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4"/>
  </p:sldMasterIdLst>
  <p:notesMasterIdLst>
    <p:notesMasterId r:id="rId77"/>
  </p:notesMasterIdLst>
  <p:handoutMasterIdLst>
    <p:handoutMasterId r:id="rId78"/>
  </p:handoutMasterIdLst>
  <p:sldIdLst>
    <p:sldId id="540" r:id="rId5"/>
    <p:sldId id="662" r:id="rId6"/>
    <p:sldId id="945" r:id="rId7"/>
    <p:sldId id="948" r:id="rId8"/>
    <p:sldId id="949" r:id="rId9"/>
    <p:sldId id="950" r:id="rId10"/>
    <p:sldId id="963" r:id="rId11"/>
    <p:sldId id="951" r:id="rId12"/>
    <p:sldId id="979" r:id="rId13"/>
    <p:sldId id="952" r:id="rId14"/>
    <p:sldId id="371" r:id="rId15"/>
    <p:sldId id="953" r:id="rId16"/>
    <p:sldId id="1002" r:id="rId17"/>
    <p:sldId id="1008" r:id="rId18"/>
    <p:sldId id="1003" r:id="rId19"/>
    <p:sldId id="1009" r:id="rId20"/>
    <p:sldId id="1010" r:id="rId21"/>
    <p:sldId id="1011" r:id="rId22"/>
    <p:sldId id="996" r:id="rId23"/>
    <p:sldId id="981" r:id="rId24"/>
    <p:sldId id="982" r:id="rId25"/>
    <p:sldId id="997" r:id="rId26"/>
    <p:sldId id="989" r:id="rId27"/>
    <p:sldId id="1006" r:id="rId28"/>
    <p:sldId id="973" r:id="rId29"/>
    <p:sldId id="975" r:id="rId30"/>
    <p:sldId id="1005" r:id="rId31"/>
    <p:sldId id="955" r:id="rId32"/>
    <p:sldId id="995" r:id="rId33"/>
    <p:sldId id="957" r:id="rId34"/>
    <p:sldId id="990" r:id="rId35"/>
    <p:sldId id="966" r:id="rId36"/>
    <p:sldId id="993" r:id="rId37"/>
    <p:sldId id="992" r:id="rId38"/>
    <p:sldId id="958" r:id="rId39"/>
    <p:sldId id="959" r:id="rId40"/>
    <p:sldId id="960" r:id="rId41"/>
    <p:sldId id="961" r:id="rId42"/>
    <p:sldId id="962" r:id="rId43"/>
    <p:sldId id="964" r:id="rId44"/>
    <p:sldId id="974" r:id="rId45"/>
    <p:sldId id="985" r:id="rId46"/>
    <p:sldId id="986" r:id="rId47"/>
    <p:sldId id="956" r:id="rId48"/>
    <p:sldId id="994" r:id="rId49"/>
    <p:sldId id="970" r:id="rId50"/>
    <p:sldId id="969" r:id="rId51"/>
    <p:sldId id="1000" r:id="rId52"/>
    <p:sldId id="954" r:id="rId53"/>
    <p:sldId id="1012" r:id="rId54"/>
    <p:sldId id="1013" r:id="rId55"/>
    <p:sldId id="1015" r:id="rId56"/>
    <p:sldId id="1016" r:id="rId57"/>
    <p:sldId id="1017" r:id="rId58"/>
    <p:sldId id="1020" r:id="rId59"/>
    <p:sldId id="1018" r:id="rId60"/>
    <p:sldId id="1024" r:id="rId61"/>
    <p:sldId id="1022" r:id="rId62"/>
    <p:sldId id="1021" r:id="rId63"/>
    <p:sldId id="1044" r:id="rId64"/>
    <p:sldId id="1045" r:id="rId65"/>
    <p:sldId id="1049" r:id="rId66"/>
    <p:sldId id="1052" r:id="rId67"/>
    <p:sldId id="1048" r:id="rId68"/>
    <p:sldId id="1053" r:id="rId69"/>
    <p:sldId id="1059" r:id="rId70"/>
    <p:sldId id="1060" r:id="rId71"/>
    <p:sldId id="1054" r:id="rId72"/>
    <p:sldId id="1057" r:id="rId73"/>
    <p:sldId id="1058" r:id="rId74"/>
    <p:sldId id="1019" r:id="rId75"/>
    <p:sldId id="1051"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92"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hiri, Basudeb (Cognizant)" initials="LB(" lastIdx="1" clrIdx="0">
    <p:extLst>
      <p:ext uri="{19B8F6BF-5375-455C-9EA6-DF929625EA0E}">
        <p15:presenceInfo xmlns:p15="http://schemas.microsoft.com/office/powerpoint/2012/main" userId="S-1-5-21-1178368992-402679808-390482200-1927094" providerId="AD"/>
      </p:ext>
    </p:extLst>
  </p:cmAuthor>
  <p:cmAuthor id="2" name="Duraiswamy, Ramya Roopa (Cognizant)" initials="DRR(" lastIdx="6" clrIdx="1">
    <p:extLst>
      <p:ext uri="{19B8F6BF-5375-455C-9EA6-DF929625EA0E}">
        <p15:presenceInfo xmlns:p15="http://schemas.microsoft.com/office/powerpoint/2012/main" userId="S-1-5-21-1178368992-402679808-390482200-353908" providerId="AD"/>
      </p:ext>
    </p:extLst>
  </p:cmAuthor>
  <p:cmAuthor id="3" name="Singh, Aman (Cognizant)" initials="SA(" lastIdx="0" clrIdx="2">
    <p:extLst>
      <p:ext uri="{19B8F6BF-5375-455C-9EA6-DF929625EA0E}">
        <p15:presenceInfo xmlns:p15="http://schemas.microsoft.com/office/powerpoint/2012/main" userId="S-1-5-21-1178368992-402679808-390482200-1886151" providerId="AD"/>
      </p:ext>
    </p:extLst>
  </p:cmAuthor>
  <p:cmAuthor id="4" name="B, Karthik (Cognizant)" initials="BK(" lastIdx="1" clrIdx="3">
    <p:extLst>
      <p:ext uri="{19B8F6BF-5375-455C-9EA6-DF929625EA0E}">
        <p15:presenceInfo xmlns:p15="http://schemas.microsoft.com/office/powerpoint/2012/main" userId="S-1-5-21-1178368992-402679808-390482200-1764746" providerId="AD"/>
      </p:ext>
    </p:extLst>
  </p:cmAuthor>
  <p:cmAuthor id="5" name="Palanivel, Praveen (Cognizant)" initials="PP(" lastIdx="4" clrIdx="4">
    <p:extLst>
      <p:ext uri="{19B8F6BF-5375-455C-9EA6-DF929625EA0E}">
        <p15:presenceInfo xmlns:p15="http://schemas.microsoft.com/office/powerpoint/2012/main" userId="S-1-5-21-1178368992-402679808-390482200-2596217" providerId="AD"/>
      </p:ext>
    </p:extLst>
  </p:cmAuthor>
  <p:cmAuthor id="6" name="Prasanna Vijayaraghavan" initials="PV" lastIdx="8" clrIdx="5">
    <p:extLst>
      <p:ext uri="{19B8F6BF-5375-455C-9EA6-DF929625EA0E}">
        <p15:presenceInfo xmlns:p15="http://schemas.microsoft.com/office/powerpoint/2012/main" userId="S-1-5-21-1178368992-402679808-390482200-61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7A00"/>
    <a:srgbClr val="006BA6"/>
    <a:srgbClr val="91C46E"/>
    <a:srgbClr val="5676B3"/>
    <a:srgbClr val="0000CC"/>
    <a:srgbClr val="70AD47"/>
    <a:srgbClr val="F3F6FF"/>
    <a:srgbClr val="FFC000"/>
    <a:srgbClr val="14A88F"/>
    <a:srgbClr val="0033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343" autoAdjust="0"/>
  </p:normalViewPr>
  <p:slideViewPr>
    <p:cSldViewPr snapToGrid="0">
      <p:cViewPr varScale="1">
        <p:scale>
          <a:sx n="83" d="100"/>
          <a:sy n="83" d="100"/>
        </p:scale>
        <p:origin x="614" y="62"/>
      </p:cViewPr>
      <p:guideLst>
        <p:guide pos="192"/>
        <p:guide orient="horz" pos="2160"/>
      </p:guideLst>
    </p:cSldViewPr>
  </p:slideViewPr>
  <p:outlineViewPr>
    <p:cViewPr>
      <p:scale>
        <a:sx n="33" d="100"/>
        <a:sy n="33" d="100"/>
      </p:scale>
      <p:origin x="0" y="-1362"/>
    </p:cViewPr>
  </p:outlin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54" d="100"/>
          <a:sy n="54" d="100"/>
        </p:scale>
        <p:origin x="2820"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handoutMaster" Target="handoutMasters/handoutMaster1.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19DA38-DA16-4A0D-99AE-3D44043CDD4A}" type="doc">
      <dgm:prSet loTypeId="urn:microsoft.com/office/officeart/2005/8/layout/hList6" loCatId="list" qsTypeId="urn:microsoft.com/office/officeart/2005/8/quickstyle/3d1" qsCatId="3D" csTypeId="urn:microsoft.com/office/officeart/2005/8/colors/accent1_2" csCatId="accent1" phldr="1"/>
      <dgm:spPr/>
      <dgm:t>
        <a:bodyPr/>
        <a:lstStyle/>
        <a:p>
          <a:endParaRPr lang="en-US"/>
        </a:p>
      </dgm:t>
    </dgm:pt>
    <dgm:pt modelId="{9DCE4BD4-C106-4C04-92A3-0518743B8813}">
      <dgm:prSet phldrT="[Text]"/>
      <dgm:spPr/>
      <dgm:t>
        <a:bodyPr/>
        <a:lstStyle/>
        <a:p>
          <a:r>
            <a:rPr lang="en-US" dirty="0"/>
            <a:t>Configure</a:t>
          </a:r>
        </a:p>
      </dgm:t>
    </dgm:pt>
    <dgm:pt modelId="{8607507C-D340-4214-96CA-56A4D05DDAFE}" type="parTrans" cxnId="{B4034CDD-76D3-4BBE-8183-EF3711819E54}">
      <dgm:prSet/>
      <dgm:spPr/>
      <dgm:t>
        <a:bodyPr/>
        <a:lstStyle/>
        <a:p>
          <a:endParaRPr lang="en-US"/>
        </a:p>
      </dgm:t>
    </dgm:pt>
    <dgm:pt modelId="{A11BC620-050E-4EDD-98F6-98C13758B32F}" type="sibTrans" cxnId="{B4034CDD-76D3-4BBE-8183-EF3711819E54}">
      <dgm:prSet/>
      <dgm:spPr/>
      <dgm:t>
        <a:bodyPr/>
        <a:lstStyle/>
        <a:p>
          <a:endParaRPr lang="en-US"/>
        </a:p>
      </dgm:t>
    </dgm:pt>
    <dgm:pt modelId="{EE1B51B8-0B61-4F7C-9DAA-FCD3D4FB0A83}">
      <dgm:prSet phldrT="[Text]"/>
      <dgm:spPr/>
      <dgm:t>
        <a:bodyPr/>
        <a:lstStyle/>
        <a:p>
          <a:r>
            <a:rPr lang="en-US" dirty="0"/>
            <a:t>Define source endpoint(s), login credentials, and login protocol</a:t>
          </a:r>
        </a:p>
      </dgm:t>
    </dgm:pt>
    <dgm:pt modelId="{0760BEF2-CCC8-48B4-B2EA-D9713D80539D}" type="parTrans" cxnId="{CB30AD97-1B88-432E-819D-8DD1863C2477}">
      <dgm:prSet/>
      <dgm:spPr/>
      <dgm:t>
        <a:bodyPr/>
        <a:lstStyle/>
        <a:p>
          <a:endParaRPr lang="en-US"/>
        </a:p>
      </dgm:t>
    </dgm:pt>
    <dgm:pt modelId="{CFACEE0A-E120-40B4-932F-D39761449669}" type="sibTrans" cxnId="{CB30AD97-1B88-432E-819D-8DD1863C2477}">
      <dgm:prSet/>
      <dgm:spPr/>
      <dgm:t>
        <a:bodyPr/>
        <a:lstStyle/>
        <a:p>
          <a:endParaRPr lang="en-US"/>
        </a:p>
      </dgm:t>
    </dgm:pt>
    <dgm:pt modelId="{82B9BFA7-ECAC-4A8B-8F43-12D2CE4827B2}">
      <dgm:prSet phldrT="[Text]"/>
      <dgm:spPr/>
      <dgm:t>
        <a:bodyPr/>
        <a:lstStyle/>
        <a:p>
          <a:r>
            <a:rPr lang="en-US" dirty="0"/>
            <a:t>Define target endpoint(s), login credentials, and login protocol</a:t>
          </a:r>
        </a:p>
      </dgm:t>
    </dgm:pt>
    <dgm:pt modelId="{88C919BC-A462-43E9-A848-8AB99FB4FAA1}" type="parTrans" cxnId="{DD7102FF-0D72-42B9-AC65-470A8488B20A}">
      <dgm:prSet/>
      <dgm:spPr/>
      <dgm:t>
        <a:bodyPr/>
        <a:lstStyle/>
        <a:p>
          <a:endParaRPr lang="en-US"/>
        </a:p>
      </dgm:t>
    </dgm:pt>
    <dgm:pt modelId="{846DF1ED-68AE-4535-BC2E-805D19B0CFBD}" type="sibTrans" cxnId="{DD7102FF-0D72-42B9-AC65-470A8488B20A}">
      <dgm:prSet/>
      <dgm:spPr/>
      <dgm:t>
        <a:bodyPr/>
        <a:lstStyle/>
        <a:p>
          <a:endParaRPr lang="en-US"/>
        </a:p>
      </dgm:t>
    </dgm:pt>
    <dgm:pt modelId="{E9497585-2E5B-4520-A10C-491ACAE5CF35}">
      <dgm:prSet phldrT="[Text]"/>
      <dgm:spPr/>
      <dgm:t>
        <a:bodyPr/>
        <a:lstStyle/>
        <a:p>
          <a:r>
            <a:rPr lang="en-US" dirty="0"/>
            <a:t>Extract</a:t>
          </a:r>
        </a:p>
      </dgm:t>
    </dgm:pt>
    <dgm:pt modelId="{8F243FF5-8159-4B6A-AE53-69F156959BBC}" type="parTrans" cxnId="{CA9FF1BF-1C7B-40EC-A956-9350408C1600}">
      <dgm:prSet/>
      <dgm:spPr/>
      <dgm:t>
        <a:bodyPr/>
        <a:lstStyle/>
        <a:p>
          <a:endParaRPr lang="en-US"/>
        </a:p>
      </dgm:t>
    </dgm:pt>
    <dgm:pt modelId="{B8559638-657C-45B2-A473-37B98AFFE582}" type="sibTrans" cxnId="{CA9FF1BF-1C7B-40EC-A956-9350408C1600}">
      <dgm:prSet/>
      <dgm:spPr/>
      <dgm:t>
        <a:bodyPr/>
        <a:lstStyle/>
        <a:p>
          <a:endParaRPr lang="en-US"/>
        </a:p>
      </dgm:t>
    </dgm:pt>
    <dgm:pt modelId="{61F8F7FD-D6ED-4BCF-A05D-2D6AE79C275C}">
      <dgm:prSet phldrT="[Text]"/>
      <dgm:spPr/>
      <dgm:t>
        <a:bodyPr/>
        <a:lstStyle/>
        <a:p>
          <a:r>
            <a:rPr lang="en-US" dirty="0"/>
            <a:t>Using source endpoint(s) and credentials, extract source data</a:t>
          </a:r>
        </a:p>
      </dgm:t>
    </dgm:pt>
    <dgm:pt modelId="{7EA98A13-9FC9-41B6-B403-038891370B3F}" type="parTrans" cxnId="{83CC8B23-44C5-431D-9835-957E73CF92F3}">
      <dgm:prSet/>
      <dgm:spPr/>
      <dgm:t>
        <a:bodyPr/>
        <a:lstStyle/>
        <a:p>
          <a:endParaRPr lang="en-US"/>
        </a:p>
      </dgm:t>
    </dgm:pt>
    <dgm:pt modelId="{E966C17B-4B98-4A20-B378-FDF04B6C9653}" type="sibTrans" cxnId="{83CC8B23-44C5-431D-9835-957E73CF92F3}">
      <dgm:prSet/>
      <dgm:spPr/>
      <dgm:t>
        <a:bodyPr/>
        <a:lstStyle/>
        <a:p>
          <a:endParaRPr lang="en-US"/>
        </a:p>
      </dgm:t>
    </dgm:pt>
    <dgm:pt modelId="{A8AB8FAA-8BFE-43F7-B444-E5D9FA1E6DB1}">
      <dgm:prSet phldrT="[Text]"/>
      <dgm:spPr/>
      <dgm:t>
        <a:bodyPr/>
        <a:lstStyle/>
        <a:p>
          <a:r>
            <a:rPr lang="en-US" dirty="0"/>
            <a:t>If requires preparation, enrichment, save it in a temporary storage</a:t>
          </a:r>
        </a:p>
      </dgm:t>
    </dgm:pt>
    <dgm:pt modelId="{E1F97379-4541-4F74-83F3-9975E17AD098}" type="parTrans" cxnId="{F073679A-C22D-47EF-9D0C-FFE8451BB46C}">
      <dgm:prSet/>
      <dgm:spPr/>
      <dgm:t>
        <a:bodyPr/>
        <a:lstStyle/>
        <a:p>
          <a:endParaRPr lang="en-US"/>
        </a:p>
      </dgm:t>
    </dgm:pt>
    <dgm:pt modelId="{626E8A8A-0081-4679-8623-42F74CDABF0E}" type="sibTrans" cxnId="{F073679A-C22D-47EF-9D0C-FFE8451BB46C}">
      <dgm:prSet/>
      <dgm:spPr/>
      <dgm:t>
        <a:bodyPr/>
        <a:lstStyle/>
        <a:p>
          <a:endParaRPr lang="en-US"/>
        </a:p>
      </dgm:t>
    </dgm:pt>
    <dgm:pt modelId="{D6030019-33F6-48BC-8253-6C5EB4B0B02F}">
      <dgm:prSet phldrT="[Text]"/>
      <dgm:spPr/>
      <dgm:t>
        <a:bodyPr/>
        <a:lstStyle/>
        <a:p>
          <a:r>
            <a:rPr lang="en-US" dirty="0"/>
            <a:t>Refine &amp; Enrich</a:t>
          </a:r>
        </a:p>
      </dgm:t>
    </dgm:pt>
    <dgm:pt modelId="{B937BE0E-84C9-4EDC-91AE-6BC62B75BDCE}" type="parTrans" cxnId="{8149B6BE-4501-4BC4-86F1-FE402BDB0E80}">
      <dgm:prSet/>
      <dgm:spPr/>
      <dgm:t>
        <a:bodyPr/>
        <a:lstStyle/>
        <a:p>
          <a:endParaRPr lang="en-US"/>
        </a:p>
      </dgm:t>
    </dgm:pt>
    <dgm:pt modelId="{1AC7837C-7C45-48C3-98F4-49F9C5CE6B13}" type="sibTrans" cxnId="{8149B6BE-4501-4BC4-86F1-FE402BDB0E80}">
      <dgm:prSet/>
      <dgm:spPr/>
      <dgm:t>
        <a:bodyPr/>
        <a:lstStyle/>
        <a:p>
          <a:endParaRPr lang="en-US"/>
        </a:p>
      </dgm:t>
    </dgm:pt>
    <dgm:pt modelId="{E3BA8495-867F-4481-AD5E-A4D8E58C470C}">
      <dgm:prSet phldrT="[Text]"/>
      <dgm:spPr/>
      <dgm:t>
        <a:bodyPr/>
        <a:lstStyle/>
        <a:p>
          <a:r>
            <a:rPr lang="en-US" dirty="0"/>
            <a:t>Replace NULL values, provide missing values</a:t>
          </a:r>
        </a:p>
      </dgm:t>
    </dgm:pt>
    <dgm:pt modelId="{2A4B9FA3-4BB2-4D71-8831-FF3738719B21}" type="parTrans" cxnId="{9CC107E4-DD24-41EF-B615-FFA032516505}">
      <dgm:prSet/>
      <dgm:spPr/>
      <dgm:t>
        <a:bodyPr/>
        <a:lstStyle/>
        <a:p>
          <a:endParaRPr lang="en-US"/>
        </a:p>
      </dgm:t>
    </dgm:pt>
    <dgm:pt modelId="{BC35D41F-182F-4632-97CB-D3B4A36337ED}" type="sibTrans" cxnId="{9CC107E4-DD24-41EF-B615-FFA032516505}">
      <dgm:prSet/>
      <dgm:spPr/>
      <dgm:t>
        <a:bodyPr/>
        <a:lstStyle/>
        <a:p>
          <a:endParaRPr lang="en-US"/>
        </a:p>
      </dgm:t>
    </dgm:pt>
    <dgm:pt modelId="{E0637784-3A7C-4F36-9C41-281C1F1E7ED3}">
      <dgm:prSet phldrT="[Text]"/>
      <dgm:spPr/>
      <dgm:t>
        <a:bodyPr/>
        <a:lstStyle/>
        <a:p>
          <a:r>
            <a:rPr lang="en-US" dirty="0"/>
            <a:t>Provide additional data, if required, e.g., 3</a:t>
          </a:r>
          <a:r>
            <a:rPr lang="en-US" baseline="30000" dirty="0"/>
            <a:t>rd</a:t>
          </a:r>
          <a:r>
            <a:rPr lang="en-US" dirty="0"/>
            <a:t> party data</a:t>
          </a:r>
        </a:p>
      </dgm:t>
    </dgm:pt>
    <dgm:pt modelId="{E97FA800-D248-4F76-BEBA-A1B639B7F68B}" type="parTrans" cxnId="{7BA6013F-54A4-4E6B-9BD8-51FAA4F1EFE3}">
      <dgm:prSet/>
      <dgm:spPr/>
      <dgm:t>
        <a:bodyPr/>
        <a:lstStyle/>
        <a:p>
          <a:endParaRPr lang="en-US"/>
        </a:p>
      </dgm:t>
    </dgm:pt>
    <dgm:pt modelId="{FFB741E1-6691-4149-A659-F6885CE51F71}" type="sibTrans" cxnId="{7BA6013F-54A4-4E6B-9BD8-51FAA4F1EFE3}">
      <dgm:prSet/>
      <dgm:spPr/>
      <dgm:t>
        <a:bodyPr/>
        <a:lstStyle/>
        <a:p>
          <a:endParaRPr lang="en-US"/>
        </a:p>
      </dgm:t>
    </dgm:pt>
    <dgm:pt modelId="{586FEAB5-8230-4488-8768-F7D60ECCF105}">
      <dgm:prSet phldrT="[Text]"/>
      <dgm:spPr/>
      <dgm:t>
        <a:bodyPr/>
        <a:lstStyle/>
        <a:p>
          <a:r>
            <a:rPr lang="en-US" dirty="0"/>
            <a:t>Define data source elements mapping to the target data elements</a:t>
          </a:r>
        </a:p>
      </dgm:t>
    </dgm:pt>
    <dgm:pt modelId="{7E41A535-616C-4885-88AD-5304D3B6DD43}" type="parTrans" cxnId="{DB8A386C-6A8A-4D40-9CAB-0B0C82D14989}">
      <dgm:prSet/>
      <dgm:spPr/>
      <dgm:t>
        <a:bodyPr/>
        <a:lstStyle/>
        <a:p>
          <a:endParaRPr lang="en-US"/>
        </a:p>
      </dgm:t>
    </dgm:pt>
    <dgm:pt modelId="{07B73D3E-4F34-4C75-A695-75F72F79AE9F}" type="sibTrans" cxnId="{DB8A386C-6A8A-4D40-9CAB-0B0C82D14989}">
      <dgm:prSet/>
      <dgm:spPr/>
      <dgm:t>
        <a:bodyPr/>
        <a:lstStyle/>
        <a:p>
          <a:endParaRPr lang="en-US"/>
        </a:p>
      </dgm:t>
    </dgm:pt>
    <dgm:pt modelId="{4EA4767C-DA01-457B-9F87-D26544DB976C}">
      <dgm:prSet phldrT="[Text]"/>
      <dgm:spPr/>
      <dgm:t>
        <a:bodyPr/>
        <a:lstStyle/>
        <a:p>
          <a:r>
            <a:rPr lang="en-US" dirty="0"/>
            <a:t>Map</a:t>
          </a:r>
        </a:p>
      </dgm:t>
    </dgm:pt>
    <dgm:pt modelId="{C45E5C2F-1F02-488F-BB8C-DCA42778AC00}" type="parTrans" cxnId="{B72BA24D-C21F-4F11-A1FB-F2A8F9ABEFEB}">
      <dgm:prSet/>
      <dgm:spPr/>
      <dgm:t>
        <a:bodyPr/>
        <a:lstStyle/>
        <a:p>
          <a:endParaRPr lang="en-US"/>
        </a:p>
      </dgm:t>
    </dgm:pt>
    <dgm:pt modelId="{F09EDD50-E717-4552-A164-3251AFA0B648}" type="sibTrans" cxnId="{B72BA24D-C21F-4F11-A1FB-F2A8F9ABEFEB}">
      <dgm:prSet/>
      <dgm:spPr/>
      <dgm:t>
        <a:bodyPr/>
        <a:lstStyle/>
        <a:p>
          <a:endParaRPr lang="en-US"/>
        </a:p>
      </dgm:t>
    </dgm:pt>
    <dgm:pt modelId="{463FA409-E8AB-4101-A7B7-90DF1EC5E1F1}">
      <dgm:prSet phldrT="[Text]"/>
      <dgm:spPr/>
      <dgm:t>
        <a:bodyPr/>
        <a:lstStyle/>
        <a:p>
          <a:r>
            <a:rPr lang="en-US" dirty="0"/>
            <a:t>Based on mapping defined in the configuration file, map source elements to target elements</a:t>
          </a:r>
        </a:p>
      </dgm:t>
    </dgm:pt>
    <dgm:pt modelId="{C326EBD1-7F44-4B9A-BB2A-7FD5BF1E3CCD}" type="parTrans" cxnId="{B179FBC7-C27A-418D-A2B2-F5F45DA141E1}">
      <dgm:prSet/>
      <dgm:spPr/>
      <dgm:t>
        <a:bodyPr/>
        <a:lstStyle/>
        <a:p>
          <a:endParaRPr lang="en-US"/>
        </a:p>
      </dgm:t>
    </dgm:pt>
    <dgm:pt modelId="{BE556D51-B2B0-43AE-AB0D-FBEB3D2B7246}" type="sibTrans" cxnId="{B179FBC7-C27A-418D-A2B2-F5F45DA141E1}">
      <dgm:prSet/>
      <dgm:spPr/>
      <dgm:t>
        <a:bodyPr/>
        <a:lstStyle/>
        <a:p>
          <a:endParaRPr lang="en-US"/>
        </a:p>
      </dgm:t>
    </dgm:pt>
    <dgm:pt modelId="{81DC597B-40F5-4ACA-A23D-94A58129A4AA}">
      <dgm:prSet phldrT="[Text]"/>
      <dgm:spPr/>
      <dgm:t>
        <a:bodyPr/>
        <a:lstStyle/>
        <a:p>
          <a:r>
            <a:rPr lang="en-US" dirty="0"/>
            <a:t>Save</a:t>
          </a:r>
        </a:p>
      </dgm:t>
    </dgm:pt>
    <dgm:pt modelId="{B3BF9C28-10CA-417F-BE80-052ABD31DCE2}" type="parTrans" cxnId="{42B174E5-CC2B-4254-9A14-3FBF4ED88942}">
      <dgm:prSet/>
      <dgm:spPr/>
      <dgm:t>
        <a:bodyPr/>
        <a:lstStyle/>
        <a:p>
          <a:endParaRPr lang="en-US"/>
        </a:p>
      </dgm:t>
    </dgm:pt>
    <dgm:pt modelId="{73ED8558-54AC-47E8-8156-C0BF94A9DF62}" type="sibTrans" cxnId="{42B174E5-CC2B-4254-9A14-3FBF4ED88942}">
      <dgm:prSet/>
      <dgm:spPr/>
      <dgm:t>
        <a:bodyPr/>
        <a:lstStyle/>
        <a:p>
          <a:endParaRPr lang="en-US"/>
        </a:p>
      </dgm:t>
    </dgm:pt>
    <dgm:pt modelId="{06602D29-D897-4F1E-8988-3D38FAE30DCE}">
      <dgm:prSet phldrT="[Text]"/>
      <dgm:spPr/>
      <dgm:t>
        <a:bodyPr/>
        <a:lstStyle/>
        <a:p>
          <a:r>
            <a:rPr lang="en-US" dirty="0"/>
            <a:t>Save the result set from the mapping step to the target data source(s) using target data source information specified in the configuration file</a:t>
          </a:r>
        </a:p>
      </dgm:t>
    </dgm:pt>
    <dgm:pt modelId="{8235D9D6-001F-4FDA-AEC9-5ADCAE8AFDE0}" type="parTrans" cxnId="{8EDCC384-2A88-492D-B4E9-4D83C1A7A8AE}">
      <dgm:prSet/>
      <dgm:spPr/>
      <dgm:t>
        <a:bodyPr/>
        <a:lstStyle/>
        <a:p>
          <a:endParaRPr lang="en-US"/>
        </a:p>
      </dgm:t>
    </dgm:pt>
    <dgm:pt modelId="{33337838-A68D-4EA9-96AE-92C006FB9D7D}" type="sibTrans" cxnId="{8EDCC384-2A88-492D-B4E9-4D83C1A7A8AE}">
      <dgm:prSet/>
      <dgm:spPr/>
      <dgm:t>
        <a:bodyPr/>
        <a:lstStyle/>
        <a:p>
          <a:endParaRPr lang="en-US"/>
        </a:p>
      </dgm:t>
    </dgm:pt>
    <dgm:pt modelId="{8DDC9460-0F8B-440D-A3C4-ADE6089C5CF4}">
      <dgm:prSet phldrT="[Text]"/>
      <dgm:spPr/>
      <dgm:t>
        <a:bodyPr/>
        <a:lstStyle/>
        <a:p>
          <a:r>
            <a:rPr lang="en-US" dirty="0"/>
            <a:t>Provide data type conversion if required</a:t>
          </a:r>
        </a:p>
      </dgm:t>
    </dgm:pt>
    <dgm:pt modelId="{278D4D8D-EBB2-4648-9C23-24CB20AFE3F0}" type="parTrans" cxnId="{AB10E8FF-9A6E-4AC8-8F74-E92ADDB77FB0}">
      <dgm:prSet/>
      <dgm:spPr/>
      <dgm:t>
        <a:bodyPr/>
        <a:lstStyle/>
        <a:p>
          <a:endParaRPr lang="en-US"/>
        </a:p>
      </dgm:t>
    </dgm:pt>
    <dgm:pt modelId="{A6FAAA27-4613-4141-ACD4-96FD83AF60F1}" type="sibTrans" cxnId="{AB10E8FF-9A6E-4AC8-8F74-E92ADDB77FB0}">
      <dgm:prSet/>
      <dgm:spPr/>
      <dgm:t>
        <a:bodyPr/>
        <a:lstStyle/>
        <a:p>
          <a:endParaRPr lang="en-US"/>
        </a:p>
      </dgm:t>
    </dgm:pt>
    <dgm:pt modelId="{FD3E31B5-FBBD-4CE2-9ADF-E989FA074963}" type="pres">
      <dgm:prSet presAssocID="{9419DA38-DA16-4A0D-99AE-3D44043CDD4A}" presName="Name0" presStyleCnt="0">
        <dgm:presLayoutVars>
          <dgm:dir/>
          <dgm:resizeHandles val="exact"/>
        </dgm:presLayoutVars>
      </dgm:prSet>
      <dgm:spPr/>
    </dgm:pt>
    <dgm:pt modelId="{F743CB82-78FC-4580-8D2F-329FF424B08F}" type="pres">
      <dgm:prSet presAssocID="{9DCE4BD4-C106-4C04-92A3-0518743B8813}" presName="node" presStyleLbl="node1" presStyleIdx="0" presStyleCnt="5">
        <dgm:presLayoutVars>
          <dgm:bulletEnabled val="1"/>
        </dgm:presLayoutVars>
      </dgm:prSet>
      <dgm:spPr/>
    </dgm:pt>
    <dgm:pt modelId="{85899784-DD70-4D85-B2A3-C7B08BFC3B98}" type="pres">
      <dgm:prSet presAssocID="{A11BC620-050E-4EDD-98F6-98C13758B32F}" presName="sibTrans" presStyleCnt="0"/>
      <dgm:spPr/>
    </dgm:pt>
    <dgm:pt modelId="{07BD3760-2FCC-4840-9F19-D9D3D6D9F947}" type="pres">
      <dgm:prSet presAssocID="{E9497585-2E5B-4520-A10C-491ACAE5CF35}" presName="node" presStyleLbl="node1" presStyleIdx="1" presStyleCnt="5">
        <dgm:presLayoutVars>
          <dgm:bulletEnabled val="1"/>
        </dgm:presLayoutVars>
      </dgm:prSet>
      <dgm:spPr/>
    </dgm:pt>
    <dgm:pt modelId="{1AC03CF6-3CC9-4579-98AA-68D7CF063FB7}" type="pres">
      <dgm:prSet presAssocID="{B8559638-657C-45B2-A473-37B98AFFE582}" presName="sibTrans" presStyleCnt="0"/>
      <dgm:spPr/>
    </dgm:pt>
    <dgm:pt modelId="{06C01B5E-AE8E-4620-B5BC-CFF1B430795B}" type="pres">
      <dgm:prSet presAssocID="{D6030019-33F6-48BC-8253-6C5EB4B0B02F}" presName="node" presStyleLbl="node1" presStyleIdx="2" presStyleCnt="5">
        <dgm:presLayoutVars>
          <dgm:bulletEnabled val="1"/>
        </dgm:presLayoutVars>
      </dgm:prSet>
      <dgm:spPr/>
    </dgm:pt>
    <dgm:pt modelId="{7FB74215-3B2D-4226-BAF7-8B90DB23FA3F}" type="pres">
      <dgm:prSet presAssocID="{1AC7837C-7C45-48C3-98F4-49F9C5CE6B13}" presName="sibTrans" presStyleCnt="0"/>
      <dgm:spPr/>
    </dgm:pt>
    <dgm:pt modelId="{E2466A0E-265C-471E-A393-AB19E8356C2B}" type="pres">
      <dgm:prSet presAssocID="{4EA4767C-DA01-457B-9F87-D26544DB976C}" presName="node" presStyleLbl="node1" presStyleIdx="3" presStyleCnt="5" custLinFactNeighborX="1">
        <dgm:presLayoutVars>
          <dgm:bulletEnabled val="1"/>
        </dgm:presLayoutVars>
      </dgm:prSet>
      <dgm:spPr/>
    </dgm:pt>
    <dgm:pt modelId="{91B07F2B-ED44-4A80-8CD2-EF71ED3FFD25}" type="pres">
      <dgm:prSet presAssocID="{F09EDD50-E717-4552-A164-3251AFA0B648}" presName="sibTrans" presStyleCnt="0"/>
      <dgm:spPr/>
    </dgm:pt>
    <dgm:pt modelId="{24A3261B-D2A2-45BA-8290-34EB500B1B04}" type="pres">
      <dgm:prSet presAssocID="{81DC597B-40F5-4ACA-A23D-94A58129A4AA}" presName="node" presStyleLbl="node1" presStyleIdx="4" presStyleCnt="5">
        <dgm:presLayoutVars>
          <dgm:bulletEnabled val="1"/>
        </dgm:presLayoutVars>
      </dgm:prSet>
      <dgm:spPr/>
    </dgm:pt>
  </dgm:ptLst>
  <dgm:cxnLst>
    <dgm:cxn modelId="{5BE97F1C-A11C-4833-85CB-C322E48DA7CE}" type="presOf" srcId="{A8AB8FAA-8BFE-43F7-B444-E5D9FA1E6DB1}" destId="{07BD3760-2FCC-4840-9F19-D9D3D6D9F947}" srcOrd="0" destOrd="2" presId="urn:microsoft.com/office/officeart/2005/8/layout/hList6"/>
    <dgm:cxn modelId="{BAB2251D-00D5-4770-90A5-4462CD36FC06}" type="presOf" srcId="{E3BA8495-867F-4481-AD5E-A4D8E58C470C}" destId="{06C01B5E-AE8E-4620-B5BC-CFF1B430795B}" srcOrd="0" destOrd="1" presId="urn:microsoft.com/office/officeart/2005/8/layout/hList6"/>
    <dgm:cxn modelId="{83CC8B23-44C5-431D-9835-957E73CF92F3}" srcId="{E9497585-2E5B-4520-A10C-491ACAE5CF35}" destId="{61F8F7FD-D6ED-4BCF-A05D-2D6AE79C275C}" srcOrd="0" destOrd="0" parTransId="{7EA98A13-9FC9-41B6-B403-038891370B3F}" sibTransId="{E966C17B-4B98-4A20-B378-FDF04B6C9653}"/>
    <dgm:cxn modelId="{A7E66930-58BB-4F6D-B18C-2733F2C51326}" type="presOf" srcId="{463FA409-E8AB-4101-A7B7-90DF1EC5E1F1}" destId="{E2466A0E-265C-471E-A393-AB19E8356C2B}" srcOrd="0" destOrd="1" presId="urn:microsoft.com/office/officeart/2005/8/layout/hList6"/>
    <dgm:cxn modelId="{34663C32-14BB-4E88-A41F-8990299CB4C5}" type="presOf" srcId="{EE1B51B8-0B61-4F7C-9DAA-FCD3D4FB0A83}" destId="{F743CB82-78FC-4580-8D2F-329FF424B08F}" srcOrd="0" destOrd="1" presId="urn:microsoft.com/office/officeart/2005/8/layout/hList6"/>
    <dgm:cxn modelId="{5699D532-F210-4DBF-91DF-CFEB8F51E76C}" type="presOf" srcId="{E9497585-2E5B-4520-A10C-491ACAE5CF35}" destId="{07BD3760-2FCC-4840-9F19-D9D3D6D9F947}" srcOrd="0" destOrd="0" presId="urn:microsoft.com/office/officeart/2005/8/layout/hList6"/>
    <dgm:cxn modelId="{7BA6013F-54A4-4E6B-9BD8-51FAA4F1EFE3}" srcId="{D6030019-33F6-48BC-8253-6C5EB4B0B02F}" destId="{E0637784-3A7C-4F36-9C41-281C1F1E7ED3}" srcOrd="1" destOrd="0" parTransId="{E97FA800-D248-4F76-BEBA-A1B639B7F68B}" sibTransId="{FFB741E1-6691-4149-A659-F6885CE51F71}"/>
    <dgm:cxn modelId="{5CA50141-836B-4203-96D5-5931895C01D5}" type="presOf" srcId="{61F8F7FD-D6ED-4BCF-A05D-2D6AE79C275C}" destId="{07BD3760-2FCC-4840-9F19-D9D3D6D9F947}" srcOrd="0" destOrd="1" presId="urn:microsoft.com/office/officeart/2005/8/layout/hList6"/>
    <dgm:cxn modelId="{23D68561-74A4-45F6-B678-64B25A8077B3}" type="presOf" srcId="{06602D29-D897-4F1E-8988-3D38FAE30DCE}" destId="{24A3261B-D2A2-45BA-8290-34EB500B1B04}" srcOrd="0" destOrd="1" presId="urn:microsoft.com/office/officeart/2005/8/layout/hList6"/>
    <dgm:cxn modelId="{DB8A386C-6A8A-4D40-9CAB-0B0C82D14989}" srcId="{9DCE4BD4-C106-4C04-92A3-0518743B8813}" destId="{586FEAB5-8230-4488-8768-F7D60ECCF105}" srcOrd="2" destOrd="0" parTransId="{7E41A535-616C-4885-88AD-5304D3B6DD43}" sibTransId="{07B73D3E-4F34-4C75-A695-75F72F79AE9F}"/>
    <dgm:cxn modelId="{B72BA24D-C21F-4F11-A1FB-F2A8F9ABEFEB}" srcId="{9419DA38-DA16-4A0D-99AE-3D44043CDD4A}" destId="{4EA4767C-DA01-457B-9F87-D26544DB976C}" srcOrd="3" destOrd="0" parTransId="{C45E5C2F-1F02-488F-BB8C-DCA42778AC00}" sibTransId="{F09EDD50-E717-4552-A164-3251AFA0B648}"/>
    <dgm:cxn modelId="{771B8D52-3C79-405D-B6D8-31FC570287FB}" type="presOf" srcId="{8DDC9460-0F8B-440D-A3C4-ADE6089C5CF4}" destId="{E2466A0E-265C-471E-A393-AB19E8356C2B}" srcOrd="0" destOrd="2" presId="urn:microsoft.com/office/officeart/2005/8/layout/hList6"/>
    <dgm:cxn modelId="{96102776-EC5D-46AD-A58C-CED9D8A1E648}" type="presOf" srcId="{9DCE4BD4-C106-4C04-92A3-0518743B8813}" destId="{F743CB82-78FC-4580-8D2F-329FF424B08F}" srcOrd="0" destOrd="0" presId="urn:microsoft.com/office/officeart/2005/8/layout/hList6"/>
    <dgm:cxn modelId="{72616A76-4AD5-4920-95B0-74BB2E133DF7}" type="presOf" srcId="{81DC597B-40F5-4ACA-A23D-94A58129A4AA}" destId="{24A3261B-D2A2-45BA-8290-34EB500B1B04}" srcOrd="0" destOrd="0" presId="urn:microsoft.com/office/officeart/2005/8/layout/hList6"/>
    <dgm:cxn modelId="{8EDCC384-2A88-492D-B4E9-4D83C1A7A8AE}" srcId="{81DC597B-40F5-4ACA-A23D-94A58129A4AA}" destId="{06602D29-D897-4F1E-8988-3D38FAE30DCE}" srcOrd="0" destOrd="0" parTransId="{8235D9D6-001F-4FDA-AEC9-5ADCAE8AFDE0}" sibTransId="{33337838-A68D-4EA9-96AE-92C006FB9D7D}"/>
    <dgm:cxn modelId="{CB30AD97-1B88-432E-819D-8DD1863C2477}" srcId="{9DCE4BD4-C106-4C04-92A3-0518743B8813}" destId="{EE1B51B8-0B61-4F7C-9DAA-FCD3D4FB0A83}" srcOrd="0" destOrd="0" parTransId="{0760BEF2-CCC8-48B4-B2EA-D9713D80539D}" sibTransId="{CFACEE0A-E120-40B4-932F-D39761449669}"/>
    <dgm:cxn modelId="{F073679A-C22D-47EF-9D0C-FFE8451BB46C}" srcId="{E9497585-2E5B-4520-A10C-491ACAE5CF35}" destId="{A8AB8FAA-8BFE-43F7-B444-E5D9FA1E6DB1}" srcOrd="1" destOrd="0" parTransId="{E1F97379-4541-4F74-83F3-9975E17AD098}" sibTransId="{626E8A8A-0081-4679-8623-42F74CDABF0E}"/>
    <dgm:cxn modelId="{46670AAA-AD4A-467C-B850-CA59D6C8AA00}" type="presOf" srcId="{D6030019-33F6-48BC-8253-6C5EB4B0B02F}" destId="{06C01B5E-AE8E-4620-B5BC-CFF1B430795B}" srcOrd="0" destOrd="0" presId="urn:microsoft.com/office/officeart/2005/8/layout/hList6"/>
    <dgm:cxn modelId="{8149B6BE-4501-4BC4-86F1-FE402BDB0E80}" srcId="{9419DA38-DA16-4A0D-99AE-3D44043CDD4A}" destId="{D6030019-33F6-48BC-8253-6C5EB4B0B02F}" srcOrd="2" destOrd="0" parTransId="{B937BE0E-84C9-4EDC-91AE-6BC62B75BDCE}" sibTransId="{1AC7837C-7C45-48C3-98F4-49F9C5CE6B13}"/>
    <dgm:cxn modelId="{CA9FF1BF-1C7B-40EC-A956-9350408C1600}" srcId="{9419DA38-DA16-4A0D-99AE-3D44043CDD4A}" destId="{E9497585-2E5B-4520-A10C-491ACAE5CF35}" srcOrd="1" destOrd="0" parTransId="{8F243FF5-8159-4B6A-AE53-69F156959BBC}" sibTransId="{B8559638-657C-45B2-A473-37B98AFFE582}"/>
    <dgm:cxn modelId="{B179FBC7-C27A-418D-A2B2-F5F45DA141E1}" srcId="{4EA4767C-DA01-457B-9F87-D26544DB976C}" destId="{463FA409-E8AB-4101-A7B7-90DF1EC5E1F1}" srcOrd="0" destOrd="0" parTransId="{C326EBD1-7F44-4B9A-BB2A-7FD5BF1E3CCD}" sibTransId="{BE556D51-B2B0-43AE-AB0D-FBEB3D2B7246}"/>
    <dgm:cxn modelId="{F56168CC-825C-4402-AAA6-1D7329E104B7}" type="presOf" srcId="{82B9BFA7-ECAC-4A8B-8F43-12D2CE4827B2}" destId="{F743CB82-78FC-4580-8D2F-329FF424B08F}" srcOrd="0" destOrd="2" presId="urn:microsoft.com/office/officeart/2005/8/layout/hList6"/>
    <dgm:cxn modelId="{FA5EE3CC-DB4A-4B92-AD11-959791EF129A}" type="presOf" srcId="{E0637784-3A7C-4F36-9C41-281C1F1E7ED3}" destId="{06C01B5E-AE8E-4620-B5BC-CFF1B430795B}" srcOrd="0" destOrd="2" presId="urn:microsoft.com/office/officeart/2005/8/layout/hList6"/>
    <dgm:cxn modelId="{B4034CDD-76D3-4BBE-8183-EF3711819E54}" srcId="{9419DA38-DA16-4A0D-99AE-3D44043CDD4A}" destId="{9DCE4BD4-C106-4C04-92A3-0518743B8813}" srcOrd="0" destOrd="0" parTransId="{8607507C-D340-4214-96CA-56A4D05DDAFE}" sibTransId="{A11BC620-050E-4EDD-98F6-98C13758B32F}"/>
    <dgm:cxn modelId="{9CC107E4-DD24-41EF-B615-FFA032516505}" srcId="{D6030019-33F6-48BC-8253-6C5EB4B0B02F}" destId="{E3BA8495-867F-4481-AD5E-A4D8E58C470C}" srcOrd="0" destOrd="0" parTransId="{2A4B9FA3-4BB2-4D71-8831-FF3738719B21}" sibTransId="{BC35D41F-182F-4632-97CB-D3B4A36337ED}"/>
    <dgm:cxn modelId="{42B174E5-CC2B-4254-9A14-3FBF4ED88942}" srcId="{9419DA38-DA16-4A0D-99AE-3D44043CDD4A}" destId="{81DC597B-40F5-4ACA-A23D-94A58129A4AA}" srcOrd="4" destOrd="0" parTransId="{B3BF9C28-10CA-417F-BE80-052ABD31DCE2}" sibTransId="{73ED8558-54AC-47E8-8156-C0BF94A9DF62}"/>
    <dgm:cxn modelId="{7D019CF1-5805-41C8-95C3-9AFD3014FB79}" type="presOf" srcId="{9419DA38-DA16-4A0D-99AE-3D44043CDD4A}" destId="{FD3E31B5-FBBD-4CE2-9ADF-E989FA074963}" srcOrd="0" destOrd="0" presId="urn:microsoft.com/office/officeart/2005/8/layout/hList6"/>
    <dgm:cxn modelId="{084DC1F3-7381-4CCA-A0E0-6BA20E26937F}" type="presOf" srcId="{4EA4767C-DA01-457B-9F87-D26544DB976C}" destId="{E2466A0E-265C-471E-A393-AB19E8356C2B}" srcOrd="0" destOrd="0" presId="urn:microsoft.com/office/officeart/2005/8/layout/hList6"/>
    <dgm:cxn modelId="{5F1F83FA-3100-4D2E-930A-D50CAA777A00}" type="presOf" srcId="{586FEAB5-8230-4488-8768-F7D60ECCF105}" destId="{F743CB82-78FC-4580-8D2F-329FF424B08F}" srcOrd="0" destOrd="3" presId="urn:microsoft.com/office/officeart/2005/8/layout/hList6"/>
    <dgm:cxn modelId="{DD7102FF-0D72-42B9-AC65-470A8488B20A}" srcId="{9DCE4BD4-C106-4C04-92A3-0518743B8813}" destId="{82B9BFA7-ECAC-4A8B-8F43-12D2CE4827B2}" srcOrd="1" destOrd="0" parTransId="{88C919BC-A462-43E9-A848-8AB99FB4FAA1}" sibTransId="{846DF1ED-68AE-4535-BC2E-805D19B0CFBD}"/>
    <dgm:cxn modelId="{AB10E8FF-9A6E-4AC8-8F74-E92ADDB77FB0}" srcId="{4EA4767C-DA01-457B-9F87-D26544DB976C}" destId="{8DDC9460-0F8B-440D-A3C4-ADE6089C5CF4}" srcOrd="1" destOrd="0" parTransId="{278D4D8D-EBB2-4648-9C23-24CB20AFE3F0}" sibTransId="{A6FAAA27-4613-4141-ACD4-96FD83AF60F1}"/>
    <dgm:cxn modelId="{FA11329E-E9CD-4AC8-9496-8D3BC2D7F94C}" type="presParOf" srcId="{FD3E31B5-FBBD-4CE2-9ADF-E989FA074963}" destId="{F743CB82-78FC-4580-8D2F-329FF424B08F}" srcOrd="0" destOrd="0" presId="urn:microsoft.com/office/officeart/2005/8/layout/hList6"/>
    <dgm:cxn modelId="{129C7D6D-2697-4145-B587-A1CDC9B3BCFF}" type="presParOf" srcId="{FD3E31B5-FBBD-4CE2-9ADF-E989FA074963}" destId="{85899784-DD70-4D85-B2A3-C7B08BFC3B98}" srcOrd="1" destOrd="0" presId="urn:microsoft.com/office/officeart/2005/8/layout/hList6"/>
    <dgm:cxn modelId="{748851CD-241B-4DA1-B8BF-58B2C491158E}" type="presParOf" srcId="{FD3E31B5-FBBD-4CE2-9ADF-E989FA074963}" destId="{07BD3760-2FCC-4840-9F19-D9D3D6D9F947}" srcOrd="2" destOrd="0" presId="urn:microsoft.com/office/officeart/2005/8/layout/hList6"/>
    <dgm:cxn modelId="{8E823A34-A472-4972-AFC2-24C570EA02D8}" type="presParOf" srcId="{FD3E31B5-FBBD-4CE2-9ADF-E989FA074963}" destId="{1AC03CF6-3CC9-4579-98AA-68D7CF063FB7}" srcOrd="3" destOrd="0" presId="urn:microsoft.com/office/officeart/2005/8/layout/hList6"/>
    <dgm:cxn modelId="{9E4870B9-BE81-41A9-87DC-818F612525CD}" type="presParOf" srcId="{FD3E31B5-FBBD-4CE2-9ADF-E989FA074963}" destId="{06C01B5E-AE8E-4620-B5BC-CFF1B430795B}" srcOrd="4" destOrd="0" presId="urn:microsoft.com/office/officeart/2005/8/layout/hList6"/>
    <dgm:cxn modelId="{E4BE8191-1F04-44C2-B6D1-684728F82DB9}" type="presParOf" srcId="{FD3E31B5-FBBD-4CE2-9ADF-E989FA074963}" destId="{7FB74215-3B2D-4226-BAF7-8B90DB23FA3F}" srcOrd="5" destOrd="0" presId="urn:microsoft.com/office/officeart/2005/8/layout/hList6"/>
    <dgm:cxn modelId="{D5F7322B-F0C0-49BC-999C-0A763729C09E}" type="presParOf" srcId="{FD3E31B5-FBBD-4CE2-9ADF-E989FA074963}" destId="{E2466A0E-265C-471E-A393-AB19E8356C2B}" srcOrd="6" destOrd="0" presId="urn:microsoft.com/office/officeart/2005/8/layout/hList6"/>
    <dgm:cxn modelId="{79EFFCEA-7142-4CC1-8219-E2CD692F9E01}" type="presParOf" srcId="{FD3E31B5-FBBD-4CE2-9ADF-E989FA074963}" destId="{91B07F2B-ED44-4A80-8CD2-EF71ED3FFD25}" srcOrd="7" destOrd="0" presId="urn:microsoft.com/office/officeart/2005/8/layout/hList6"/>
    <dgm:cxn modelId="{7EC7311C-F93E-4F73-BD68-7CD8202C7D2D}" type="presParOf" srcId="{FD3E31B5-FBBD-4CE2-9ADF-E989FA074963}" destId="{24A3261B-D2A2-45BA-8290-34EB500B1B04}" srcOrd="8"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5539E7-2875-4D9A-96FD-267A4C5CC03A}" type="doc">
      <dgm:prSet loTypeId="urn:microsoft.com/office/officeart/2005/8/layout/cycle4" loCatId="cycle" qsTypeId="urn:microsoft.com/office/officeart/2005/8/quickstyle/simple1" qsCatId="simple" csTypeId="urn:microsoft.com/office/officeart/2005/8/colors/accent1_2" csCatId="accent1" phldr="1"/>
      <dgm:spPr/>
      <dgm:t>
        <a:bodyPr/>
        <a:lstStyle/>
        <a:p>
          <a:endParaRPr lang="en-US"/>
        </a:p>
      </dgm:t>
    </dgm:pt>
    <dgm:pt modelId="{C69267FD-3273-48CF-96C3-080BED2D1931}">
      <dgm:prSet phldrT="[Text]"/>
      <dgm:spPr/>
      <dgm:t>
        <a:bodyPr/>
        <a:lstStyle/>
        <a:p>
          <a:r>
            <a:rPr lang="en-US" b="1" dirty="0"/>
            <a:t>Business Understanding</a:t>
          </a:r>
        </a:p>
      </dgm:t>
    </dgm:pt>
    <dgm:pt modelId="{C0886B98-B9F9-4D82-89D9-F83CBDC53AE8}" type="parTrans" cxnId="{B867B906-7E1C-4E42-994F-42E2D0070B1C}">
      <dgm:prSet/>
      <dgm:spPr/>
      <dgm:t>
        <a:bodyPr/>
        <a:lstStyle/>
        <a:p>
          <a:endParaRPr lang="en-US"/>
        </a:p>
      </dgm:t>
    </dgm:pt>
    <dgm:pt modelId="{13B5053C-B2A0-4B9C-8373-A5D9118D2815}" type="sibTrans" cxnId="{B867B906-7E1C-4E42-994F-42E2D0070B1C}">
      <dgm:prSet/>
      <dgm:spPr/>
      <dgm:t>
        <a:bodyPr/>
        <a:lstStyle/>
        <a:p>
          <a:endParaRPr lang="en-US"/>
        </a:p>
      </dgm:t>
    </dgm:pt>
    <dgm:pt modelId="{BE6D65DE-6695-435A-B492-0F6705B78A0F}">
      <dgm:prSet phldrT="[Text]" custT="1"/>
      <dgm:spPr/>
      <dgm:t>
        <a:bodyPr/>
        <a:lstStyle/>
        <a:p>
          <a:pPr>
            <a:buFont typeface="Arial" panose="020B0604020202020204" pitchFamily="34" charset="0"/>
            <a:buChar char="•"/>
          </a:pPr>
          <a:r>
            <a:rPr lang="en-US" sz="1100" dirty="0"/>
            <a:t>Domain knowledge</a:t>
          </a:r>
        </a:p>
      </dgm:t>
    </dgm:pt>
    <dgm:pt modelId="{5C506AD4-BFDF-4F35-BBCA-90694108D0E3}" type="parTrans" cxnId="{6A98CC93-37D0-4E66-9687-3D8B1C725DC4}">
      <dgm:prSet/>
      <dgm:spPr/>
      <dgm:t>
        <a:bodyPr/>
        <a:lstStyle/>
        <a:p>
          <a:endParaRPr lang="en-US"/>
        </a:p>
      </dgm:t>
    </dgm:pt>
    <dgm:pt modelId="{83094CED-0BE1-4D8C-9B96-CFB0FF22F88C}" type="sibTrans" cxnId="{6A98CC93-37D0-4E66-9687-3D8B1C725DC4}">
      <dgm:prSet/>
      <dgm:spPr/>
      <dgm:t>
        <a:bodyPr/>
        <a:lstStyle/>
        <a:p>
          <a:endParaRPr lang="en-US"/>
        </a:p>
      </dgm:t>
    </dgm:pt>
    <dgm:pt modelId="{EC8057E5-62A8-40A8-8862-6FD27CE428C2}">
      <dgm:prSet phldrT="[Text]"/>
      <dgm:spPr/>
      <dgm:t>
        <a:bodyPr/>
        <a:lstStyle/>
        <a:p>
          <a:r>
            <a:rPr lang="en-US" b="1" dirty="0"/>
            <a:t>Data Acquisition &amp; Understanding</a:t>
          </a:r>
        </a:p>
      </dgm:t>
    </dgm:pt>
    <dgm:pt modelId="{A859239C-76E4-43AE-BAF8-5A45F7EF8602}" type="parTrans" cxnId="{B6C6B306-FEE4-4A35-A4F4-0F431216CEB2}">
      <dgm:prSet/>
      <dgm:spPr/>
      <dgm:t>
        <a:bodyPr/>
        <a:lstStyle/>
        <a:p>
          <a:endParaRPr lang="en-US"/>
        </a:p>
      </dgm:t>
    </dgm:pt>
    <dgm:pt modelId="{FA6B45E8-2AEA-4DCB-B491-447A30AE4292}" type="sibTrans" cxnId="{B6C6B306-FEE4-4A35-A4F4-0F431216CEB2}">
      <dgm:prSet/>
      <dgm:spPr/>
      <dgm:t>
        <a:bodyPr/>
        <a:lstStyle/>
        <a:p>
          <a:endParaRPr lang="en-US"/>
        </a:p>
      </dgm:t>
    </dgm:pt>
    <dgm:pt modelId="{4E50C1EC-49AF-4DDF-B75D-D384BFCEFE3A}">
      <dgm:prSet phldrT="[Text]" custT="1"/>
      <dgm:spPr/>
      <dgm:t>
        <a:bodyPr/>
        <a:lstStyle/>
        <a:p>
          <a:pPr algn="l">
            <a:buFont typeface="Arial" panose="020B0604020202020204" pitchFamily="34" charset="0"/>
            <a:buChar char="•"/>
          </a:pPr>
          <a:r>
            <a:rPr lang="en-US" sz="1100" dirty="0"/>
            <a:t>Data source(s)</a:t>
          </a:r>
        </a:p>
      </dgm:t>
    </dgm:pt>
    <dgm:pt modelId="{ADF8F4DB-2917-47CA-81C9-510E4D83A90D}" type="parTrans" cxnId="{E95B9AC7-5D45-4253-8ECA-D598F4F744EA}">
      <dgm:prSet/>
      <dgm:spPr/>
      <dgm:t>
        <a:bodyPr/>
        <a:lstStyle/>
        <a:p>
          <a:endParaRPr lang="en-US"/>
        </a:p>
      </dgm:t>
    </dgm:pt>
    <dgm:pt modelId="{8F94AAC6-2C17-4B4E-B412-67B2BBFCFC5B}" type="sibTrans" cxnId="{E95B9AC7-5D45-4253-8ECA-D598F4F744EA}">
      <dgm:prSet/>
      <dgm:spPr/>
      <dgm:t>
        <a:bodyPr/>
        <a:lstStyle/>
        <a:p>
          <a:endParaRPr lang="en-US"/>
        </a:p>
      </dgm:t>
    </dgm:pt>
    <dgm:pt modelId="{F1DF3B4E-3819-4438-9C35-836CEB63F3DB}">
      <dgm:prSet phldrT="[Text]"/>
      <dgm:spPr/>
      <dgm:t>
        <a:bodyPr/>
        <a:lstStyle/>
        <a:p>
          <a:r>
            <a:rPr lang="en-US" b="1" dirty="0"/>
            <a:t>Modeling</a:t>
          </a:r>
          <a:endParaRPr lang="en-US" dirty="0"/>
        </a:p>
      </dgm:t>
    </dgm:pt>
    <dgm:pt modelId="{CA7A7CA6-BDA6-4924-9D39-3934D9DC5A46}" type="parTrans" cxnId="{8EE028BA-44E7-4B4C-B29A-CE488D2A821C}">
      <dgm:prSet/>
      <dgm:spPr/>
      <dgm:t>
        <a:bodyPr/>
        <a:lstStyle/>
        <a:p>
          <a:endParaRPr lang="en-US"/>
        </a:p>
      </dgm:t>
    </dgm:pt>
    <dgm:pt modelId="{C2A36BD5-A420-4FF2-A322-56ACA2E0214E}" type="sibTrans" cxnId="{8EE028BA-44E7-4B4C-B29A-CE488D2A821C}">
      <dgm:prSet/>
      <dgm:spPr/>
      <dgm:t>
        <a:bodyPr/>
        <a:lstStyle/>
        <a:p>
          <a:endParaRPr lang="en-US"/>
        </a:p>
      </dgm:t>
    </dgm:pt>
    <dgm:pt modelId="{4336C244-BF29-4CE6-AC69-69B316550A15}">
      <dgm:prSet phldrT="[Text]" custT="1"/>
      <dgm:spPr/>
      <dgm:t>
        <a:bodyPr anchor="b"/>
        <a:lstStyle/>
        <a:p>
          <a:pPr>
            <a:buFont typeface="Arial" panose="020B0604020202020204" pitchFamily="34" charset="0"/>
            <a:buChar char="•"/>
          </a:pPr>
          <a:r>
            <a:rPr lang="en-US" sz="1100" dirty="0"/>
            <a:t>Feature engineering</a:t>
          </a:r>
        </a:p>
      </dgm:t>
    </dgm:pt>
    <dgm:pt modelId="{7C9EE932-2C13-41DE-96DD-16996EF087B2}" type="parTrans" cxnId="{D45FF950-5E09-4D53-8DDA-1B6523ABA072}">
      <dgm:prSet/>
      <dgm:spPr/>
      <dgm:t>
        <a:bodyPr/>
        <a:lstStyle/>
        <a:p>
          <a:endParaRPr lang="en-US"/>
        </a:p>
      </dgm:t>
    </dgm:pt>
    <dgm:pt modelId="{ECCF2933-D58E-40FC-A7CA-E142470FD1F2}" type="sibTrans" cxnId="{D45FF950-5E09-4D53-8DDA-1B6523ABA072}">
      <dgm:prSet/>
      <dgm:spPr/>
      <dgm:t>
        <a:bodyPr/>
        <a:lstStyle/>
        <a:p>
          <a:endParaRPr lang="en-US"/>
        </a:p>
      </dgm:t>
    </dgm:pt>
    <dgm:pt modelId="{04D0DA62-08D4-4CF7-B118-54502FC54D6A}">
      <dgm:prSet phldrT="[Text]"/>
      <dgm:spPr/>
      <dgm:t>
        <a:bodyPr/>
        <a:lstStyle/>
        <a:p>
          <a:r>
            <a:rPr lang="en-US" b="1" dirty="0"/>
            <a:t>Deployment</a:t>
          </a:r>
          <a:endParaRPr lang="en-US" dirty="0"/>
        </a:p>
      </dgm:t>
    </dgm:pt>
    <dgm:pt modelId="{41BFDB9E-BB98-41D7-8137-8C0EB8CA03C7}" type="parTrans" cxnId="{0BD77063-20CF-45D0-ADEC-65897DE7B4B9}">
      <dgm:prSet/>
      <dgm:spPr/>
      <dgm:t>
        <a:bodyPr/>
        <a:lstStyle/>
        <a:p>
          <a:endParaRPr lang="en-US"/>
        </a:p>
      </dgm:t>
    </dgm:pt>
    <dgm:pt modelId="{F2CA98F9-6E62-44EE-B7CD-AA52F0AF4972}" type="sibTrans" cxnId="{0BD77063-20CF-45D0-ADEC-65897DE7B4B9}">
      <dgm:prSet/>
      <dgm:spPr/>
      <dgm:t>
        <a:bodyPr/>
        <a:lstStyle/>
        <a:p>
          <a:endParaRPr lang="en-US"/>
        </a:p>
      </dgm:t>
    </dgm:pt>
    <dgm:pt modelId="{88A043DB-8D64-4394-96AE-BF9C6C11CA8D}">
      <dgm:prSet phldrT="[Text]" custT="1"/>
      <dgm:spPr/>
      <dgm:t>
        <a:bodyPr anchor="b"/>
        <a:lstStyle/>
        <a:p>
          <a:pPr>
            <a:buFont typeface="Arial" panose="020B0604020202020204" pitchFamily="34" charset="0"/>
            <a:buChar char="•"/>
          </a:pPr>
          <a:r>
            <a:rPr lang="en-US" sz="1100" dirty="0"/>
            <a:t>Package model</a:t>
          </a:r>
        </a:p>
      </dgm:t>
    </dgm:pt>
    <dgm:pt modelId="{AA014A0D-1F65-4786-AD9F-A4748C18FC16}" type="parTrans" cxnId="{88D90C28-4A77-4C82-A497-7ED6776FA514}">
      <dgm:prSet/>
      <dgm:spPr/>
      <dgm:t>
        <a:bodyPr/>
        <a:lstStyle/>
        <a:p>
          <a:endParaRPr lang="en-US"/>
        </a:p>
      </dgm:t>
    </dgm:pt>
    <dgm:pt modelId="{C7B95518-1947-4A2E-9EA5-CC8BCC252045}" type="sibTrans" cxnId="{88D90C28-4A77-4C82-A497-7ED6776FA514}">
      <dgm:prSet/>
      <dgm:spPr/>
      <dgm:t>
        <a:bodyPr/>
        <a:lstStyle/>
        <a:p>
          <a:endParaRPr lang="en-US"/>
        </a:p>
      </dgm:t>
    </dgm:pt>
    <dgm:pt modelId="{47FDD14B-8EF1-4B05-B04A-9C1C2CE36279}">
      <dgm:prSet custT="1"/>
      <dgm:spPr/>
      <dgm:t>
        <a:bodyPr/>
        <a:lstStyle/>
        <a:p>
          <a:r>
            <a:rPr lang="en-US" sz="1100" dirty="0"/>
            <a:t>Use case understanding</a:t>
          </a:r>
        </a:p>
      </dgm:t>
    </dgm:pt>
    <dgm:pt modelId="{739FD051-044F-42DA-A43C-0B643CAE3D04}" type="parTrans" cxnId="{48858B5E-2CE4-4AE2-93DB-931818F480A5}">
      <dgm:prSet/>
      <dgm:spPr/>
      <dgm:t>
        <a:bodyPr/>
        <a:lstStyle/>
        <a:p>
          <a:endParaRPr lang="en-US"/>
        </a:p>
      </dgm:t>
    </dgm:pt>
    <dgm:pt modelId="{A661CF24-B321-4DE0-87D5-1F662B8653D7}" type="sibTrans" cxnId="{48858B5E-2CE4-4AE2-93DB-931818F480A5}">
      <dgm:prSet/>
      <dgm:spPr/>
      <dgm:t>
        <a:bodyPr/>
        <a:lstStyle/>
        <a:p>
          <a:endParaRPr lang="en-US"/>
        </a:p>
      </dgm:t>
    </dgm:pt>
    <dgm:pt modelId="{CD4EF03B-719F-45ED-8351-B59131276B6F}">
      <dgm:prSet custT="1"/>
      <dgm:spPr/>
      <dgm:t>
        <a:bodyPr/>
        <a:lstStyle/>
        <a:p>
          <a:pPr algn="l"/>
          <a:r>
            <a:rPr lang="en-US" sz="1100" dirty="0"/>
            <a:t>Data Pipeline</a:t>
          </a:r>
        </a:p>
      </dgm:t>
    </dgm:pt>
    <dgm:pt modelId="{E68C6A6F-04DC-4609-BE79-0E64D1C85ADC}" type="parTrans" cxnId="{6C47700C-AA9C-4B6B-AD19-FF43B2C2EA6E}">
      <dgm:prSet/>
      <dgm:spPr/>
      <dgm:t>
        <a:bodyPr/>
        <a:lstStyle/>
        <a:p>
          <a:endParaRPr lang="en-US"/>
        </a:p>
      </dgm:t>
    </dgm:pt>
    <dgm:pt modelId="{3548ADAC-38B8-4B68-AE51-70E17256D7F8}" type="sibTrans" cxnId="{6C47700C-AA9C-4B6B-AD19-FF43B2C2EA6E}">
      <dgm:prSet/>
      <dgm:spPr/>
      <dgm:t>
        <a:bodyPr/>
        <a:lstStyle/>
        <a:p>
          <a:endParaRPr lang="en-US"/>
        </a:p>
      </dgm:t>
    </dgm:pt>
    <dgm:pt modelId="{D1CBB320-0250-4713-A9DF-40009291C1EA}">
      <dgm:prSet custT="1"/>
      <dgm:spPr/>
      <dgm:t>
        <a:bodyPr/>
        <a:lstStyle/>
        <a:p>
          <a:pPr algn="l"/>
          <a:r>
            <a:rPr lang="en-US" sz="1100" dirty="0"/>
            <a:t>Data cleansing, preparation, wrangling , exploration, visualization</a:t>
          </a:r>
        </a:p>
      </dgm:t>
    </dgm:pt>
    <dgm:pt modelId="{E9AF38B2-5AE4-46C3-915F-2D77F0F1E14B}" type="parTrans" cxnId="{D080A296-527F-4D5B-B986-4740FF386DC9}">
      <dgm:prSet/>
      <dgm:spPr/>
      <dgm:t>
        <a:bodyPr/>
        <a:lstStyle/>
        <a:p>
          <a:endParaRPr lang="en-US"/>
        </a:p>
      </dgm:t>
    </dgm:pt>
    <dgm:pt modelId="{5317BE7E-E22E-4B44-9889-10A7A8902A50}" type="sibTrans" cxnId="{D080A296-527F-4D5B-B986-4740FF386DC9}">
      <dgm:prSet/>
      <dgm:spPr/>
      <dgm:t>
        <a:bodyPr/>
        <a:lstStyle/>
        <a:p>
          <a:endParaRPr lang="en-US"/>
        </a:p>
      </dgm:t>
    </dgm:pt>
    <dgm:pt modelId="{D8BAE158-6BD2-4946-A016-547A2143D11C}">
      <dgm:prSet custT="1"/>
      <dgm:spPr/>
      <dgm:t>
        <a:bodyPr/>
        <a:lstStyle/>
        <a:p>
          <a:pPr algn="l"/>
          <a:r>
            <a:rPr lang="en-US" sz="1100" dirty="0"/>
            <a:t>Environment</a:t>
          </a:r>
        </a:p>
      </dgm:t>
    </dgm:pt>
    <dgm:pt modelId="{41883792-F952-47EF-838D-571748A78293}" type="parTrans" cxnId="{5DD59408-F400-48C2-B2B6-5A74AF578758}">
      <dgm:prSet/>
      <dgm:spPr/>
      <dgm:t>
        <a:bodyPr/>
        <a:lstStyle/>
        <a:p>
          <a:endParaRPr lang="en-US"/>
        </a:p>
      </dgm:t>
    </dgm:pt>
    <dgm:pt modelId="{2284B4FC-DB6F-40F7-BB10-B27874385719}" type="sibTrans" cxnId="{5DD59408-F400-48C2-B2B6-5A74AF578758}">
      <dgm:prSet/>
      <dgm:spPr/>
      <dgm:t>
        <a:bodyPr/>
        <a:lstStyle/>
        <a:p>
          <a:endParaRPr lang="en-US"/>
        </a:p>
      </dgm:t>
    </dgm:pt>
    <dgm:pt modelId="{BF880749-188D-4D20-92CD-E1E299AFB2B2}">
      <dgm:prSet custT="1"/>
      <dgm:spPr/>
      <dgm:t>
        <a:bodyPr anchor="b"/>
        <a:lstStyle/>
        <a:p>
          <a:r>
            <a:rPr lang="en-US" sz="1100" dirty="0"/>
            <a:t>Feature selection</a:t>
          </a:r>
        </a:p>
      </dgm:t>
    </dgm:pt>
    <dgm:pt modelId="{74D60965-343D-4385-8C24-8475F0C1FB98}" type="parTrans" cxnId="{BA78D6B5-0348-430E-BB3F-EFAECDC7C517}">
      <dgm:prSet/>
      <dgm:spPr/>
      <dgm:t>
        <a:bodyPr/>
        <a:lstStyle/>
        <a:p>
          <a:endParaRPr lang="en-US"/>
        </a:p>
      </dgm:t>
    </dgm:pt>
    <dgm:pt modelId="{F6E35486-EF47-48B8-8643-685F094E3CB5}" type="sibTrans" cxnId="{BA78D6B5-0348-430E-BB3F-EFAECDC7C517}">
      <dgm:prSet/>
      <dgm:spPr/>
      <dgm:t>
        <a:bodyPr/>
        <a:lstStyle/>
        <a:p>
          <a:endParaRPr lang="en-US"/>
        </a:p>
      </dgm:t>
    </dgm:pt>
    <dgm:pt modelId="{44625824-D0EF-4E11-9FEC-36510943CF8B}">
      <dgm:prSet custT="1"/>
      <dgm:spPr/>
      <dgm:t>
        <a:bodyPr anchor="b"/>
        <a:lstStyle/>
        <a:p>
          <a:r>
            <a:rPr lang="en-US" sz="1100" dirty="0"/>
            <a:t>Model creation</a:t>
          </a:r>
        </a:p>
      </dgm:t>
    </dgm:pt>
    <dgm:pt modelId="{E8EA0B52-CB8F-494C-9E10-3AB2D47EAE24}" type="parTrans" cxnId="{47F82567-F72C-49A6-A992-740C2D52AA9A}">
      <dgm:prSet/>
      <dgm:spPr/>
      <dgm:t>
        <a:bodyPr/>
        <a:lstStyle/>
        <a:p>
          <a:endParaRPr lang="en-US"/>
        </a:p>
      </dgm:t>
    </dgm:pt>
    <dgm:pt modelId="{D239DF43-B06F-4D36-A440-0BDBB32D4E87}" type="sibTrans" cxnId="{47F82567-F72C-49A6-A992-740C2D52AA9A}">
      <dgm:prSet/>
      <dgm:spPr/>
      <dgm:t>
        <a:bodyPr/>
        <a:lstStyle/>
        <a:p>
          <a:endParaRPr lang="en-US"/>
        </a:p>
      </dgm:t>
    </dgm:pt>
    <dgm:pt modelId="{3928BD49-64CC-43D9-958C-8D96F6BE745C}">
      <dgm:prSet custT="1"/>
      <dgm:spPr/>
      <dgm:t>
        <a:bodyPr anchor="b"/>
        <a:lstStyle/>
        <a:p>
          <a:r>
            <a:rPr lang="en-US" sz="1100" dirty="0"/>
            <a:t>Model training</a:t>
          </a:r>
        </a:p>
      </dgm:t>
    </dgm:pt>
    <dgm:pt modelId="{3FF5360F-5514-40FE-BF4E-50AD01434D32}" type="parTrans" cxnId="{29C7144C-1916-4FB5-AB53-E2D734423158}">
      <dgm:prSet/>
      <dgm:spPr/>
      <dgm:t>
        <a:bodyPr/>
        <a:lstStyle/>
        <a:p>
          <a:endParaRPr lang="en-US"/>
        </a:p>
      </dgm:t>
    </dgm:pt>
    <dgm:pt modelId="{BE898F7F-0C5A-4476-A4DA-8890A3DEEE00}" type="sibTrans" cxnId="{29C7144C-1916-4FB5-AB53-E2D734423158}">
      <dgm:prSet/>
      <dgm:spPr/>
      <dgm:t>
        <a:bodyPr/>
        <a:lstStyle/>
        <a:p>
          <a:endParaRPr lang="en-US"/>
        </a:p>
      </dgm:t>
    </dgm:pt>
    <dgm:pt modelId="{4F9980ED-CA54-4360-AE0A-2422BA64499F}">
      <dgm:prSet custT="1"/>
      <dgm:spPr/>
      <dgm:t>
        <a:bodyPr anchor="b"/>
        <a:lstStyle/>
        <a:p>
          <a:r>
            <a:rPr lang="en-US" sz="1100" dirty="0"/>
            <a:t>Model evaluation</a:t>
          </a:r>
        </a:p>
      </dgm:t>
    </dgm:pt>
    <dgm:pt modelId="{9E3568EF-9EBD-4229-92AB-6914776A580B}" type="parTrans" cxnId="{6722BDF0-2E3C-4C9D-A7B9-3E8761F292FB}">
      <dgm:prSet/>
      <dgm:spPr/>
      <dgm:t>
        <a:bodyPr/>
        <a:lstStyle/>
        <a:p>
          <a:endParaRPr lang="en-US"/>
        </a:p>
      </dgm:t>
    </dgm:pt>
    <dgm:pt modelId="{610FF1B3-FFEC-4CD6-BD87-6689452A66A0}" type="sibTrans" cxnId="{6722BDF0-2E3C-4C9D-A7B9-3E8761F292FB}">
      <dgm:prSet/>
      <dgm:spPr/>
      <dgm:t>
        <a:bodyPr/>
        <a:lstStyle/>
        <a:p>
          <a:endParaRPr lang="en-US"/>
        </a:p>
      </dgm:t>
    </dgm:pt>
    <dgm:pt modelId="{722B680C-76D7-45D3-B667-F9EC0FA1D74A}">
      <dgm:prSet custT="1"/>
      <dgm:spPr/>
      <dgm:t>
        <a:bodyPr anchor="b"/>
        <a:lstStyle/>
        <a:p>
          <a:r>
            <a:rPr lang="en-US" sz="1100" dirty="0"/>
            <a:t>Model optimization</a:t>
          </a:r>
        </a:p>
      </dgm:t>
    </dgm:pt>
    <dgm:pt modelId="{95793ED9-599B-4026-9A3D-FE7CFF141B6C}" type="parTrans" cxnId="{AB968BED-77D0-4957-92F3-A0048F790D8C}">
      <dgm:prSet/>
      <dgm:spPr/>
      <dgm:t>
        <a:bodyPr/>
        <a:lstStyle/>
        <a:p>
          <a:endParaRPr lang="en-US"/>
        </a:p>
      </dgm:t>
    </dgm:pt>
    <dgm:pt modelId="{36A1C32E-5629-4FA8-B215-ED9E20B07B31}" type="sibTrans" cxnId="{AB968BED-77D0-4957-92F3-A0048F790D8C}">
      <dgm:prSet/>
      <dgm:spPr/>
      <dgm:t>
        <a:bodyPr/>
        <a:lstStyle/>
        <a:p>
          <a:endParaRPr lang="en-US"/>
        </a:p>
      </dgm:t>
    </dgm:pt>
    <dgm:pt modelId="{A75B06FE-5749-4DBD-ABFC-2736BD05C9F6}">
      <dgm:prSet custT="1"/>
      <dgm:spPr/>
      <dgm:t>
        <a:bodyPr anchor="b"/>
        <a:lstStyle/>
        <a:p>
          <a:r>
            <a:rPr lang="en-US" sz="1100" dirty="0"/>
            <a:t>Deploy model</a:t>
          </a:r>
        </a:p>
      </dgm:t>
    </dgm:pt>
    <dgm:pt modelId="{9E5FE0ED-D378-4A5E-A150-9E162C761BA4}" type="parTrans" cxnId="{7D3232B8-3FB6-40B9-A47A-98F6EC66B056}">
      <dgm:prSet/>
      <dgm:spPr/>
      <dgm:t>
        <a:bodyPr/>
        <a:lstStyle/>
        <a:p>
          <a:endParaRPr lang="en-US"/>
        </a:p>
      </dgm:t>
    </dgm:pt>
    <dgm:pt modelId="{D228549B-165D-4B46-A130-FE6E726A4D8C}" type="sibTrans" cxnId="{7D3232B8-3FB6-40B9-A47A-98F6EC66B056}">
      <dgm:prSet/>
      <dgm:spPr/>
      <dgm:t>
        <a:bodyPr/>
        <a:lstStyle/>
        <a:p>
          <a:endParaRPr lang="en-US"/>
        </a:p>
      </dgm:t>
    </dgm:pt>
    <dgm:pt modelId="{BEA86A57-3270-441A-9B0B-1D58A75A7A8F}">
      <dgm:prSet custT="1"/>
      <dgm:spPr/>
      <dgm:t>
        <a:bodyPr anchor="b"/>
        <a:lstStyle/>
        <a:p>
          <a:r>
            <a:rPr lang="en-US" sz="1100" dirty="0"/>
            <a:t>Scoring/</a:t>
          </a:r>
          <a:r>
            <a:rPr lang="en-US" sz="1100" dirty="0">
              <a:ea typeface="Times New Roman" panose="02020603050405020304" pitchFamily="18" charset="0"/>
              <a:cs typeface="Calibri" panose="020F0502020204030204" pitchFamily="34" charset="0"/>
            </a:rPr>
            <a:t> Predictions</a:t>
          </a:r>
          <a:endParaRPr lang="en-US" sz="1100" dirty="0"/>
        </a:p>
      </dgm:t>
    </dgm:pt>
    <dgm:pt modelId="{C9C6FD59-174E-4C88-868F-219F34BDCA93}" type="parTrans" cxnId="{13FF8EB6-09D1-47D6-B444-92CB0BE0BBBA}">
      <dgm:prSet/>
      <dgm:spPr/>
      <dgm:t>
        <a:bodyPr/>
        <a:lstStyle/>
        <a:p>
          <a:endParaRPr lang="en-US"/>
        </a:p>
      </dgm:t>
    </dgm:pt>
    <dgm:pt modelId="{1F1B04A0-C4D9-42FF-8E20-22E0C7A121F3}" type="sibTrans" cxnId="{13FF8EB6-09D1-47D6-B444-92CB0BE0BBBA}">
      <dgm:prSet/>
      <dgm:spPr/>
      <dgm:t>
        <a:bodyPr/>
        <a:lstStyle/>
        <a:p>
          <a:endParaRPr lang="en-US"/>
        </a:p>
      </dgm:t>
    </dgm:pt>
    <dgm:pt modelId="{9099A88A-70E0-4266-9A24-F870587206F0}">
      <dgm:prSet custT="1"/>
      <dgm:spPr/>
      <dgm:t>
        <a:bodyPr anchor="b"/>
        <a:lstStyle/>
        <a:p>
          <a:r>
            <a:rPr lang="en-US" sz="1100" dirty="0"/>
            <a:t>Performance monitoring</a:t>
          </a:r>
        </a:p>
      </dgm:t>
    </dgm:pt>
    <dgm:pt modelId="{C166B64F-3ED5-4E0B-B409-F4352E84F7F7}" type="parTrans" cxnId="{4168210D-3D8C-4366-85EB-F8B0E84479AF}">
      <dgm:prSet/>
      <dgm:spPr/>
      <dgm:t>
        <a:bodyPr/>
        <a:lstStyle/>
        <a:p>
          <a:endParaRPr lang="en-US"/>
        </a:p>
      </dgm:t>
    </dgm:pt>
    <dgm:pt modelId="{BE2706A3-F060-4332-A7FB-3ED4B6EAF33C}" type="sibTrans" cxnId="{4168210D-3D8C-4366-85EB-F8B0E84479AF}">
      <dgm:prSet/>
      <dgm:spPr/>
      <dgm:t>
        <a:bodyPr/>
        <a:lstStyle/>
        <a:p>
          <a:endParaRPr lang="en-US"/>
        </a:p>
      </dgm:t>
    </dgm:pt>
    <dgm:pt modelId="{243B63D6-E1E2-4EFE-A9FA-A98A50A65D65}">
      <dgm:prSet phldrT="[Text]" custT="1"/>
      <dgm:spPr/>
      <dgm:t>
        <a:bodyPr/>
        <a:lstStyle/>
        <a:p>
          <a:pPr>
            <a:buFont typeface="Arial" panose="020B0604020202020204" pitchFamily="34" charset="0"/>
            <a:buChar char="•"/>
          </a:pPr>
          <a:r>
            <a:rPr lang="en-US" sz="1100" dirty="0"/>
            <a:t>Requirements understanding</a:t>
          </a:r>
        </a:p>
      </dgm:t>
    </dgm:pt>
    <dgm:pt modelId="{5841C7D9-A2BA-4B5A-89CF-AD25E678C499}" type="parTrans" cxnId="{6F4EB774-EAF3-4C9C-9893-602637D7EDCF}">
      <dgm:prSet/>
      <dgm:spPr/>
      <dgm:t>
        <a:bodyPr/>
        <a:lstStyle/>
        <a:p>
          <a:endParaRPr lang="en-US"/>
        </a:p>
      </dgm:t>
    </dgm:pt>
    <dgm:pt modelId="{EA178C11-5485-4F6F-9860-902111363A54}" type="sibTrans" cxnId="{6F4EB774-EAF3-4C9C-9893-602637D7EDCF}">
      <dgm:prSet/>
      <dgm:spPr/>
      <dgm:t>
        <a:bodyPr/>
        <a:lstStyle/>
        <a:p>
          <a:endParaRPr lang="en-US"/>
        </a:p>
      </dgm:t>
    </dgm:pt>
    <dgm:pt modelId="{FE3E3DC1-4F49-4718-A0C8-69CB76979867}" type="pres">
      <dgm:prSet presAssocID="{995539E7-2875-4D9A-96FD-267A4C5CC03A}" presName="cycleMatrixDiagram" presStyleCnt="0">
        <dgm:presLayoutVars>
          <dgm:chMax val="1"/>
          <dgm:dir/>
          <dgm:animLvl val="lvl"/>
          <dgm:resizeHandles val="exact"/>
        </dgm:presLayoutVars>
      </dgm:prSet>
      <dgm:spPr/>
    </dgm:pt>
    <dgm:pt modelId="{2F599F6E-1C6C-4592-812A-1343F6EB20C6}" type="pres">
      <dgm:prSet presAssocID="{995539E7-2875-4D9A-96FD-267A4C5CC03A}" presName="children" presStyleCnt="0"/>
      <dgm:spPr/>
    </dgm:pt>
    <dgm:pt modelId="{0C68B9F8-74C8-4F07-9E3A-364F83E94D1B}" type="pres">
      <dgm:prSet presAssocID="{995539E7-2875-4D9A-96FD-267A4C5CC03A}" presName="child1group" presStyleCnt="0"/>
      <dgm:spPr/>
    </dgm:pt>
    <dgm:pt modelId="{6322BF2D-1BF9-4C56-B5E0-A5BFB34796C3}" type="pres">
      <dgm:prSet presAssocID="{995539E7-2875-4D9A-96FD-267A4C5CC03A}" presName="child1" presStyleLbl="bgAcc1" presStyleIdx="0" presStyleCnt="4"/>
      <dgm:spPr/>
    </dgm:pt>
    <dgm:pt modelId="{992FD878-12CE-4D5B-ABA7-103E8CD23FE4}" type="pres">
      <dgm:prSet presAssocID="{995539E7-2875-4D9A-96FD-267A4C5CC03A}" presName="child1Text" presStyleLbl="bgAcc1" presStyleIdx="0" presStyleCnt="4">
        <dgm:presLayoutVars>
          <dgm:bulletEnabled val="1"/>
        </dgm:presLayoutVars>
      </dgm:prSet>
      <dgm:spPr/>
    </dgm:pt>
    <dgm:pt modelId="{2D0ACB02-7B67-4692-8DCC-400E4396D5F9}" type="pres">
      <dgm:prSet presAssocID="{995539E7-2875-4D9A-96FD-267A4C5CC03A}" presName="child2group" presStyleCnt="0"/>
      <dgm:spPr/>
    </dgm:pt>
    <dgm:pt modelId="{2BF1A869-5C7F-4A10-8BA5-BCF281C72BF7}" type="pres">
      <dgm:prSet presAssocID="{995539E7-2875-4D9A-96FD-267A4C5CC03A}" presName="child2" presStyleLbl="bgAcc1" presStyleIdx="1" presStyleCnt="4" custScaleX="99180" custLinFactNeighborX="821"/>
      <dgm:spPr/>
    </dgm:pt>
    <dgm:pt modelId="{B84F8B42-5CD4-43BD-B4ED-72C620F5F94D}" type="pres">
      <dgm:prSet presAssocID="{995539E7-2875-4D9A-96FD-267A4C5CC03A}" presName="child2Text" presStyleLbl="bgAcc1" presStyleIdx="1" presStyleCnt="4">
        <dgm:presLayoutVars>
          <dgm:bulletEnabled val="1"/>
        </dgm:presLayoutVars>
      </dgm:prSet>
      <dgm:spPr/>
    </dgm:pt>
    <dgm:pt modelId="{DECD2476-7304-49B5-8DDA-D9C0424D1530}" type="pres">
      <dgm:prSet presAssocID="{995539E7-2875-4D9A-96FD-267A4C5CC03A}" presName="child3group" presStyleCnt="0"/>
      <dgm:spPr/>
    </dgm:pt>
    <dgm:pt modelId="{76B0736D-693B-40D4-A926-08A72D77E534}" type="pres">
      <dgm:prSet presAssocID="{995539E7-2875-4D9A-96FD-267A4C5CC03A}" presName="child3" presStyleLbl="bgAcc1" presStyleIdx="2" presStyleCnt="4" custLinFactNeighborX="411"/>
      <dgm:spPr/>
    </dgm:pt>
    <dgm:pt modelId="{999FA830-79F2-47E8-B9EE-65011E200ADA}" type="pres">
      <dgm:prSet presAssocID="{995539E7-2875-4D9A-96FD-267A4C5CC03A}" presName="child3Text" presStyleLbl="bgAcc1" presStyleIdx="2" presStyleCnt="4">
        <dgm:presLayoutVars>
          <dgm:bulletEnabled val="1"/>
        </dgm:presLayoutVars>
      </dgm:prSet>
      <dgm:spPr/>
    </dgm:pt>
    <dgm:pt modelId="{044233CE-624B-465F-B80F-0BC5109E9150}" type="pres">
      <dgm:prSet presAssocID="{995539E7-2875-4D9A-96FD-267A4C5CC03A}" presName="child4group" presStyleCnt="0"/>
      <dgm:spPr/>
    </dgm:pt>
    <dgm:pt modelId="{3A007D34-344A-4FED-B360-9671589BA750}" type="pres">
      <dgm:prSet presAssocID="{995539E7-2875-4D9A-96FD-267A4C5CC03A}" presName="child4" presStyleLbl="bgAcc1" presStyleIdx="3" presStyleCnt="4"/>
      <dgm:spPr/>
    </dgm:pt>
    <dgm:pt modelId="{B174E25E-D56F-4F85-A88A-DBE21D2205A5}" type="pres">
      <dgm:prSet presAssocID="{995539E7-2875-4D9A-96FD-267A4C5CC03A}" presName="child4Text" presStyleLbl="bgAcc1" presStyleIdx="3" presStyleCnt="4">
        <dgm:presLayoutVars>
          <dgm:bulletEnabled val="1"/>
        </dgm:presLayoutVars>
      </dgm:prSet>
      <dgm:spPr/>
    </dgm:pt>
    <dgm:pt modelId="{8ADFC86A-296F-41F4-AE55-9F394FABFA72}" type="pres">
      <dgm:prSet presAssocID="{995539E7-2875-4D9A-96FD-267A4C5CC03A}" presName="childPlaceholder" presStyleCnt="0"/>
      <dgm:spPr/>
    </dgm:pt>
    <dgm:pt modelId="{8F0A9F84-23A8-43A7-A36F-E7700E58BB41}" type="pres">
      <dgm:prSet presAssocID="{995539E7-2875-4D9A-96FD-267A4C5CC03A}" presName="circle" presStyleCnt="0"/>
      <dgm:spPr/>
    </dgm:pt>
    <dgm:pt modelId="{30D1BDA9-C8F3-4DD0-9D83-C4BDF441285B}" type="pres">
      <dgm:prSet presAssocID="{995539E7-2875-4D9A-96FD-267A4C5CC03A}" presName="quadrant1" presStyleLbl="node1" presStyleIdx="0" presStyleCnt="4">
        <dgm:presLayoutVars>
          <dgm:chMax val="1"/>
          <dgm:bulletEnabled val="1"/>
        </dgm:presLayoutVars>
      </dgm:prSet>
      <dgm:spPr/>
    </dgm:pt>
    <dgm:pt modelId="{9230627F-C912-4643-98B8-21A60201CF37}" type="pres">
      <dgm:prSet presAssocID="{995539E7-2875-4D9A-96FD-267A4C5CC03A}" presName="quadrant2" presStyleLbl="node1" presStyleIdx="1" presStyleCnt="4">
        <dgm:presLayoutVars>
          <dgm:chMax val="1"/>
          <dgm:bulletEnabled val="1"/>
        </dgm:presLayoutVars>
      </dgm:prSet>
      <dgm:spPr/>
    </dgm:pt>
    <dgm:pt modelId="{490C90DD-1461-4782-A61A-907B68D44C2B}" type="pres">
      <dgm:prSet presAssocID="{995539E7-2875-4D9A-96FD-267A4C5CC03A}" presName="quadrant3" presStyleLbl="node1" presStyleIdx="2" presStyleCnt="4">
        <dgm:presLayoutVars>
          <dgm:chMax val="1"/>
          <dgm:bulletEnabled val="1"/>
        </dgm:presLayoutVars>
      </dgm:prSet>
      <dgm:spPr/>
    </dgm:pt>
    <dgm:pt modelId="{61450B82-C6F0-4A80-883E-72CEA819E706}" type="pres">
      <dgm:prSet presAssocID="{995539E7-2875-4D9A-96FD-267A4C5CC03A}" presName="quadrant4" presStyleLbl="node1" presStyleIdx="3" presStyleCnt="4">
        <dgm:presLayoutVars>
          <dgm:chMax val="1"/>
          <dgm:bulletEnabled val="1"/>
        </dgm:presLayoutVars>
      </dgm:prSet>
      <dgm:spPr/>
    </dgm:pt>
    <dgm:pt modelId="{D07FB6EC-FC27-4439-8F01-E6D114F48340}" type="pres">
      <dgm:prSet presAssocID="{995539E7-2875-4D9A-96FD-267A4C5CC03A}" presName="quadrantPlaceholder" presStyleCnt="0"/>
      <dgm:spPr/>
    </dgm:pt>
    <dgm:pt modelId="{4DEDC831-FEBA-4F77-AB5C-70C7E760E326}" type="pres">
      <dgm:prSet presAssocID="{995539E7-2875-4D9A-96FD-267A4C5CC03A}" presName="center1" presStyleLbl="fgShp" presStyleIdx="0" presStyleCnt="2"/>
      <dgm:spPr/>
    </dgm:pt>
    <dgm:pt modelId="{C9089D86-A970-4FAE-9BC0-88E51CFEECF0}" type="pres">
      <dgm:prSet presAssocID="{995539E7-2875-4D9A-96FD-267A4C5CC03A}" presName="center2" presStyleLbl="fgShp" presStyleIdx="1" presStyleCnt="2"/>
      <dgm:spPr/>
    </dgm:pt>
  </dgm:ptLst>
  <dgm:cxnLst>
    <dgm:cxn modelId="{7271A302-5FF0-4EBF-95DC-857BE5458D85}" type="presOf" srcId="{4336C244-BF29-4CE6-AC69-69B316550A15}" destId="{999FA830-79F2-47E8-B9EE-65011E200ADA}" srcOrd="1" destOrd="0" presId="urn:microsoft.com/office/officeart/2005/8/layout/cycle4"/>
    <dgm:cxn modelId="{CD7FEC05-A88F-40DA-AEE0-92666F95AE51}" type="presOf" srcId="{47FDD14B-8EF1-4B05-B04A-9C1C2CE36279}" destId="{6322BF2D-1BF9-4C56-B5E0-A5BFB34796C3}" srcOrd="0" destOrd="2" presId="urn:microsoft.com/office/officeart/2005/8/layout/cycle4"/>
    <dgm:cxn modelId="{B6C6B306-FEE4-4A35-A4F4-0F431216CEB2}" srcId="{995539E7-2875-4D9A-96FD-267A4C5CC03A}" destId="{EC8057E5-62A8-40A8-8862-6FD27CE428C2}" srcOrd="1" destOrd="0" parTransId="{A859239C-76E4-43AE-BAF8-5A45F7EF8602}" sibTransId="{FA6B45E8-2AEA-4DCB-B491-447A30AE4292}"/>
    <dgm:cxn modelId="{B867B906-7E1C-4E42-994F-42E2D0070B1C}" srcId="{995539E7-2875-4D9A-96FD-267A4C5CC03A}" destId="{C69267FD-3273-48CF-96C3-080BED2D1931}" srcOrd="0" destOrd="0" parTransId="{C0886B98-B9F9-4D82-89D9-F83CBDC53AE8}" sibTransId="{13B5053C-B2A0-4B9C-8373-A5D9118D2815}"/>
    <dgm:cxn modelId="{5DD59408-F400-48C2-B2B6-5A74AF578758}" srcId="{EC8057E5-62A8-40A8-8862-6FD27CE428C2}" destId="{D8BAE158-6BD2-4946-A016-547A2143D11C}" srcOrd="3" destOrd="0" parTransId="{41883792-F952-47EF-838D-571748A78293}" sibTransId="{2284B4FC-DB6F-40F7-BB10-B27874385719}"/>
    <dgm:cxn modelId="{2A53660A-9FD8-4DA3-8446-D73E7CCBFC0C}" type="presOf" srcId="{243B63D6-E1E2-4EFE-A9FA-A98A50A65D65}" destId="{992FD878-12CE-4D5B-ABA7-103E8CD23FE4}" srcOrd="1" destOrd="1" presId="urn:microsoft.com/office/officeart/2005/8/layout/cycle4"/>
    <dgm:cxn modelId="{3A41530B-8F58-4D9C-91C6-2540F704BC2B}" type="presOf" srcId="{4336C244-BF29-4CE6-AC69-69B316550A15}" destId="{76B0736D-693B-40D4-A926-08A72D77E534}" srcOrd="0" destOrd="0" presId="urn:microsoft.com/office/officeart/2005/8/layout/cycle4"/>
    <dgm:cxn modelId="{6C47700C-AA9C-4B6B-AD19-FF43B2C2EA6E}" srcId="{EC8057E5-62A8-40A8-8862-6FD27CE428C2}" destId="{CD4EF03B-719F-45ED-8351-B59131276B6F}" srcOrd="1" destOrd="0" parTransId="{E68C6A6F-04DC-4609-BE79-0E64D1C85ADC}" sibTransId="{3548ADAC-38B8-4B68-AE51-70E17256D7F8}"/>
    <dgm:cxn modelId="{4168210D-3D8C-4366-85EB-F8B0E84479AF}" srcId="{04D0DA62-08D4-4CF7-B118-54502FC54D6A}" destId="{9099A88A-70E0-4266-9A24-F870587206F0}" srcOrd="3" destOrd="0" parTransId="{C166B64F-3ED5-4E0B-B409-F4352E84F7F7}" sibTransId="{BE2706A3-F060-4332-A7FB-3ED4B6EAF33C}"/>
    <dgm:cxn modelId="{7CD90210-0639-4460-83F3-027132982E80}" type="presOf" srcId="{BF880749-188D-4D20-92CD-E1E299AFB2B2}" destId="{76B0736D-693B-40D4-A926-08A72D77E534}" srcOrd="0" destOrd="1" presId="urn:microsoft.com/office/officeart/2005/8/layout/cycle4"/>
    <dgm:cxn modelId="{FD490610-90F9-425A-A6DC-CA6304C5B18C}" type="presOf" srcId="{A75B06FE-5749-4DBD-ABFC-2736BD05C9F6}" destId="{3A007D34-344A-4FED-B360-9671589BA750}" srcOrd="0" destOrd="1" presId="urn:microsoft.com/office/officeart/2005/8/layout/cycle4"/>
    <dgm:cxn modelId="{6ADE8515-F53E-499A-905D-91D976F0591F}" type="presOf" srcId="{88A043DB-8D64-4394-96AE-BF9C6C11CA8D}" destId="{B174E25E-D56F-4F85-A88A-DBE21D2205A5}" srcOrd="1" destOrd="0" presId="urn:microsoft.com/office/officeart/2005/8/layout/cycle4"/>
    <dgm:cxn modelId="{D984E21C-AE2B-4622-B255-D1D574D66C56}" type="presOf" srcId="{243B63D6-E1E2-4EFE-A9FA-A98A50A65D65}" destId="{6322BF2D-1BF9-4C56-B5E0-A5BFB34796C3}" srcOrd="0" destOrd="1" presId="urn:microsoft.com/office/officeart/2005/8/layout/cycle4"/>
    <dgm:cxn modelId="{8A16201E-8681-44C9-8380-539D36507296}" type="presOf" srcId="{4E50C1EC-49AF-4DDF-B75D-D384BFCEFE3A}" destId="{2BF1A869-5C7F-4A10-8BA5-BCF281C72BF7}" srcOrd="0" destOrd="0" presId="urn:microsoft.com/office/officeart/2005/8/layout/cycle4"/>
    <dgm:cxn modelId="{3E8BA01E-8ADA-4F53-896B-42627B96A3EB}" type="presOf" srcId="{CD4EF03B-719F-45ED-8351-B59131276B6F}" destId="{B84F8B42-5CD4-43BD-B4ED-72C620F5F94D}" srcOrd="1" destOrd="1" presId="urn:microsoft.com/office/officeart/2005/8/layout/cycle4"/>
    <dgm:cxn modelId="{3577EA20-FB4D-44C5-9CC0-12539CDFF739}" type="presOf" srcId="{88A043DB-8D64-4394-96AE-BF9C6C11CA8D}" destId="{3A007D34-344A-4FED-B360-9671589BA750}" srcOrd="0" destOrd="0" presId="urn:microsoft.com/office/officeart/2005/8/layout/cycle4"/>
    <dgm:cxn modelId="{7F660524-25D5-447A-9768-1B73C26CF497}" type="presOf" srcId="{D8BAE158-6BD2-4946-A016-547A2143D11C}" destId="{B84F8B42-5CD4-43BD-B4ED-72C620F5F94D}" srcOrd="1" destOrd="3" presId="urn:microsoft.com/office/officeart/2005/8/layout/cycle4"/>
    <dgm:cxn modelId="{9B3F2C24-6255-45A5-89F4-19138780952C}" type="presOf" srcId="{44625824-D0EF-4E11-9FEC-36510943CF8B}" destId="{76B0736D-693B-40D4-A926-08A72D77E534}" srcOrd="0" destOrd="2" presId="urn:microsoft.com/office/officeart/2005/8/layout/cycle4"/>
    <dgm:cxn modelId="{88D90C28-4A77-4C82-A497-7ED6776FA514}" srcId="{04D0DA62-08D4-4CF7-B118-54502FC54D6A}" destId="{88A043DB-8D64-4394-96AE-BF9C6C11CA8D}" srcOrd="0" destOrd="0" parTransId="{AA014A0D-1F65-4786-AD9F-A4748C18FC16}" sibTransId="{C7B95518-1947-4A2E-9EA5-CC8BCC252045}"/>
    <dgm:cxn modelId="{9AFD7F2B-7D75-47C4-B8EF-3966FB8AF630}" type="presOf" srcId="{995539E7-2875-4D9A-96FD-267A4C5CC03A}" destId="{FE3E3DC1-4F49-4718-A0C8-69CB76979867}" srcOrd="0" destOrd="0" presId="urn:microsoft.com/office/officeart/2005/8/layout/cycle4"/>
    <dgm:cxn modelId="{E043462D-581E-4131-81F2-920B4C90DA79}" type="presOf" srcId="{D1CBB320-0250-4713-A9DF-40009291C1EA}" destId="{B84F8B42-5CD4-43BD-B4ED-72C620F5F94D}" srcOrd="1" destOrd="2" presId="urn:microsoft.com/office/officeart/2005/8/layout/cycle4"/>
    <dgm:cxn modelId="{5CAF0D2E-AB1A-4E7B-98F9-5334DAE980AF}" type="presOf" srcId="{04D0DA62-08D4-4CF7-B118-54502FC54D6A}" destId="{61450B82-C6F0-4A80-883E-72CEA819E706}" srcOrd="0" destOrd="0" presId="urn:microsoft.com/office/officeart/2005/8/layout/cycle4"/>
    <dgm:cxn modelId="{566F2931-9AD2-402D-8A21-B8468D82FF59}" type="presOf" srcId="{4E50C1EC-49AF-4DDF-B75D-D384BFCEFE3A}" destId="{B84F8B42-5CD4-43BD-B4ED-72C620F5F94D}" srcOrd="1" destOrd="0" presId="urn:microsoft.com/office/officeart/2005/8/layout/cycle4"/>
    <dgm:cxn modelId="{92D74A33-C146-4776-811E-7814F2DD91D8}" type="presOf" srcId="{D1CBB320-0250-4713-A9DF-40009291C1EA}" destId="{2BF1A869-5C7F-4A10-8BA5-BCF281C72BF7}" srcOrd="0" destOrd="2" presId="urn:microsoft.com/office/officeart/2005/8/layout/cycle4"/>
    <dgm:cxn modelId="{9828585E-E1B2-4279-B0E8-2D50AE5A3C24}" type="presOf" srcId="{4F9980ED-CA54-4360-AE0A-2422BA64499F}" destId="{76B0736D-693B-40D4-A926-08A72D77E534}" srcOrd="0" destOrd="4" presId="urn:microsoft.com/office/officeart/2005/8/layout/cycle4"/>
    <dgm:cxn modelId="{48858B5E-2CE4-4AE2-93DB-931818F480A5}" srcId="{C69267FD-3273-48CF-96C3-080BED2D1931}" destId="{47FDD14B-8EF1-4B05-B04A-9C1C2CE36279}" srcOrd="2" destOrd="0" parTransId="{739FD051-044F-42DA-A43C-0B643CAE3D04}" sibTransId="{A661CF24-B321-4DE0-87D5-1F662B8653D7}"/>
    <dgm:cxn modelId="{AD877D62-F42C-4ED3-8674-1D696551E20C}" type="presOf" srcId="{722B680C-76D7-45D3-B667-F9EC0FA1D74A}" destId="{76B0736D-693B-40D4-A926-08A72D77E534}" srcOrd="0" destOrd="5" presId="urn:microsoft.com/office/officeart/2005/8/layout/cycle4"/>
    <dgm:cxn modelId="{0BD77063-20CF-45D0-ADEC-65897DE7B4B9}" srcId="{995539E7-2875-4D9A-96FD-267A4C5CC03A}" destId="{04D0DA62-08D4-4CF7-B118-54502FC54D6A}" srcOrd="3" destOrd="0" parTransId="{41BFDB9E-BB98-41D7-8137-8C0EB8CA03C7}" sibTransId="{F2CA98F9-6E62-44EE-B7CD-AA52F0AF4972}"/>
    <dgm:cxn modelId="{9D59D244-740E-49B7-8274-FDD6557890CF}" type="presOf" srcId="{D8BAE158-6BD2-4946-A016-547A2143D11C}" destId="{2BF1A869-5C7F-4A10-8BA5-BCF281C72BF7}" srcOrd="0" destOrd="3" presId="urn:microsoft.com/office/officeart/2005/8/layout/cycle4"/>
    <dgm:cxn modelId="{47F82567-F72C-49A6-A992-740C2D52AA9A}" srcId="{F1DF3B4E-3819-4438-9C35-836CEB63F3DB}" destId="{44625824-D0EF-4E11-9FEC-36510943CF8B}" srcOrd="2" destOrd="0" parTransId="{E8EA0B52-CB8F-494C-9E10-3AB2D47EAE24}" sibTransId="{D239DF43-B06F-4D36-A440-0BDBB32D4E87}"/>
    <dgm:cxn modelId="{BA45036B-064F-4C40-A4E7-D53E0012830C}" type="presOf" srcId="{47FDD14B-8EF1-4B05-B04A-9C1C2CE36279}" destId="{992FD878-12CE-4D5B-ABA7-103E8CD23FE4}" srcOrd="1" destOrd="2" presId="urn:microsoft.com/office/officeart/2005/8/layout/cycle4"/>
    <dgm:cxn modelId="{704A6A4B-D050-4AA4-8791-FACC1330ABFD}" type="presOf" srcId="{BF880749-188D-4D20-92CD-E1E299AFB2B2}" destId="{999FA830-79F2-47E8-B9EE-65011E200ADA}" srcOrd="1" destOrd="1" presId="urn:microsoft.com/office/officeart/2005/8/layout/cycle4"/>
    <dgm:cxn modelId="{29C7144C-1916-4FB5-AB53-E2D734423158}" srcId="{F1DF3B4E-3819-4438-9C35-836CEB63F3DB}" destId="{3928BD49-64CC-43D9-958C-8D96F6BE745C}" srcOrd="3" destOrd="0" parTransId="{3FF5360F-5514-40FE-BF4E-50AD01434D32}" sibTransId="{BE898F7F-0C5A-4476-A4DA-8890A3DEEE00}"/>
    <dgm:cxn modelId="{D45FF950-5E09-4D53-8DDA-1B6523ABA072}" srcId="{F1DF3B4E-3819-4438-9C35-836CEB63F3DB}" destId="{4336C244-BF29-4CE6-AC69-69B316550A15}" srcOrd="0" destOrd="0" parTransId="{7C9EE932-2C13-41DE-96DD-16996EF087B2}" sibTransId="{ECCF2933-D58E-40FC-A7CA-E142470FD1F2}"/>
    <dgm:cxn modelId="{6F4EB774-EAF3-4C9C-9893-602637D7EDCF}" srcId="{C69267FD-3273-48CF-96C3-080BED2D1931}" destId="{243B63D6-E1E2-4EFE-A9FA-A98A50A65D65}" srcOrd="1" destOrd="0" parTransId="{5841C7D9-A2BA-4B5A-89CF-AD25E678C499}" sibTransId="{EA178C11-5485-4F6F-9860-902111363A54}"/>
    <dgm:cxn modelId="{8AB7097A-4C46-4B14-860C-E0C6691C797F}" type="presOf" srcId="{BE6D65DE-6695-435A-B492-0F6705B78A0F}" destId="{992FD878-12CE-4D5B-ABA7-103E8CD23FE4}" srcOrd="1" destOrd="0" presId="urn:microsoft.com/office/officeart/2005/8/layout/cycle4"/>
    <dgm:cxn modelId="{6A98CC93-37D0-4E66-9687-3D8B1C725DC4}" srcId="{C69267FD-3273-48CF-96C3-080BED2D1931}" destId="{BE6D65DE-6695-435A-B492-0F6705B78A0F}" srcOrd="0" destOrd="0" parTransId="{5C506AD4-BFDF-4F35-BBCA-90694108D0E3}" sibTransId="{83094CED-0BE1-4D8C-9B96-CFB0FF22F88C}"/>
    <dgm:cxn modelId="{D080A296-527F-4D5B-B986-4740FF386DC9}" srcId="{EC8057E5-62A8-40A8-8862-6FD27CE428C2}" destId="{D1CBB320-0250-4713-A9DF-40009291C1EA}" srcOrd="2" destOrd="0" parTransId="{E9AF38B2-5AE4-46C3-915F-2D77F0F1E14B}" sibTransId="{5317BE7E-E22E-4B44-9889-10A7A8902A50}"/>
    <dgm:cxn modelId="{2805049A-BFD0-408D-8EC2-B1F4FF278DBD}" type="presOf" srcId="{F1DF3B4E-3819-4438-9C35-836CEB63F3DB}" destId="{490C90DD-1461-4782-A61A-907B68D44C2B}" srcOrd="0" destOrd="0" presId="urn:microsoft.com/office/officeart/2005/8/layout/cycle4"/>
    <dgm:cxn modelId="{B14E5AA0-209B-43AF-9F61-C6F01925CE48}" type="presOf" srcId="{BE6D65DE-6695-435A-B492-0F6705B78A0F}" destId="{6322BF2D-1BF9-4C56-B5E0-A5BFB34796C3}" srcOrd="0" destOrd="0" presId="urn:microsoft.com/office/officeart/2005/8/layout/cycle4"/>
    <dgm:cxn modelId="{ED3F91A2-4CB5-4A54-A4E1-87726C1D42CF}" type="presOf" srcId="{C69267FD-3273-48CF-96C3-080BED2D1931}" destId="{30D1BDA9-C8F3-4DD0-9D83-C4BDF441285B}" srcOrd="0" destOrd="0" presId="urn:microsoft.com/office/officeart/2005/8/layout/cycle4"/>
    <dgm:cxn modelId="{D4BB8EA7-2DAB-4A04-A709-5E1F24C8E44B}" type="presOf" srcId="{EC8057E5-62A8-40A8-8862-6FD27CE428C2}" destId="{9230627F-C912-4643-98B8-21A60201CF37}" srcOrd="0" destOrd="0" presId="urn:microsoft.com/office/officeart/2005/8/layout/cycle4"/>
    <dgm:cxn modelId="{217223AA-9388-4701-86F3-33B9807ECCF1}" type="presOf" srcId="{722B680C-76D7-45D3-B667-F9EC0FA1D74A}" destId="{999FA830-79F2-47E8-B9EE-65011E200ADA}" srcOrd="1" destOrd="5" presId="urn:microsoft.com/office/officeart/2005/8/layout/cycle4"/>
    <dgm:cxn modelId="{8D101EB1-0D92-458E-85AD-BA69BC35CC01}" type="presOf" srcId="{CD4EF03B-719F-45ED-8351-B59131276B6F}" destId="{2BF1A869-5C7F-4A10-8BA5-BCF281C72BF7}" srcOrd="0" destOrd="1" presId="urn:microsoft.com/office/officeart/2005/8/layout/cycle4"/>
    <dgm:cxn modelId="{BA78D6B5-0348-430E-BB3F-EFAECDC7C517}" srcId="{F1DF3B4E-3819-4438-9C35-836CEB63F3DB}" destId="{BF880749-188D-4D20-92CD-E1E299AFB2B2}" srcOrd="1" destOrd="0" parTransId="{74D60965-343D-4385-8C24-8475F0C1FB98}" sibTransId="{F6E35486-EF47-48B8-8643-685F094E3CB5}"/>
    <dgm:cxn modelId="{13FF8EB6-09D1-47D6-B444-92CB0BE0BBBA}" srcId="{04D0DA62-08D4-4CF7-B118-54502FC54D6A}" destId="{BEA86A57-3270-441A-9B0B-1D58A75A7A8F}" srcOrd="2" destOrd="0" parTransId="{C9C6FD59-174E-4C88-868F-219F34BDCA93}" sibTransId="{1F1B04A0-C4D9-42FF-8E20-22E0C7A121F3}"/>
    <dgm:cxn modelId="{7D3232B8-3FB6-40B9-A47A-98F6EC66B056}" srcId="{04D0DA62-08D4-4CF7-B118-54502FC54D6A}" destId="{A75B06FE-5749-4DBD-ABFC-2736BD05C9F6}" srcOrd="1" destOrd="0" parTransId="{9E5FE0ED-D378-4A5E-A150-9E162C761BA4}" sibTransId="{D228549B-165D-4B46-A130-FE6E726A4D8C}"/>
    <dgm:cxn modelId="{8EE028BA-44E7-4B4C-B29A-CE488D2A821C}" srcId="{995539E7-2875-4D9A-96FD-267A4C5CC03A}" destId="{F1DF3B4E-3819-4438-9C35-836CEB63F3DB}" srcOrd="2" destOrd="0" parTransId="{CA7A7CA6-BDA6-4924-9D39-3934D9DC5A46}" sibTransId="{C2A36BD5-A420-4FF2-A322-56ACA2E0214E}"/>
    <dgm:cxn modelId="{9B074BC5-DB5B-4705-B7DF-3A619FBEB6A6}" type="presOf" srcId="{3928BD49-64CC-43D9-958C-8D96F6BE745C}" destId="{999FA830-79F2-47E8-B9EE-65011E200ADA}" srcOrd="1" destOrd="3" presId="urn:microsoft.com/office/officeart/2005/8/layout/cycle4"/>
    <dgm:cxn modelId="{E95B9AC7-5D45-4253-8ECA-D598F4F744EA}" srcId="{EC8057E5-62A8-40A8-8862-6FD27CE428C2}" destId="{4E50C1EC-49AF-4DDF-B75D-D384BFCEFE3A}" srcOrd="0" destOrd="0" parTransId="{ADF8F4DB-2917-47CA-81C9-510E4D83A90D}" sibTransId="{8F94AAC6-2C17-4B4E-B412-67B2BBFCFC5B}"/>
    <dgm:cxn modelId="{24CC52CE-0D9B-4A68-9F48-489603C1B6C4}" type="presOf" srcId="{9099A88A-70E0-4266-9A24-F870587206F0}" destId="{B174E25E-D56F-4F85-A88A-DBE21D2205A5}" srcOrd="1" destOrd="3" presId="urn:microsoft.com/office/officeart/2005/8/layout/cycle4"/>
    <dgm:cxn modelId="{B6557AD6-9D1A-435F-8954-39ABF7D28D37}" type="presOf" srcId="{4F9980ED-CA54-4360-AE0A-2422BA64499F}" destId="{999FA830-79F2-47E8-B9EE-65011E200ADA}" srcOrd="1" destOrd="4" presId="urn:microsoft.com/office/officeart/2005/8/layout/cycle4"/>
    <dgm:cxn modelId="{C482A2DA-1994-4A92-B752-BC5636DFA5FB}" type="presOf" srcId="{A75B06FE-5749-4DBD-ABFC-2736BD05C9F6}" destId="{B174E25E-D56F-4F85-A88A-DBE21D2205A5}" srcOrd="1" destOrd="1" presId="urn:microsoft.com/office/officeart/2005/8/layout/cycle4"/>
    <dgm:cxn modelId="{3BA073E1-ED5F-43DB-8E57-0A535AFF4095}" type="presOf" srcId="{44625824-D0EF-4E11-9FEC-36510943CF8B}" destId="{999FA830-79F2-47E8-B9EE-65011E200ADA}" srcOrd="1" destOrd="2" presId="urn:microsoft.com/office/officeart/2005/8/layout/cycle4"/>
    <dgm:cxn modelId="{C3FD45E9-8A44-4A7D-89CF-7E23BB0DF779}" type="presOf" srcId="{BEA86A57-3270-441A-9B0B-1D58A75A7A8F}" destId="{B174E25E-D56F-4F85-A88A-DBE21D2205A5}" srcOrd="1" destOrd="2" presId="urn:microsoft.com/office/officeart/2005/8/layout/cycle4"/>
    <dgm:cxn modelId="{AB968BED-77D0-4957-92F3-A0048F790D8C}" srcId="{F1DF3B4E-3819-4438-9C35-836CEB63F3DB}" destId="{722B680C-76D7-45D3-B667-F9EC0FA1D74A}" srcOrd="5" destOrd="0" parTransId="{95793ED9-599B-4026-9A3D-FE7CFF141B6C}" sibTransId="{36A1C32E-5629-4FA8-B215-ED9E20B07B31}"/>
    <dgm:cxn modelId="{6722BDF0-2E3C-4C9D-A7B9-3E8761F292FB}" srcId="{F1DF3B4E-3819-4438-9C35-836CEB63F3DB}" destId="{4F9980ED-CA54-4360-AE0A-2422BA64499F}" srcOrd="4" destOrd="0" parTransId="{9E3568EF-9EBD-4229-92AB-6914776A580B}" sibTransId="{610FF1B3-FFEC-4CD6-BD87-6689452A66A0}"/>
    <dgm:cxn modelId="{16EF94F3-79AF-4F18-BE7D-2BBFB72E6641}" type="presOf" srcId="{3928BD49-64CC-43D9-958C-8D96F6BE745C}" destId="{76B0736D-693B-40D4-A926-08A72D77E534}" srcOrd="0" destOrd="3" presId="urn:microsoft.com/office/officeart/2005/8/layout/cycle4"/>
    <dgm:cxn modelId="{64EB24F6-D4D3-44BA-B74B-3419D6C6C5AA}" type="presOf" srcId="{9099A88A-70E0-4266-9A24-F870587206F0}" destId="{3A007D34-344A-4FED-B360-9671589BA750}" srcOrd="0" destOrd="3" presId="urn:microsoft.com/office/officeart/2005/8/layout/cycle4"/>
    <dgm:cxn modelId="{C12C8FF7-002E-4543-AE38-B27E69DCAC5F}" type="presOf" srcId="{BEA86A57-3270-441A-9B0B-1D58A75A7A8F}" destId="{3A007D34-344A-4FED-B360-9671589BA750}" srcOrd="0" destOrd="2" presId="urn:microsoft.com/office/officeart/2005/8/layout/cycle4"/>
    <dgm:cxn modelId="{0FF1B34B-5DB4-481E-B2C2-89D8CE3AAFB3}" type="presParOf" srcId="{FE3E3DC1-4F49-4718-A0C8-69CB76979867}" destId="{2F599F6E-1C6C-4592-812A-1343F6EB20C6}" srcOrd="0" destOrd="0" presId="urn:microsoft.com/office/officeart/2005/8/layout/cycle4"/>
    <dgm:cxn modelId="{D04236F2-310D-4957-9F7A-E0CA63A219D7}" type="presParOf" srcId="{2F599F6E-1C6C-4592-812A-1343F6EB20C6}" destId="{0C68B9F8-74C8-4F07-9E3A-364F83E94D1B}" srcOrd="0" destOrd="0" presId="urn:microsoft.com/office/officeart/2005/8/layout/cycle4"/>
    <dgm:cxn modelId="{2BDF2555-F646-4515-80E4-6D9FE01D60AE}" type="presParOf" srcId="{0C68B9F8-74C8-4F07-9E3A-364F83E94D1B}" destId="{6322BF2D-1BF9-4C56-B5E0-A5BFB34796C3}" srcOrd="0" destOrd="0" presId="urn:microsoft.com/office/officeart/2005/8/layout/cycle4"/>
    <dgm:cxn modelId="{2F9C2D53-9C4E-46DE-9888-E2EFD3D4E72C}" type="presParOf" srcId="{0C68B9F8-74C8-4F07-9E3A-364F83E94D1B}" destId="{992FD878-12CE-4D5B-ABA7-103E8CD23FE4}" srcOrd="1" destOrd="0" presId="urn:microsoft.com/office/officeart/2005/8/layout/cycle4"/>
    <dgm:cxn modelId="{9841D372-4B0C-468E-A5D5-22EC661EA234}" type="presParOf" srcId="{2F599F6E-1C6C-4592-812A-1343F6EB20C6}" destId="{2D0ACB02-7B67-4692-8DCC-400E4396D5F9}" srcOrd="1" destOrd="0" presId="urn:microsoft.com/office/officeart/2005/8/layout/cycle4"/>
    <dgm:cxn modelId="{FDA1EF79-68DA-4E43-BCB1-CF38164E6819}" type="presParOf" srcId="{2D0ACB02-7B67-4692-8DCC-400E4396D5F9}" destId="{2BF1A869-5C7F-4A10-8BA5-BCF281C72BF7}" srcOrd="0" destOrd="0" presId="urn:microsoft.com/office/officeart/2005/8/layout/cycle4"/>
    <dgm:cxn modelId="{F9E7E015-FF47-450D-A178-75C8794CDFD0}" type="presParOf" srcId="{2D0ACB02-7B67-4692-8DCC-400E4396D5F9}" destId="{B84F8B42-5CD4-43BD-B4ED-72C620F5F94D}" srcOrd="1" destOrd="0" presId="urn:microsoft.com/office/officeart/2005/8/layout/cycle4"/>
    <dgm:cxn modelId="{1100BA0F-666A-4672-B8D2-BDB94A7FE0FA}" type="presParOf" srcId="{2F599F6E-1C6C-4592-812A-1343F6EB20C6}" destId="{DECD2476-7304-49B5-8DDA-D9C0424D1530}" srcOrd="2" destOrd="0" presId="urn:microsoft.com/office/officeart/2005/8/layout/cycle4"/>
    <dgm:cxn modelId="{5E5E18DA-BDBF-4AB6-A0B0-95D16030040B}" type="presParOf" srcId="{DECD2476-7304-49B5-8DDA-D9C0424D1530}" destId="{76B0736D-693B-40D4-A926-08A72D77E534}" srcOrd="0" destOrd="0" presId="urn:microsoft.com/office/officeart/2005/8/layout/cycle4"/>
    <dgm:cxn modelId="{A87B2F15-260B-41F8-B1FF-4D5F09DAA091}" type="presParOf" srcId="{DECD2476-7304-49B5-8DDA-D9C0424D1530}" destId="{999FA830-79F2-47E8-B9EE-65011E200ADA}" srcOrd="1" destOrd="0" presId="urn:microsoft.com/office/officeart/2005/8/layout/cycle4"/>
    <dgm:cxn modelId="{9D9B3A98-B927-418D-89D4-A5809DDFAE8C}" type="presParOf" srcId="{2F599F6E-1C6C-4592-812A-1343F6EB20C6}" destId="{044233CE-624B-465F-B80F-0BC5109E9150}" srcOrd="3" destOrd="0" presId="urn:microsoft.com/office/officeart/2005/8/layout/cycle4"/>
    <dgm:cxn modelId="{79291498-032D-4D9F-A32D-6B69816CEC1C}" type="presParOf" srcId="{044233CE-624B-465F-B80F-0BC5109E9150}" destId="{3A007D34-344A-4FED-B360-9671589BA750}" srcOrd="0" destOrd="0" presId="urn:microsoft.com/office/officeart/2005/8/layout/cycle4"/>
    <dgm:cxn modelId="{B6272C07-D142-4623-A0C0-70288EA0D3FD}" type="presParOf" srcId="{044233CE-624B-465F-B80F-0BC5109E9150}" destId="{B174E25E-D56F-4F85-A88A-DBE21D2205A5}" srcOrd="1" destOrd="0" presId="urn:microsoft.com/office/officeart/2005/8/layout/cycle4"/>
    <dgm:cxn modelId="{DC08A5B1-BFED-4361-94EF-051276C7F08A}" type="presParOf" srcId="{2F599F6E-1C6C-4592-812A-1343F6EB20C6}" destId="{8ADFC86A-296F-41F4-AE55-9F394FABFA72}" srcOrd="4" destOrd="0" presId="urn:microsoft.com/office/officeart/2005/8/layout/cycle4"/>
    <dgm:cxn modelId="{AC3F0EE1-1596-4503-B1FF-2945B8B5AD50}" type="presParOf" srcId="{FE3E3DC1-4F49-4718-A0C8-69CB76979867}" destId="{8F0A9F84-23A8-43A7-A36F-E7700E58BB41}" srcOrd="1" destOrd="0" presId="urn:microsoft.com/office/officeart/2005/8/layout/cycle4"/>
    <dgm:cxn modelId="{F1A0124C-52F0-43DC-81F2-DE437C45F6E2}" type="presParOf" srcId="{8F0A9F84-23A8-43A7-A36F-E7700E58BB41}" destId="{30D1BDA9-C8F3-4DD0-9D83-C4BDF441285B}" srcOrd="0" destOrd="0" presId="urn:microsoft.com/office/officeart/2005/8/layout/cycle4"/>
    <dgm:cxn modelId="{89B7F59E-4218-47E7-AAEA-D3CB0039D36E}" type="presParOf" srcId="{8F0A9F84-23A8-43A7-A36F-E7700E58BB41}" destId="{9230627F-C912-4643-98B8-21A60201CF37}" srcOrd="1" destOrd="0" presId="urn:microsoft.com/office/officeart/2005/8/layout/cycle4"/>
    <dgm:cxn modelId="{C58032BB-6FB6-421A-8019-1538A68526AF}" type="presParOf" srcId="{8F0A9F84-23A8-43A7-A36F-E7700E58BB41}" destId="{490C90DD-1461-4782-A61A-907B68D44C2B}" srcOrd="2" destOrd="0" presId="urn:microsoft.com/office/officeart/2005/8/layout/cycle4"/>
    <dgm:cxn modelId="{B2FAA8A2-DBF4-4D31-BF46-532FD7AD831A}" type="presParOf" srcId="{8F0A9F84-23A8-43A7-A36F-E7700E58BB41}" destId="{61450B82-C6F0-4A80-883E-72CEA819E706}" srcOrd="3" destOrd="0" presId="urn:microsoft.com/office/officeart/2005/8/layout/cycle4"/>
    <dgm:cxn modelId="{49F1A12E-3180-4D8E-8976-E8014F724119}" type="presParOf" srcId="{8F0A9F84-23A8-43A7-A36F-E7700E58BB41}" destId="{D07FB6EC-FC27-4439-8F01-E6D114F48340}" srcOrd="4" destOrd="0" presId="urn:microsoft.com/office/officeart/2005/8/layout/cycle4"/>
    <dgm:cxn modelId="{9054FC9E-8190-4254-9A0F-7790493ADC82}" type="presParOf" srcId="{FE3E3DC1-4F49-4718-A0C8-69CB76979867}" destId="{4DEDC831-FEBA-4F77-AB5C-70C7E760E326}" srcOrd="2" destOrd="0" presId="urn:microsoft.com/office/officeart/2005/8/layout/cycle4"/>
    <dgm:cxn modelId="{16FCCF9F-3162-48EF-BBA7-66DF4343ABD5}" type="presParOf" srcId="{FE3E3DC1-4F49-4718-A0C8-69CB76979867}" destId="{C9089D86-A970-4FAE-9BC0-88E51CFEECF0}"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43CB82-78FC-4580-8D2F-329FF424B08F}">
      <dsp:nvSpPr>
        <dsp:cNvPr id="0" name=""/>
        <dsp:cNvSpPr/>
      </dsp:nvSpPr>
      <dsp:spPr>
        <a:xfrm rot="16200000">
          <a:off x="-1670265" y="1676099"/>
          <a:ext cx="5399424" cy="2047225"/>
        </a:xfrm>
        <a:prstGeom prst="flowChartManualOperati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3350" tIns="0" rIns="135000" bIns="0" numCol="1" spcCol="1270" anchor="t" anchorCtr="0">
          <a:noAutofit/>
        </a:bodyPr>
        <a:lstStyle/>
        <a:p>
          <a:pPr marL="0" lvl="0" indent="0" algn="l" defTabSz="933450">
            <a:lnSpc>
              <a:spcPct val="90000"/>
            </a:lnSpc>
            <a:spcBef>
              <a:spcPct val="0"/>
            </a:spcBef>
            <a:spcAft>
              <a:spcPct val="35000"/>
            </a:spcAft>
            <a:buNone/>
          </a:pPr>
          <a:r>
            <a:rPr lang="en-US" sz="2100" kern="1200" dirty="0"/>
            <a:t>Configure</a:t>
          </a:r>
        </a:p>
        <a:p>
          <a:pPr marL="171450" lvl="1" indent="-171450" algn="l" defTabSz="711200">
            <a:lnSpc>
              <a:spcPct val="90000"/>
            </a:lnSpc>
            <a:spcBef>
              <a:spcPct val="0"/>
            </a:spcBef>
            <a:spcAft>
              <a:spcPct val="15000"/>
            </a:spcAft>
            <a:buChar char="•"/>
          </a:pPr>
          <a:r>
            <a:rPr lang="en-US" sz="1600" kern="1200" dirty="0"/>
            <a:t>Define source endpoint(s), login credentials, and login protocol</a:t>
          </a:r>
        </a:p>
        <a:p>
          <a:pPr marL="171450" lvl="1" indent="-171450" algn="l" defTabSz="711200">
            <a:lnSpc>
              <a:spcPct val="90000"/>
            </a:lnSpc>
            <a:spcBef>
              <a:spcPct val="0"/>
            </a:spcBef>
            <a:spcAft>
              <a:spcPct val="15000"/>
            </a:spcAft>
            <a:buChar char="•"/>
          </a:pPr>
          <a:r>
            <a:rPr lang="en-US" sz="1600" kern="1200" dirty="0"/>
            <a:t>Define target endpoint(s), login credentials, and login protocol</a:t>
          </a:r>
        </a:p>
        <a:p>
          <a:pPr marL="171450" lvl="1" indent="-171450" algn="l" defTabSz="711200">
            <a:lnSpc>
              <a:spcPct val="90000"/>
            </a:lnSpc>
            <a:spcBef>
              <a:spcPct val="0"/>
            </a:spcBef>
            <a:spcAft>
              <a:spcPct val="15000"/>
            </a:spcAft>
            <a:buChar char="•"/>
          </a:pPr>
          <a:r>
            <a:rPr lang="en-US" sz="1600" kern="1200" dirty="0"/>
            <a:t>Define data source elements mapping to the target data elements</a:t>
          </a:r>
        </a:p>
      </dsp:txBody>
      <dsp:txXfrm rot="5400000">
        <a:off x="5834" y="1079885"/>
        <a:ext cx="2047225" cy="3239654"/>
      </dsp:txXfrm>
    </dsp:sp>
    <dsp:sp modelId="{07BD3760-2FCC-4840-9F19-D9D3D6D9F947}">
      <dsp:nvSpPr>
        <dsp:cNvPr id="0" name=""/>
        <dsp:cNvSpPr/>
      </dsp:nvSpPr>
      <dsp:spPr>
        <a:xfrm rot="16200000">
          <a:off x="530502" y="1676099"/>
          <a:ext cx="5399424" cy="2047225"/>
        </a:xfrm>
        <a:prstGeom prst="flowChartManualOperati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3350" tIns="0" rIns="135000" bIns="0" numCol="1" spcCol="1270" anchor="t" anchorCtr="0">
          <a:noAutofit/>
        </a:bodyPr>
        <a:lstStyle/>
        <a:p>
          <a:pPr marL="0" lvl="0" indent="0" algn="l" defTabSz="933450">
            <a:lnSpc>
              <a:spcPct val="90000"/>
            </a:lnSpc>
            <a:spcBef>
              <a:spcPct val="0"/>
            </a:spcBef>
            <a:spcAft>
              <a:spcPct val="35000"/>
            </a:spcAft>
            <a:buNone/>
          </a:pPr>
          <a:r>
            <a:rPr lang="en-US" sz="2100" kern="1200" dirty="0"/>
            <a:t>Extract</a:t>
          </a:r>
        </a:p>
        <a:p>
          <a:pPr marL="171450" lvl="1" indent="-171450" algn="l" defTabSz="711200">
            <a:lnSpc>
              <a:spcPct val="90000"/>
            </a:lnSpc>
            <a:spcBef>
              <a:spcPct val="0"/>
            </a:spcBef>
            <a:spcAft>
              <a:spcPct val="15000"/>
            </a:spcAft>
            <a:buChar char="•"/>
          </a:pPr>
          <a:r>
            <a:rPr lang="en-US" sz="1600" kern="1200" dirty="0"/>
            <a:t>Using source endpoint(s) and credentials, extract source data</a:t>
          </a:r>
        </a:p>
        <a:p>
          <a:pPr marL="171450" lvl="1" indent="-171450" algn="l" defTabSz="711200">
            <a:lnSpc>
              <a:spcPct val="90000"/>
            </a:lnSpc>
            <a:spcBef>
              <a:spcPct val="0"/>
            </a:spcBef>
            <a:spcAft>
              <a:spcPct val="15000"/>
            </a:spcAft>
            <a:buChar char="•"/>
          </a:pPr>
          <a:r>
            <a:rPr lang="en-US" sz="1600" kern="1200" dirty="0"/>
            <a:t>If requires preparation, enrichment, save it in a temporary storage</a:t>
          </a:r>
        </a:p>
      </dsp:txBody>
      <dsp:txXfrm rot="5400000">
        <a:off x="2206601" y="1079885"/>
        <a:ext cx="2047225" cy="3239654"/>
      </dsp:txXfrm>
    </dsp:sp>
    <dsp:sp modelId="{06C01B5E-AE8E-4620-B5BC-CFF1B430795B}">
      <dsp:nvSpPr>
        <dsp:cNvPr id="0" name=""/>
        <dsp:cNvSpPr/>
      </dsp:nvSpPr>
      <dsp:spPr>
        <a:xfrm rot="16200000">
          <a:off x="2731269" y="1676099"/>
          <a:ext cx="5399424" cy="2047225"/>
        </a:xfrm>
        <a:prstGeom prst="flowChartManualOperati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3350" tIns="0" rIns="135000" bIns="0" numCol="1" spcCol="1270" anchor="t" anchorCtr="0">
          <a:noAutofit/>
        </a:bodyPr>
        <a:lstStyle/>
        <a:p>
          <a:pPr marL="0" lvl="0" indent="0" algn="l" defTabSz="933450">
            <a:lnSpc>
              <a:spcPct val="90000"/>
            </a:lnSpc>
            <a:spcBef>
              <a:spcPct val="0"/>
            </a:spcBef>
            <a:spcAft>
              <a:spcPct val="35000"/>
            </a:spcAft>
            <a:buNone/>
          </a:pPr>
          <a:r>
            <a:rPr lang="en-US" sz="2100" kern="1200" dirty="0"/>
            <a:t>Refine &amp; Enrich</a:t>
          </a:r>
        </a:p>
        <a:p>
          <a:pPr marL="171450" lvl="1" indent="-171450" algn="l" defTabSz="711200">
            <a:lnSpc>
              <a:spcPct val="90000"/>
            </a:lnSpc>
            <a:spcBef>
              <a:spcPct val="0"/>
            </a:spcBef>
            <a:spcAft>
              <a:spcPct val="15000"/>
            </a:spcAft>
            <a:buChar char="•"/>
          </a:pPr>
          <a:r>
            <a:rPr lang="en-US" sz="1600" kern="1200" dirty="0"/>
            <a:t>Replace NULL values, provide missing values</a:t>
          </a:r>
        </a:p>
        <a:p>
          <a:pPr marL="171450" lvl="1" indent="-171450" algn="l" defTabSz="711200">
            <a:lnSpc>
              <a:spcPct val="90000"/>
            </a:lnSpc>
            <a:spcBef>
              <a:spcPct val="0"/>
            </a:spcBef>
            <a:spcAft>
              <a:spcPct val="15000"/>
            </a:spcAft>
            <a:buChar char="•"/>
          </a:pPr>
          <a:r>
            <a:rPr lang="en-US" sz="1600" kern="1200" dirty="0"/>
            <a:t>Provide additional data, if required, e.g., 3</a:t>
          </a:r>
          <a:r>
            <a:rPr lang="en-US" sz="1600" kern="1200" baseline="30000" dirty="0"/>
            <a:t>rd</a:t>
          </a:r>
          <a:r>
            <a:rPr lang="en-US" sz="1600" kern="1200" dirty="0"/>
            <a:t> party data</a:t>
          </a:r>
        </a:p>
      </dsp:txBody>
      <dsp:txXfrm rot="5400000">
        <a:off x="4407368" y="1079885"/>
        <a:ext cx="2047225" cy="3239654"/>
      </dsp:txXfrm>
    </dsp:sp>
    <dsp:sp modelId="{E2466A0E-265C-471E-A393-AB19E8356C2B}">
      <dsp:nvSpPr>
        <dsp:cNvPr id="0" name=""/>
        <dsp:cNvSpPr/>
      </dsp:nvSpPr>
      <dsp:spPr>
        <a:xfrm rot="16200000">
          <a:off x="4932038" y="1676099"/>
          <a:ext cx="5399424" cy="2047225"/>
        </a:xfrm>
        <a:prstGeom prst="flowChartManualOperati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3350" tIns="0" rIns="135000" bIns="0" numCol="1" spcCol="1270" anchor="t" anchorCtr="0">
          <a:noAutofit/>
        </a:bodyPr>
        <a:lstStyle/>
        <a:p>
          <a:pPr marL="0" lvl="0" indent="0" algn="l" defTabSz="933450">
            <a:lnSpc>
              <a:spcPct val="90000"/>
            </a:lnSpc>
            <a:spcBef>
              <a:spcPct val="0"/>
            </a:spcBef>
            <a:spcAft>
              <a:spcPct val="35000"/>
            </a:spcAft>
            <a:buNone/>
          </a:pPr>
          <a:r>
            <a:rPr lang="en-US" sz="2100" kern="1200" dirty="0"/>
            <a:t>Map</a:t>
          </a:r>
        </a:p>
        <a:p>
          <a:pPr marL="171450" lvl="1" indent="-171450" algn="l" defTabSz="711200">
            <a:lnSpc>
              <a:spcPct val="90000"/>
            </a:lnSpc>
            <a:spcBef>
              <a:spcPct val="0"/>
            </a:spcBef>
            <a:spcAft>
              <a:spcPct val="15000"/>
            </a:spcAft>
            <a:buChar char="•"/>
          </a:pPr>
          <a:r>
            <a:rPr lang="en-US" sz="1600" kern="1200" dirty="0"/>
            <a:t>Based on mapping defined in the configuration file, map source elements to target elements</a:t>
          </a:r>
        </a:p>
        <a:p>
          <a:pPr marL="171450" lvl="1" indent="-171450" algn="l" defTabSz="711200">
            <a:lnSpc>
              <a:spcPct val="90000"/>
            </a:lnSpc>
            <a:spcBef>
              <a:spcPct val="0"/>
            </a:spcBef>
            <a:spcAft>
              <a:spcPct val="15000"/>
            </a:spcAft>
            <a:buChar char="•"/>
          </a:pPr>
          <a:r>
            <a:rPr lang="en-US" sz="1600" kern="1200" dirty="0"/>
            <a:t>Provide data type conversion if required</a:t>
          </a:r>
        </a:p>
      </dsp:txBody>
      <dsp:txXfrm rot="5400000">
        <a:off x="6608137" y="1079885"/>
        <a:ext cx="2047225" cy="3239654"/>
      </dsp:txXfrm>
    </dsp:sp>
    <dsp:sp modelId="{24A3261B-D2A2-45BA-8290-34EB500B1B04}">
      <dsp:nvSpPr>
        <dsp:cNvPr id="0" name=""/>
        <dsp:cNvSpPr/>
      </dsp:nvSpPr>
      <dsp:spPr>
        <a:xfrm rot="16200000">
          <a:off x="7132804" y="1676099"/>
          <a:ext cx="5399424" cy="2047225"/>
        </a:xfrm>
        <a:prstGeom prst="flowChartManualOperati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3350" tIns="0" rIns="135000" bIns="0" numCol="1" spcCol="1270" anchor="t" anchorCtr="0">
          <a:noAutofit/>
        </a:bodyPr>
        <a:lstStyle/>
        <a:p>
          <a:pPr marL="0" lvl="0" indent="0" algn="l" defTabSz="933450">
            <a:lnSpc>
              <a:spcPct val="90000"/>
            </a:lnSpc>
            <a:spcBef>
              <a:spcPct val="0"/>
            </a:spcBef>
            <a:spcAft>
              <a:spcPct val="35000"/>
            </a:spcAft>
            <a:buNone/>
          </a:pPr>
          <a:r>
            <a:rPr lang="en-US" sz="2100" kern="1200" dirty="0"/>
            <a:t>Save</a:t>
          </a:r>
        </a:p>
        <a:p>
          <a:pPr marL="171450" lvl="1" indent="-171450" algn="l" defTabSz="711200">
            <a:lnSpc>
              <a:spcPct val="90000"/>
            </a:lnSpc>
            <a:spcBef>
              <a:spcPct val="0"/>
            </a:spcBef>
            <a:spcAft>
              <a:spcPct val="15000"/>
            </a:spcAft>
            <a:buChar char="•"/>
          </a:pPr>
          <a:r>
            <a:rPr lang="en-US" sz="1600" kern="1200" dirty="0"/>
            <a:t>Save the result set from the mapping step to the target data source(s) using target data source information specified in the configuration file</a:t>
          </a:r>
        </a:p>
      </dsp:txBody>
      <dsp:txXfrm rot="5400000">
        <a:off x="8808903" y="1079885"/>
        <a:ext cx="2047225" cy="32396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B0736D-693B-40D4-A926-08A72D77E534}">
      <dsp:nvSpPr>
        <dsp:cNvPr id="0" name=""/>
        <dsp:cNvSpPr/>
      </dsp:nvSpPr>
      <dsp:spPr>
        <a:xfrm>
          <a:off x="3667848" y="3114356"/>
          <a:ext cx="2248036" cy="145621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b" anchorCtr="0">
          <a:noAutofit/>
        </a:bodyPr>
        <a:lstStyle/>
        <a:p>
          <a:pPr marL="57150" lvl="1" indent="-57150" algn="l" defTabSz="488950">
            <a:lnSpc>
              <a:spcPct val="90000"/>
            </a:lnSpc>
            <a:spcBef>
              <a:spcPct val="0"/>
            </a:spcBef>
            <a:spcAft>
              <a:spcPct val="15000"/>
            </a:spcAft>
            <a:buFont typeface="Arial" panose="020B0604020202020204" pitchFamily="34" charset="0"/>
            <a:buChar char="•"/>
          </a:pPr>
          <a:r>
            <a:rPr lang="en-US" sz="1100" kern="1200" dirty="0"/>
            <a:t>Feature engineering</a:t>
          </a:r>
        </a:p>
        <a:p>
          <a:pPr marL="57150" lvl="1" indent="-57150" algn="l" defTabSz="488950">
            <a:lnSpc>
              <a:spcPct val="90000"/>
            </a:lnSpc>
            <a:spcBef>
              <a:spcPct val="0"/>
            </a:spcBef>
            <a:spcAft>
              <a:spcPct val="15000"/>
            </a:spcAft>
            <a:buChar char="•"/>
          </a:pPr>
          <a:r>
            <a:rPr lang="en-US" sz="1100" kern="1200" dirty="0"/>
            <a:t>Feature selection</a:t>
          </a:r>
        </a:p>
        <a:p>
          <a:pPr marL="57150" lvl="1" indent="-57150" algn="l" defTabSz="488950">
            <a:lnSpc>
              <a:spcPct val="90000"/>
            </a:lnSpc>
            <a:spcBef>
              <a:spcPct val="0"/>
            </a:spcBef>
            <a:spcAft>
              <a:spcPct val="15000"/>
            </a:spcAft>
            <a:buChar char="•"/>
          </a:pPr>
          <a:r>
            <a:rPr lang="en-US" sz="1100" kern="1200" dirty="0"/>
            <a:t>Model creation</a:t>
          </a:r>
        </a:p>
        <a:p>
          <a:pPr marL="57150" lvl="1" indent="-57150" algn="l" defTabSz="488950">
            <a:lnSpc>
              <a:spcPct val="90000"/>
            </a:lnSpc>
            <a:spcBef>
              <a:spcPct val="0"/>
            </a:spcBef>
            <a:spcAft>
              <a:spcPct val="15000"/>
            </a:spcAft>
            <a:buChar char="•"/>
          </a:pPr>
          <a:r>
            <a:rPr lang="en-US" sz="1100" kern="1200" dirty="0"/>
            <a:t>Model training</a:t>
          </a:r>
        </a:p>
        <a:p>
          <a:pPr marL="57150" lvl="1" indent="-57150" algn="l" defTabSz="488950">
            <a:lnSpc>
              <a:spcPct val="90000"/>
            </a:lnSpc>
            <a:spcBef>
              <a:spcPct val="0"/>
            </a:spcBef>
            <a:spcAft>
              <a:spcPct val="15000"/>
            </a:spcAft>
            <a:buChar char="•"/>
          </a:pPr>
          <a:r>
            <a:rPr lang="en-US" sz="1100" kern="1200" dirty="0"/>
            <a:t>Model evaluation</a:t>
          </a:r>
        </a:p>
        <a:p>
          <a:pPr marL="57150" lvl="1" indent="-57150" algn="l" defTabSz="488950">
            <a:lnSpc>
              <a:spcPct val="90000"/>
            </a:lnSpc>
            <a:spcBef>
              <a:spcPct val="0"/>
            </a:spcBef>
            <a:spcAft>
              <a:spcPct val="15000"/>
            </a:spcAft>
            <a:buChar char="•"/>
          </a:pPr>
          <a:r>
            <a:rPr lang="en-US" sz="1100" kern="1200" dirty="0"/>
            <a:t>Model optimization</a:t>
          </a:r>
        </a:p>
      </dsp:txBody>
      <dsp:txXfrm>
        <a:off x="4374247" y="3510398"/>
        <a:ext cx="1509649" cy="1028187"/>
      </dsp:txXfrm>
    </dsp:sp>
    <dsp:sp modelId="{3A007D34-344A-4FED-B360-9671589BA750}">
      <dsp:nvSpPr>
        <dsp:cNvPr id="0" name=""/>
        <dsp:cNvSpPr/>
      </dsp:nvSpPr>
      <dsp:spPr>
        <a:xfrm>
          <a:off x="0" y="3114356"/>
          <a:ext cx="2248036" cy="145621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b" anchorCtr="0">
          <a:noAutofit/>
        </a:bodyPr>
        <a:lstStyle/>
        <a:p>
          <a:pPr marL="57150" lvl="1" indent="-57150" algn="l" defTabSz="488950">
            <a:lnSpc>
              <a:spcPct val="90000"/>
            </a:lnSpc>
            <a:spcBef>
              <a:spcPct val="0"/>
            </a:spcBef>
            <a:spcAft>
              <a:spcPct val="15000"/>
            </a:spcAft>
            <a:buFont typeface="Arial" panose="020B0604020202020204" pitchFamily="34" charset="0"/>
            <a:buChar char="•"/>
          </a:pPr>
          <a:r>
            <a:rPr lang="en-US" sz="1100" kern="1200" dirty="0"/>
            <a:t>Package model</a:t>
          </a:r>
        </a:p>
        <a:p>
          <a:pPr marL="57150" lvl="1" indent="-57150" algn="l" defTabSz="488950">
            <a:lnSpc>
              <a:spcPct val="90000"/>
            </a:lnSpc>
            <a:spcBef>
              <a:spcPct val="0"/>
            </a:spcBef>
            <a:spcAft>
              <a:spcPct val="15000"/>
            </a:spcAft>
            <a:buChar char="•"/>
          </a:pPr>
          <a:r>
            <a:rPr lang="en-US" sz="1100" kern="1200" dirty="0"/>
            <a:t>Deploy model</a:t>
          </a:r>
        </a:p>
        <a:p>
          <a:pPr marL="57150" lvl="1" indent="-57150" algn="l" defTabSz="488950">
            <a:lnSpc>
              <a:spcPct val="90000"/>
            </a:lnSpc>
            <a:spcBef>
              <a:spcPct val="0"/>
            </a:spcBef>
            <a:spcAft>
              <a:spcPct val="15000"/>
            </a:spcAft>
            <a:buChar char="•"/>
          </a:pPr>
          <a:r>
            <a:rPr lang="en-US" sz="1100" kern="1200" dirty="0"/>
            <a:t>Scoring/</a:t>
          </a:r>
          <a:r>
            <a:rPr lang="en-US" sz="1100" kern="1200" dirty="0">
              <a:ea typeface="Times New Roman" panose="02020603050405020304" pitchFamily="18" charset="0"/>
              <a:cs typeface="Calibri" panose="020F0502020204030204" pitchFamily="34" charset="0"/>
            </a:rPr>
            <a:t> Predictions</a:t>
          </a:r>
          <a:endParaRPr lang="en-US" sz="1100" kern="1200" dirty="0"/>
        </a:p>
        <a:p>
          <a:pPr marL="57150" lvl="1" indent="-57150" algn="l" defTabSz="488950">
            <a:lnSpc>
              <a:spcPct val="90000"/>
            </a:lnSpc>
            <a:spcBef>
              <a:spcPct val="0"/>
            </a:spcBef>
            <a:spcAft>
              <a:spcPct val="15000"/>
            </a:spcAft>
            <a:buChar char="•"/>
          </a:pPr>
          <a:r>
            <a:rPr lang="en-US" sz="1100" kern="1200" dirty="0"/>
            <a:t>Performance monitoring</a:t>
          </a:r>
        </a:p>
      </dsp:txBody>
      <dsp:txXfrm>
        <a:off x="31988" y="3510398"/>
        <a:ext cx="1509649" cy="1028187"/>
      </dsp:txXfrm>
    </dsp:sp>
    <dsp:sp modelId="{2BF1A869-5C7F-4A10-8BA5-BCF281C72BF7}">
      <dsp:nvSpPr>
        <dsp:cNvPr id="0" name=""/>
        <dsp:cNvSpPr/>
      </dsp:nvSpPr>
      <dsp:spPr>
        <a:xfrm>
          <a:off x="3686282" y="19893"/>
          <a:ext cx="2229602" cy="145621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57150" lvl="1" indent="-57150" algn="l" defTabSz="488950">
            <a:lnSpc>
              <a:spcPct val="90000"/>
            </a:lnSpc>
            <a:spcBef>
              <a:spcPct val="0"/>
            </a:spcBef>
            <a:spcAft>
              <a:spcPct val="15000"/>
            </a:spcAft>
            <a:buFont typeface="Arial" panose="020B0604020202020204" pitchFamily="34" charset="0"/>
            <a:buChar char="•"/>
          </a:pPr>
          <a:r>
            <a:rPr lang="en-US" sz="1100" kern="1200" dirty="0"/>
            <a:t>Data source(s)</a:t>
          </a:r>
        </a:p>
        <a:p>
          <a:pPr marL="57150" lvl="1" indent="-57150" algn="l" defTabSz="488950">
            <a:lnSpc>
              <a:spcPct val="90000"/>
            </a:lnSpc>
            <a:spcBef>
              <a:spcPct val="0"/>
            </a:spcBef>
            <a:spcAft>
              <a:spcPct val="15000"/>
            </a:spcAft>
            <a:buChar char="•"/>
          </a:pPr>
          <a:r>
            <a:rPr lang="en-US" sz="1100" kern="1200" dirty="0"/>
            <a:t>Data Pipeline</a:t>
          </a:r>
        </a:p>
        <a:p>
          <a:pPr marL="57150" lvl="1" indent="-57150" algn="l" defTabSz="488950">
            <a:lnSpc>
              <a:spcPct val="90000"/>
            </a:lnSpc>
            <a:spcBef>
              <a:spcPct val="0"/>
            </a:spcBef>
            <a:spcAft>
              <a:spcPct val="15000"/>
            </a:spcAft>
            <a:buChar char="•"/>
          </a:pPr>
          <a:r>
            <a:rPr lang="en-US" sz="1100" kern="1200" dirty="0"/>
            <a:t>Data cleansing, preparation, wrangling , exploration, visualization</a:t>
          </a:r>
        </a:p>
        <a:p>
          <a:pPr marL="57150" lvl="1" indent="-57150" algn="l" defTabSz="488950">
            <a:lnSpc>
              <a:spcPct val="90000"/>
            </a:lnSpc>
            <a:spcBef>
              <a:spcPct val="0"/>
            </a:spcBef>
            <a:spcAft>
              <a:spcPct val="15000"/>
            </a:spcAft>
            <a:buChar char="•"/>
          </a:pPr>
          <a:r>
            <a:rPr lang="en-US" sz="1100" kern="1200" dirty="0"/>
            <a:t>Environment</a:t>
          </a:r>
        </a:p>
      </dsp:txBody>
      <dsp:txXfrm>
        <a:off x="4387151" y="51881"/>
        <a:ext cx="1496745" cy="1028187"/>
      </dsp:txXfrm>
    </dsp:sp>
    <dsp:sp modelId="{6322BF2D-1BF9-4C56-B5E0-A5BFB34796C3}">
      <dsp:nvSpPr>
        <dsp:cNvPr id="0" name=""/>
        <dsp:cNvSpPr/>
      </dsp:nvSpPr>
      <dsp:spPr>
        <a:xfrm>
          <a:off x="0" y="19893"/>
          <a:ext cx="2248036" cy="145621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57150" lvl="1" indent="-57150" algn="l" defTabSz="488950">
            <a:lnSpc>
              <a:spcPct val="90000"/>
            </a:lnSpc>
            <a:spcBef>
              <a:spcPct val="0"/>
            </a:spcBef>
            <a:spcAft>
              <a:spcPct val="15000"/>
            </a:spcAft>
            <a:buFont typeface="Arial" panose="020B0604020202020204" pitchFamily="34" charset="0"/>
            <a:buChar char="•"/>
          </a:pPr>
          <a:r>
            <a:rPr lang="en-US" sz="1100" kern="1200" dirty="0"/>
            <a:t>Domain knowledge</a:t>
          </a:r>
        </a:p>
        <a:p>
          <a:pPr marL="57150" lvl="1" indent="-57150" algn="l" defTabSz="488950">
            <a:lnSpc>
              <a:spcPct val="90000"/>
            </a:lnSpc>
            <a:spcBef>
              <a:spcPct val="0"/>
            </a:spcBef>
            <a:spcAft>
              <a:spcPct val="15000"/>
            </a:spcAft>
            <a:buFont typeface="Arial" panose="020B0604020202020204" pitchFamily="34" charset="0"/>
            <a:buChar char="•"/>
          </a:pPr>
          <a:r>
            <a:rPr lang="en-US" sz="1100" kern="1200" dirty="0"/>
            <a:t>Requirements understanding</a:t>
          </a:r>
        </a:p>
        <a:p>
          <a:pPr marL="57150" lvl="1" indent="-57150" algn="l" defTabSz="488950">
            <a:lnSpc>
              <a:spcPct val="90000"/>
            </a:lnSpc>
            <a:spcBef>
              <a:spcPct val="0"/>
            </a:spcBef>
            <a:spcAft>
              <a:spcPct val="15000"/>
            </a:spcAft>
            <a:buChar char="•"/>
          </a:pPr>
          <a:r>
            <a:rPr lang="en-US" sz="1100" kern="1200" dirty="0"/>
            <a:t>Use case understanding</a:t>
          </a:r>
        </a:p>
      </dsp:txBody>
      <dsp:txXfrm>
        <a:off x="31988" y="51881"/>
        <a:ext cx="1509649" cy="1028187"/>
      </dsp:txXfrm>
    </dsp:sp>
    <dsp:sp modelId="{30D1BDA9-C8F3-4DD0-9D83-C4BDF441285B}">
      <dsp:nvSpPr>
        <dsp:cNvPr id="0" name=""/>
        <dsp:cNvSpPr/>
      </dsp:nvSpPr>
      <dsp:spPr>
        <a:xfrm>
          <a:off x="941990" y="279281"/>
          <a:ext cx="1970444" cy="1970444"/>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b="1" kern="1200" dirty="0"/>
            <a:t>Business Understanding</a:t>
          </a:r>
        </a:p>
      </dsp:txBody>
      <dsp:txXfrm>
        <a:off x="1519120" y="856411"/>
        <a:ext cx="1393314" cy="1393314"/>
      </dsp:txXfrm>
    </dsp:sp>
    <dsp:sp modelId="{9230627F-C912-4643-98B8-21A60201CF37}">
      <dsp:nvSpPr>
        <dsp:cNvPr id="0" name=""/>
        <dsp:cNvSpPr/>
      </dsp:nvSpPr>
      <dsp:spPr>
        <a:xfrm rot="5400000">
          <a:off x="3003449" y="279281"/>
          <a:ext cx="1970444" cy="1970444"/>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b="1" kern="1200" dirty="0"/>
            <a:t>Data Acquisition &amp; Understanding</a:t>
          </a:r>
        </a:p>
      </dsp:txBody>
      <dsp:txXfrm rot="-5400000">
        <a:off x="3003449" y="856411"/>
        <a:ext cx="1393314" cy="1393314"/>
      </dsp:txXfrm>
    </dsp:sp>
    <dsp:sp modelId="{490C90DD-1461-4782-A61A-907B68D44C2B}">
      <dsp:nvSpPr>
        <dsp:cNvPr id="0" name=""/>
        <dsp:cNvSpPr/>
      </dsp:nvSpPr>
      <dsp:spPr>
        <a:xfrm rot="10800000">
          <a:off x="3003449" y="2340740"/>
          <a:ext cx="1970444" cy="1970444"/>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b="1" kern="1200" dirty="0"/>
            <a:t>Modeling</a:t>
          </a:r>
          <a:endParaRPr lang="en-US" sz="1500" kern="1200" dirty="0"/>
        </a:p>
      </dsp:txBody>
      <dsp:txXfrm rot="10800000">
        <a:off x="3003449" y="2340740"/>
        <a:ext cx="1393314" cy="1393314"/>
      </dsp:txXfrm>
    </dsp:sp>
    <dsp:sp modelId="{61450B82-C6F0-4A80-883E-72CEA819E706}">
      <dsp:nvSpPr>
        <dsp:cNvPr id="0" name=""/>
        <dsp:cNvSpPr/>
      </dsp:nvSpPr>
      <dsp:spPr>
        <a:xfrm rot="16200000">
          <a:off x="941990" y="2340740"/>
          <a:ext cx="1970444" cy="1970444"/>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b="1" kern="1200" dirty="0"/>
            <a:t>Deployment</a:t>
          </a:r>
          <a:endParaRPr lang="en-US" sz="1500" kern="1200" dirty="0"/>
        </a:p>
      </dsp:txBody>
      <dsp:txXfrm rot="5400000">
        <a:off x="1519120" y="2340740"/>
        <a:ext cx="1393314" cy="1393314"/>
      </dsp:txXfrm>
    </dsp:sp>
    <dsp:sp modelId="{4DEDC831-FEBA-4F77-AB5C-70C7E760E326}">
      <dsp:nvSpPr>
        <dsp:cNvPr id="0" name=""/>
        <dsp:cNvSpPr/>
      </dsp:nvSpPr>
      <dsp:spPr>
        <a:xfrm>
          <a:off x="2617779" y="1885672"/>
          <a:ext cx="680326" cy="591588"/>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9089D86-A970-4FAE-9BC0-88E51CFEECF0}">
      <dsp:nvSpPr>
        <dsp:cNvPr id="0" name=""/>
        <dsp:cNvSpPr/>
      </dsp:nvSpPr>
      <dsp:spPr>
        <a:xfrm rot="10800000">
          <a:off x="2617779" y="2113206"/>
          <a:ext cx="680326" cy="591588"/>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88478B1-6E78-4565-AD5E-B3830A30B90C}" type="datetimeFigureOut">
              <a:rPr lang="en-US" smtClean="0"/>
              <a:t>2/28/2020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6" name="Slide Number Placeholder 5"/>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A15A1EA-9D0D-40B8-A832-AC5DDE2AF0EE}" type="slidenum">
              <a:rPr lang="en-US" smtClean="0"/>
              <a:t>‹#›</a:t>
            </a:fld>
            <a:endParaRPr lang="en-US" dirty="0"/>
          </a:p>
        </p:txBody>
      </p:sp>
    </p:spTree>
    <p:extLst>
      <p:ext uri="{BB962C8B-B14F-4D97-AF65-F5344CB8AC3E}">
        <p14:creationId xmlns:p14="http://schemas.microsoft.com/office/powerpoint/2010/main" val="4123146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B66CB0-7B7F-4994-BB90-018F052F2C67}" type="datetimeFigureOut">
              <a:rPr lang="en-US" smtClean="0"/>
              <a:t>2/28/2020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E28CB6-CF44-4578-AFB0-073A84759E62}" type="slidenum">
              <a:rPr lang="en-US" smtClean="0"/>
              <a:t>‹#›</a:t>
            </a:fld>
            <a:endParaRPr lang="en-US" dirty="0"/>
          </a:p>
        </p:txBody>
      </p:sp>
    </p:spTree>
    <p:extLst>
      <p:ext uri="{BB962C8B-B14F-4D97-AF65-F5344CB8AC3E}">
        <p14:creationId xmlns:p14="http://schemas.microsoft.com/office/powerpoint/2010/main" val="797528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E28CB6-CF44-4578-AFB0-073A84759E62}" type="slidenum">
              <a:rPr lang="en-US" smtClean="0"/>
              <a:t>2</a:t>
            </a:fld>
            <a:endParaRPr lang="en-US" dirty="0"/>
          </a:p>
        </p:txBody>
      </p:sp>
    </p:spTree>
    <p:extLst>
      <p:ext uri="{BB962C8B-B14F-4D97-AF65-F5344CB8AC3E}">
        <p14:creationId xmlns:p14="http://schemas.microsoft.com/office/powerpoint/2010/main" val="4180645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773172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15247" y="3203508"/>
            <a:ext cx="6895239" cy="1771325"/>
          </a:xfrm>
          <a:prstGeom prst="rect">
            <a:avLst/>
          </a:prstGeom>
          <a:noFill/>
          <a:ln>
            <a:noFill/>
          </a:ln>
        </p:spPr>
        <p:txBody>
          <a:bodyPr anchor="b">
            <a:normAutofit/>
          </a:bodyPr>
          <a:lstStyle>
            <a:lvl1pPr>
              <a:defRPr sz="4400">
                <a:solidFill>
                  <a:schemeClr val="tx2"/>
                </a:solidFill>
                <a:latin typeface="Calibri" panose="020F0502020204030204" pitchFamily="34" charset="0"/>
                <a:cs typeface="Calibri" panose="020F0502020204030204" pitchFamily="34" charset="0"/>
              </a:defRPr>
            </a:lvl1pPr>
          </a:lstStyle>
          <a:p>
            <a:r>
              <a:rPr lang="en-US" dirty="0"/>
              <a:t>Click to edit Master title style</a:t>
            </a:r>
          </a:p>
        </p:txBody>
      </p:sp>
      <p:sp>
        <p:nvSpPr>
          <p:cNvPr id="4" name="Date Placeholder 3"/>
          <p:cNvSpPr>
            <a:spLocks noGrp="1"/>
          </p:cNvSpPr>
          <p:nvPr>
            <p:ph type="dt" sz="half" idx="10"/>
          </p:nvPr>
        </p:nvSpPr>
        <p:spPr>
          <a:xfrm>
            <a:off x="324429" y="5094607"/>
            <a:ext cx="6204499" cy="478064"/>
          </a:xfrm>
          <a:prstGeom prst="rect">
            <a:avLst/>
          </a:prstGeom>
          <a:noFill/>
        </p:spPr>
        <p:txBody>
          <a:bodyPr/>
          <a:lstStyle>
            <a:lvl1pPr>
              <a:defRPr sz="1600">
                <a:solidFill>
                  <a:sysClr val="windowText" lastClr="000000"/>
                </a:solidFill>
                <a:latin typeface="Calibri" panose="020F0502020204030204" pitchFamily="34" charset="0"/>
                <a:cs typeface="Calibri" panose="020F0502020204030204" pitchFamily="34" charset="0"/>
              </a:defRPr>
            </a:lvl1pPr>
          </a:lstStyle>
          <a:p>
            <a:endParaRPr lang="en-US" dirty="0"/>
          </a:p>
        </p:txBody>
      </p:sp>
      <p:sp>
        <p:nvSpPr>
          <p:cNvPr id="5" name="Rectangle 4"/>
          <p:cNvSpPr/>
          <p:nvPr userDrawn="1"/>
        </p:nvSpPr>
        <p:spPr>
          <a:xfrm>
            <a:off x="0" y="5827776"/>
            <a:ext cx="8375904" cy="1030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1067" y="6140195"/>
            <a:ext cx="2513849" cy="282235"/>
          </a:xfrm>
          <a:prstGeom prst="rect">
            <a:avLst/>
          </a:prstGeom>
        </p:spPr>
      </p:pic>
      <p:pic>
        <p:nvPicPr>
          <p:cNvPr id="7" name="Picture 45" descr="D:\backup\2013\Oct\31.10.2013\Partnership-icon.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2827519" y="6118865"/>
            <a:ext cx="451080" cy="45108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userDrawn="1"/>
        </p:nvSpPr>
        <p:spPr>
          <a:xfrm>
            <a:off x="215247" y="6450308"/>
            <a:ext cx="4623510" cy="246349"/>
          </a:xfrm>
          <a:prstGeom prst="rect">
            <a:avLst/>
          </a:prstGeom>
          <a:noFill/>
        </p:spPr>
        <p:txBody>
          <a:bodyPr wrap="none" rtlCol="0">
            <a:spAutoFit/>
          </a:bodyPr>
          <a:lstStyle/>
          <a:p>
            <a:r>
              <a:rPr lang="en-US" sz="1001" spc="201" baseline="0" dirty="0">
                <a:solidFill>
                  <a:srgbClr val="006BA6"/>
                </a:solidFill>
                <a:latin typeface="Calibri" panose="020F0502020204030204" pitchFamily="34" charset="0"/>
                <a:cs typeface="Aharoni" panose="02010803020104030203" pitchFamily="2" charset="-79"/>
              </a:rPr>
              <a:t>PARTNER | INNOVATE | TRANSFORM | TO KEEP IT HEALTHY</a:t>
            </a:r>
          </a:p>
        </p:txBody>
      </p:sp>
      <p:pic>
        <p:nvPicPr>
          <p:cNvPr id="9"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tretch>
            <a:fillRect/>
          </a:stretch>
        </p:blipFill>
        <p:spPr bwMode="auto">
          <a:xfrm>
            <a:off x="3363771" y="6191093"/>
            <a:ext cx="1135660" cy="243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6809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39" name="Parallelogram 38"/>
          <p:cNvSpPr/>
          <p:nvPr userDrawn="1"/>
        </p:nvSpPr>
        <p:spPr>
          <a:xfrm>
            <a:off x="1001485" y="6293577"/>
            <a:ext cx="6359084" cy="470080"/>
          </a:xfrm>
          <a:prstGeom prst="parallelogram">
            <a:avLst>
              <a:gd name="adj" fmla="val 9948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1" dirty="0"/>
          </a:p>
        </p:txBody>
      </p:sp>
      <p:sp>
        <p:nvSpPr>
          <p:cNvPr id="40" name="Parallelogram 39"/>
          <p:cNvSpPr/>
          <p:nvPr userDrawn="1"/>
        </p:nvSpPr>
        <p:spPr>
          <a:xfrm>
            <a:off x="13888" y="6293581"/>
            <a:ext cx="670560" cy="564423"/>
          </a:xfrm>
          <a:prstGeom prst="parallelogram">
            <a:avLst>
              <a:gd name="adj" fmla="val 99481"/>
            </a:avLst>
          </a:prstGeom>
          <a:solidFill>
            <a:srgbClr val="026C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1" dirty="0"/>
          </a:p>
        </p:txBody>
      </p:sp>
      <p:sp>
        <p:nvSpPr>
          <p:cNvPr id="25" name="Freeform 24"/>
          <p:cNvSpPr/>
          <p:nvPr userDrawn="1"/>
        </p:nvSpPr>
        <p:spPr>
          <a:xfrm>
            <a:off x="4" y="0"/>
            <a:ext cx="11600915" cy="548640"/>
          </a:xfrm>
          <a:custGeom>
            <a:avLst/>
            <a:gdLst>
              <a:gd name="connsiteX0" fmla="*/ 0 w 11600915"/>
              <a:gd name="connsiteY0" fmla="*/ 0 h 699148"/>
              <a:gd name="connsiteX1" fmla="*/ 1055825 w 11600915"/>
              <a:gd name="connsiteY1" fmla="*/ 0 h 699148"/>
              <a:gd name="connsiteX2" fmla="*/ 11227878 w 11600915"/>
              <a:gd name="connsiteY2" fmla="*/ 0 h 699148"/>
              <a:gd name="connsiteX3" fmla="*/ 11600915 w 11600915"/>
              <a:gd name="connsiteY3" fmla="*/ 0 h 699148"/>
              <a:gd name="connsiteX4" fmla="*/ 11227878 w 11600915"/>
              <a:gd name="connsiteY4" fmla="*/ 381975 h 699148"/>
              <a:gd name="connsiteX5" fmla="*/ 11227878 w 11600915"/>
              <a:gd name="connsiteY5" fmla="*/ 699148 h 699148"/>
              <a:gd name="connsiteX6" fmla="*/ 10918127 w 11600915"/>
              <a:gd name="connsiteY6" fmla="*/ 699148 h 699148"/>
              <a:gd name="connsiteX7" fmla="*/ 373037 w 11600915"/>
              <a:gd name="connsiteY7" fmla="*/ 699148 h 699148"/>
              <a:gd name="connsiteX8" fmla="*/ 0 w 11600915"/>
              <a:gd name="connsiteY8" fmla="*/ 699148 h 699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00915" h="699148">
                <a:moveTo>
                  <a:pt x="0" y="0"/>
                </a:moveTo>
                <a:lnTo>
                  <a:pt x="1055825" y="0"/>
                </a:lnTo>
                <a:lnTo>
                  <a:pt x="11227878" y="0"/>
                </a:lnTo>
                <a:lnTo>
                  <a:pt x="11600915" y="0"/>
                </a:lnTo>
                <a:lnTo>
                  <a:pt x="11227878" y="381975"/>
                </a:lnTo>
                <a:lnTo>
                  <a:pt x="11227878" y="699148"/>
                </a:lnTo>
                <a:lnTo>
                  <a:pt x="10918127" y="699148"/>
                </a:lnTo>
                <a:lnTo>
                  <a:pt x="373037" y="699148"/>
                </a:lnTo>
                <a:lnTo>
                  <a:pt x="0" y="699148"/>
                </a:lnTo>
                <a:close/>
              </a:path>
            </a:pathLst>
          </a:custGeom>
          <a:solidFill>
            <a:srgbClr val="006B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1" name="Parallelogram 20"/>
          <p:cNvSpPr/>
          <p:nvPr userDrawn="1"/>
        </p:nvSpPr>
        <p:spPr>
          <a:xfrm>
            <a:off x="11435301" y="0"/>
            <a:ext cx="756700" cy="457200"/>
          </a:xfrm>
          <a:prstGeom prst="parallelogram">
            <a:avLst>
              <a:gd name="adj" fmla="val 99481"/>
            </a:avLst>
          </a:prstGeom>
          <a:solidFill>
            <a:srgbClr val="1FA8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3" name="Parallelogram 22"/>
          <p:cNvSpPr/>
          <p:nvPr userDrawn="1"/>
        </p:nvSpPr>
        <p:spPr>
          <a:xfrm>
            <a:off x="10891855" y="0"/>
            <a:ext cx="1092727" cy="548640"/>
          </a:xfrm>
          <a:prstGeom prst="parallelogram">
            <a:avLst>
              <a:gd name="adj" fmla="val 99481"/>
            </a:avLst>
          </a:prstGeom>
          <a:solidFill>
            <a:srgbClr val="231F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 name="Title 1"/>
          <p:cNvSpPr>
            <a:spLocks noGrp="1"/>
          </p:cNvSpPr>
          <p:nvPr>
            <p:ph type="title"/>
          </p:nvPr>
        </p:nvSpPr>
        <p:spPr>
          <a:xfrm>
            <a:off x="196770" y="1"/>
            <a:ext cx="10732489" cy="548640"/>
          </a:xfrm>
          <a:prstGeom prst="rect">
            <a:avLst/>
          </a:prstGeom>
        </p:spPr>
        <p:txBody>
          <a:bodyPr anchor="ctr">
            <a:normAutofit/>
          </a:bodyPr>
          <a:lstStyle>
            <a:lvl1pPr>
              <a:defRPr sz="2400" b="1">
                <a:solidFill>
                  <a:schemeClr val="bg1"/>
                </a:solidFill>
              </a:defRPr>
            </a:lvl1pPr>
          </a:lstStyle>
          <a:p>
            <a:r>
              <a:rPr lang="en-US" dirty="0"/>
              <a:t>Click to edit Master title style</a:t>
            </a:r>
          </a:p>
        </p:txBody>
      </p:sp>
      <p:sp>
        <p:nvSpPr>
          <p:cNvPr id="19" name="Slide Number Placeholder 5"/>
          <p:cNvSpPr txBox="1">
            <a:spLocks/>
          </p:cNvSpPr>
          <p:nvPr userDrawn="1"/>
        </p:nvSpPr>
        <p:spPr>
          <a:xfrm>
            <a:off x="313266" y="6293575"/>
            <a:ext cx="1030099" cy="438240"/>
          </a:xfrm>
          <a:prstGeom prst="parallelogram">
            <a:avLst>
              <a:gd name="adj" fmla="val 100889"/>
            </a:avLst>
          </a:prstGeom>
          <a:solidFill>
            <a:srgbClr val="231F1E"/>
          </a:solidFill>
          <a:ln>
            <a:noFill/>
          </a:ln>
        </p:spPr>
        <p:txBody>
          <a:bodyPr vert="horz" lIns="0" tIns="0" rIns="0" bIns="0" rtlCol="0" anchor="ctr"/>
          <a:lstStyle>
            <a:defPPr>
              <a:defRPr lang="en-US"/>
            </a:defPPr>
            <a:lvl1pPr marL="0" algn="ctr" defTabSz="914400" rtl="0" eaLnBrk="1" latinLnBrk="0" hangingPunct="1">
              <a:defRPr sz="12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6CB53D8-4DF9-41DF-9499-7D2F7209948D}" type="slidenum">
              <a:rPr lang="en-US" sz="1200" smtClean="0">
                <a:solidFill>
                  <a:schemeClr val="bg1"/>
                </a:solidFill>
                <a:latin typeface="Calibri" panose="020F0502020204030204" pitchFamily="34" charset="0"/>
                <a:cs typeface="Calibri" panose="020F0502020204030204" pitchFamily="34" charset="0"/>
              </a:rPr>
              <a:pPr/>
              <a:t>‹#›</a:t>
            </a:fld>
            <a:endParaRPr lang="en-US" sz="1200" dirty="0">
              <a:solidFill>
                <a:schemeClr val="bg1"/>
              </a:solidFill>
              <a:latin typeface="Calibri" panose="020F0502020204030204" pitchFamily="34" charset="0"/>
              <a:cs typeface="Calibri" panose="020F0502020204030204"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26467" y="6230635"/>
            <a:ext cx="2513849" cy="282235"/>
          </a:xfrm>
          <a:prstGeom prst="rect">
            <a:avLst/>
          </a:prstGeom>
        </p:spPr>
      </p:pic>
      <p:pic>
        <p:nvPicPr>
          <p:cNvPr id="16" name="Picture 45" descr="D:\backup\2013\Oct\31.10.2013\Partnership-icon.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152919" y="6209305"/>
            <a:ext cx="451080" cy="4510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userDrawn="1"/>
        </p:nvSpPr>
        <p:spPr>
          <a:xfrm>
            <a:off x="7540647" y="6540748"/>
            <a:ext cx="4623510" cy="246349"/>
          </a:xfrm>
          <a:prstGeom prst="rect">
            <a:avLst/>
          </a:prstGeom>
          <a:noFill/>
        </p:spPr>
        <p:txBody>
          <a:bodyPr wrap="none" rtlCol="0">
            <a:spAutoFit/>
          </a:bodyPr>
          <a:lstStyle/>
          <a:p>
            <a:r>
              <a:rPr lang="en-US" sz="1001" spc="201" baseline="0" dirty="0">
                <a:solidFill>
                  <a:srgbClr val="006BA6"/>
                </a:solidFill>
                <a:latin typeface="Calibri" panose="020F0502020204030204" pitchFamily="34" charset="0"/>
                <a:cs typeface="Aharoni" panose="02010803020104030203" pitchFamily="2" charset="-79"/>
              </a:rPr>
              <a:t>PARTNER | INNOVATE | TRANSFORM | TO KEEP IT HEALTHY</a:t>
            </a:r>
          </a:p>
        </p:txBody>
      </p:sp>
      <p:sp>
        <p:nvSpPr>
          <p:cNvPr id="13" name="Rectangle 33"/>
          <p:cNvSpPr>
            <a:spLocks noChangeArrowheads="1"/>
          </p:cNvSpPr>
          <p:nvPr userDrawn="1"/>
        </p:nvSpPr>
        <p:spPr bwMode="auto">
          <a:xfrm>
            <a:off x="2116568" y="6462548"/>
            <a:ext cx="3834472" cy="226489"/>
          </a:xfrm>
          <a:prstGeom prst="rect">
            <a:avLst/>
          </a:prstGeom>
          <a:noFill/>
          <a:ln w="9525">
            <a:noFill/>
            <a:miter lim="800000"/>
            <a:headEnd/>
            <a:tailEnd/>
          </a:ln>
          <a:effectLst/>
        </p:spPr>
        <p:txBody>
          <a:bodyPr>
            <a:prstTxWarp prst="textNoShape">
              <a:avLst/>
            </a:prstTxWarp>
          </a:bodyPr>
          <a:lstStyle/>
          <a:p>
            <a:pPr eaLnBrk="0" fontAlgn="base" hangingPunct="0">
              <a:lnSpc>
                <a:spcPct val="50000"/>
              </a:lnSpc>
              <a:spcBef>
                <a:spcPct val="0"/>
              </a:spcBef>
              <a:spcAft>
                <a:spcPct val="0"/>
              </a:spcAft>
            </a:pPr>
            <a:r>
              <a:rPr lang="en-US" sz="1200" dirty="0">
                <a:solidFill>
                  <a:prstClr val="black"/>
                </a:solidFill>
                <a:latin typeface="Calibri" panose="020F0502020204030204" pitchFamily="34" charset="0"/>
                <a:ea typeface="Arial Bold" pitchFamily="-112" charset="0"/>
                <a:cs typeface="Calibri" panose="020F0502020204030204" pitchFamily="34" charset="0"/>
              </a:rPr>
              <a:t>© 2019, Cognizant Technology Solutions Confidential</a:t>
            </a:r>
          </a:p>
        </p:txBody>
      </p:sp>
      <p:pic>
        <p:nvPicPr>
          <p:cNvPr id="14"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10689171" y="6281533"/>
            <a:ext cx="1135660" cy="243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17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 Slide">
    <p:spTree>
      <p:nvGrpSpPr>
        <p:cNvPr id="1" name=""/>
        <p:cNvGrpSpPr/>
        <p:nvPr/>
      </p:nvGrpSpPr>
      <p:grpSpPr>
        <a:xfrm>
          <a:off x="0" y="0"/>
          <a:ext cx="0" cy="0"/>
          <a:chOff x="0" y="0"/>
          <a:chExt cx="0" cy="0"/>
        </a:xfrm>
      </p:grpSpPr>
      <p:sp>
        <p:nvSpPr>
          <p:cNvPr id="39" name="Parallelogram 38"/>
          <p:cNvSpPr/>
          <p:nvPr userDrawn="1"/>
        </p:nvSpPr>
        <p:spPr>
          <a:xfrm>
            <a:off x="1001485" y="6293577"/>
            <a:ext cx="6359084" cy="470080"/>
          </a:xfrm>
          <a:prstGeom prst="parallelogram">
            <a:avLst>
              <a:gd name="adj" fmla="val 9948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1" dirty="0"/>
          </a:p>
        </p:txBody>
      </p:sp>
      <p:sp>
        <p:nvSpPr>
          <p:cNvPr id="40" name="Parallelogram 39"/>
          <p:cNvSpPr/>
          <p:nvPr userDrawn="1"/>
        </p:nvSpPr>
        <p:spPr>
          <a:xfrm>
            <a:off x="13888" y="6293581"/>
            <a:ext cx="670560" cy="564423"/>
          </a:xfrm>
          <a:prstGeom prst="parallelogram">
            <a:avLst>
              <a:gd name="adj" fmla="val 99481"/>
            </a:avLst>
          </a:prstGeom>
          <a:solidFill>
            <a:srgbClr val="026C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1" dirty="0"/>
          </a:p>
        </p:txBody>
      </p:sp>
      <p:sp>
        <p:nvSpPr>
          <p:cNvPr id="25" name="Freeform 24"/>
          <p:cNvSpPr/>
          <p:nvPr userDrawn="1"/>
        </p:nvSpPr>
        <p:spPr>
          <a:xfrm>
            <a:off x="4" y="2806700"/>
            <a:ext cx="11600915" cy="548640"/>
          </a:xfrm>
          <a:custGeom>
            <a:avLst/>
            <a:gdLst>
              <a:gd name="connsiteX0" fmla="*/ 0 w 11600915"/>
              <a:gd name="connsiteY0" fmla="*/ 0 h 699148"/>
              <a:gd name="connsiteX1" fmla="*/ 1055825 w 11600915"/>
              <a:gd name="connsiteY1" fmla="*/ 0 h 699148"/>
              <a:gd name="connsiteX2" fmla="*/ 11227878 w 11600915"/>
              <a:gd name="connsiteY2" fmla="*/ 0 h 699148"/>
              <a:gd name="connsiteX3" fmla="*/ 11600915 w 11600915"/>
              <a:gd name="connsiteY3" fmla="*/ 0 h 699148"/>
              <a:gd name="connsiteX4" fmla="*/ 11227878 w 11600915"/>
              <a:gd name="connsiteY4" fmla="*/ 381975 h 699148"/>
              <a:gd name="connsiteX5" fmla="*/ 11227878 w 11600915"/>
              <a:gd name="connsiteY5" fmla="*/ 699148 h 699148"/>
              <a:gd name="connsiteX6" fmla="*/ 10918127 w 11600915"/>
              <a:gd name="connsiteY6" fmla="*/ 699148 h 699148"/>
              <a:gd name="connsiteX7" fmla="*/ 373037 w 11600915"/>
              <a:gd name="connsiteY7" fmla="*/ 699148 h 699148"/>
              <a:gd name="connsiteX8" fmla="*/ 0 w 11600915"/>
              <a:gd name="connsiteY8" fmla="*/ 699148 h 699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00915" h="699148">
                <a:moveTo>
                  <a:pt x="0" y="0"/>
                </a:moveTo>
                <a:lnTo>
                  <a:pt x="1055825" y="0"/>
                </a:lnTo>
                <a:lnTo>
                  <a:pt x="11227878" y="0"/>
                </a:lnTo>
                <a:lnTo>
                  <a:pt x="11600915" y="0"/>
                </a:lnTo>
                <a:lnTo>
                  <a:pt x="11227878" y="381975"/>
                </a:lnTo>
                <a:lnTo>
                  <a:pt x="11227878" y="699148"/>
                </a:lnTo>
                <a:lnTo>
                  <a:pt x="10918127" y="699148"/>
                </a:lnTo>
                <a:lnTo>
                  <a:pt x="373037" y="699148"/>
                </a:lnTo>
                <a:lnTo>
                  <a:pt x="0" y="699148"/>
                </a:lnTo>
                <a:close/>
              </a:path>
            </a:pathLst>
          </a:custGeom>
          <a:solidFill>
            <a:srgbClr val="006B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1" name="Parallelogram 20"/>
          <p:cNvSpPr/>
          <p:nvPr userDrawn="1"/>
        </p:nvSpPr>
        <p:spPr>
          <a:xfrm>
            <a:off x="11435301" y="2806700"/>
            <a:ext cx="756700" cy="457200"/>
          </a:xfrm>
          <a:prstGeom prst="parallelogram">
            <a:avLst>
              <a:gd name="adj" fmla="val 99481"/>
            </a:avLst>
          </a:prstGeom>
          <a:solidFill>
            <a:srgbClr val="1FA8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3" name="Parallelogram 22"/>
          <p:cNvSpPr/>
          <p:nvPr userDrawn="1"/>
        </p:nvSpPr>
        <p:spPr>
          <a:xfrm>
            <a:off x="10891855" y="2806700"/>
            <a:ext cx="1092727" cy="548640"/>
          </a:xfrm>
          <a:prstGeom prst="parallelogram">
            <a:avLst>
              <a:gd name="adj" fmla="val 99481"/>
            </a:avLst>
          </a:prstGeom>
          <a:solidFill>
            <a:srgbClr val="231F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 name="Title 1"/>
          <p:cNvSpPr>
            <a:spLocks noGrp="1"/>
          </p:cNvSpPr>
          <p:nvPr>
            <p:ph type="title"/>
          </p:nvPr>
        </p:nvSpPr>
        <p:spPr>
          <a:xfrm>
            <a:off x="285955" y="2753121"/>
            <a:ext cx="10643304" cy="643047"/>
          </a:xfrm>
          <a:prstGeom prst="rect">
            <a:avLst/>
          </a:prstGeom>
        </p:spPr>
        <p:txBody>
          <a:bodyPr anchor="ctr">
            <a:normAutofit/>
          </a:bodyPr>
          <a:lstStyle>
            <a:lvl1pPr>
              <a:defRPr sz="2800" b="0">
                <a:solidFill>
                  <a:schemeClr val="bg1"/>
                </a:solidFill>
              </a:defRPr>
            </a:lvl1pPr>
          </a:lstStyle>
          <a:p>
            <a:r>
              <a:rPr lang="en-US" dirty="0"/>
              <a:t>Click to edit Master title style</a:t>
            </a:r>
          </a:p>
        </p:txBody>
      </p:sp>
      <p:sp>
        <p:nvSpPr>
          <p:cNvPr id="19" name="Slide Number Placeholder 5"/>
          <p:cNvSpPr txBox="1">
            <a:spLocks/>
          </p:cNvSpPr>
          <p:nvPr userDrawn="1"/>
        </p:nvSpPr>
        <p:spPr>
          <a:xfrm>
            <a:off x="313266" y="6293575"/>
            <a:ext cx="1030099" cy="438240"/>
          </a:xfrm>
          <a:prstGeom prst="parallelogram">
            <a:avLst>
              <a:gd name="adj" fmla="val 100889"/>
            </a:avLst>
          </a:prstGeom>
          <a:solidFill>
            <a:srgbClr val="231F1E"/>
          </a:solidFill>
          <a:ln>
            <a:noFill/>
          </a:ln>
        </p:spPr>
        <p:txBody>
          <a:bodyPr vert="horz" lIns="0" tIns="0" rIns="0" bIns="0" rtlCol="0" anchor="ctr"/>
          <a:lstStyle>
            <a:defPPr>
              <a:defRPr lang="en-US"/>
            </a:defPPr>
            <a:lvl1pPr marL="0" algn="ctr" defTabSz="914400" rtl="0" eaLnBrk="1" latinLnBrk="0" hangingPunct="1">
              <a:defRPr sz="12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6CB53D8-4DF9-41DF-9499-7D2F7209948D}" type="slidenum">
              <a:rPr lang="en-US" sz="1200" smtClean="0">
                <a:solidFill>
                  <a:schemeClr val="bg1"/>
                </a:solidFill>
                <a:latin typeface="Calibri" panose="020F0502020204030204" pitchFamily="34" charset="0"/>
                <a:cs typeface="Calibri" panose="020F0502020204030204" pitchFamily="34" charset="0"/>
              </a:rPr>
              <a:pPr/>
              <a:t>‹#›</a:t>
            </a:fld>
            <a:endParaRPr lang="en-US" sz="1200" dirty="0">
              <a:solidFill>
                <a:schemeClr val="bg1"/>
              </a:solidFill>
              <a:latin typeface="Calibri" panose="020F0502020204030204" pitchFamily="34" charset="0"/>
              <a:cs typeface="Calibri" panose="020F0502020204030204"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26467" y="6230635"/>
            <a:ext cx="2513849" cy="282235"/>
          </a:xfrm>
          <a:prstGeom prst="rect">
            <a:avLst/>
          </a:prstGeom>
        </p:spPr>
      </p:pic>
      <p:pic>
        <p:nvPicPr>
          <p:cNvPr id="15"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10689171" y="6281533"/>
            <a:ext cx="1135660" cy="24335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5" descr="D:\backup\2013\Oct\31.10.2013\Partnership-icon.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152919" y="6209305"/>
            <a:ext cx="451080" cy="4510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userDrawn="1"/>
        </p:nvSpPr>
        <p:spPr>
          <a:xfrm>
            <a:off x="7540647" y="6540748"/>
            <a:ext cx="4623510" cy="246349"/>
          </a:xfrm>
          <a:prstGeom prst="rect">
            <a:avLst/>
          </a:prstGeom>
          <a:noFill/>
        </p:spPr>
        <p:txBody>
          <a:bodyPr wrap="none" rtlCol="0">
            <a:spAutoFit/>
          </a:bodyPr>
          <a:lstStyle/>
          <a:p>
            <a:r>
              <a:rPr lang="en-US" sz="1001" spc="201" baseline="0" dirty="0">
                <a:solidFill>
                  <a:srgbClr val="006BA6"/>
                </a:solidFill>
                <a:latin typeface="Calibri" panose="020F0502020204030204" pitchFamily="34" charset="0"/>
                <a:cs typeface="Aharoni" panose="02010803020104030203" pitchFamily="2" charset="-79"/>
              </a:rPr>
              <a:t>PARTNER | INNOVATE | TRANSFORM | TO KEEP IT HEALTHY</a:t>
            </a:r>
          </a:p>
        </p:txBody>
      </p:sp>
      <p:sp>
        <p:nvSpPr>
          <p:cNvPr id="13" name="Rectangle 33"/>
          <p:cNvSpPr>
            <a:spLocks noChangeArrowheads="1"/>
          </p:cNvSpPr>
          <p:nvPr userDrawn="1"/>
        </p:nvSpPr>
        <p:spPr bwMode="auto">
          <a:xfrm>
            <a:off x="2116568" y="6462548"/>
            <a:ext cx="3834472" cy="226489"/>
          </a:xfrm>
          <a:prstGeom prst="rect">
            <a:avLst/>
          </a:prstGeom>
          <a:noFill/>
          <a:ln w="9525">
            <a:noFill/>
            <a:miter lim="800000"/>
            <a:headEnd/>
            <a:tailEnd/>
          </a:ln>
          <a:effectLst/>
        </p:spPr>
        <p:txBody>
          <a:bodyPr>
            <a:prstTxWarp prst="textNoShape">
              <a:avLst/>
            </a:prstTxWarp>
          </a:bodyPr>
          <a:lstStyle/>
          <a:p>
            <a:pPr eaLnBrk="0" fontAlgn="base" hangingPunct="0">
              <a:lnSpc>
                <a:spcPct val="50000"/>
              </a:lnSpc>
              <a:spcBef>
                <a:spcPct val="0"/>
              </a:spcBef>
              <a:spcAft>
                <a:spcPct val="0"/>
              </a:spcAft>
            </a:pPr>
            <a:r>
              <a:rPr lang="en-US" sz="1200" dirty="0">
                <a:solidFill>
                  <a:prstClr val="black"/>
                </a:solidFill>
                <a:latin typeface="Calibri" panose="020F0502020204030204" pitchFamily="34" charset="0"/>
                <a:ea typeface="Arial Bold" pitchFamily="-112" charset="0"/>
                <a:cs typeface="Calibri" panose="020F0502020204030204" pitchFamily="34" charset="0"/>
              </a:rPr>
              <a:t>© 2019, Cognizant Technology Solutions Confidential</a:t>
            </a:r>
          </a:p>
        </p:txBody>
      </p:sp>
    </p:spTree>
    <p:extLst>
      <p:ext uri="{BB962C8B-B14F-4D97-AF65-F5344CB8AC3E}">
        <p14:creationId xmlns:p14="http://schemas.microsoft.com/office/powerpoint/2010/main" val="3604731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grpSp>
        <p:nvGrpSpPr>
          <p:cNvPr id="18" name="Group 17"/>
          <p:cNvGrpSpPr/>
          <p:nvPr userDrawn="1"/>
        </p:nvGrpSpPr>
        <p:grpSpPr>
          <a:xfrm>
            <a:off x="149905" y="-3"/>
            <a:ext cx="12169097" cy="6858000"/>
            <a:chOff x="22903" y="0"/>
            <a:chExt cx="12169097" cy="6858000"/>
          </a:xfrm>
        </p:grpSpPr>
        <p:sp>
          <p:nvSpPr>
            <p:cNvPr id="6" name="Parallelogram 5"/>
            <p:cNvSpPr/>
            <p:nvPr userDrawn="1"/>
          </p:nvSpPr>
          <p:spPr>
            <a:xfrm>
              <a:off x="22903" y="4202954"/>
              <a:ext cx="4452077" cy="2655046"/>
            </a:xfrm>
            <a:prstGeom prst="parallelogram">
              <a:avLst>
                <a:gd name="adj" fmla="val 99481"/>
              </a:avLst>
            </a:prstGeom>
            <a:solidFill>
              <a:srgbClr val="006B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1" dirty="0"/>
            </a:p>
          </p:txBody>
        </p:sp>
        <p:sp>
          <p:nvSpPr>
            <p:cNvPr id="8" name="Parallelogram 7"/>
            <p:cNvSpPr/>
            <p:nvPr userDrawn="1"/>
          </p:nvSpPr>
          <p:spPr>
            <a:xfrm>
              <a:off x="2687327" y="0"/>
              <a:ext cx="5971789" cy="4202954"/>
            </a:xfrm>
            <a:prstGeom prst="parallelogram">
              <a:avLst>
                <a:gd name="adj" fmla="val 99481"/>
              </a:avLst>
            </a:prstGeom>
            <a:solidFill>
              <a:srgbClr val="D3E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Parallelogram 8"/>
            <p:cNvSpPr/>
            <p:nvPr userDrawn="1"/>
          </p:nvSpPr>
          <p:spPr>
            <a:xfrm>
              <a:off x="4810736" y="0"/>
              <a:ext cx="7381264" cy="6858000"/>
            </a:xfrm>
            <a:prstGeom prst="parallelogram">
              <a:avLst>
                <a:gd name="adj" fmla="val 99481"/>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1" dirty="0"/>
            </a:p>
          </p:txBody>
        </p:sp>
        <p:sp>
          <p:nvSpPr>
            <p:cNvPr id="14" name="Freeform 13"/>
            <p:cNvSpPr/>
            <p:nvPr userDrawn="1"/>
          </p:nvSpPr>
          <p:spPr>
            <a:xfrm flipH="1">
              <a:off x="7333016" y="2254956"/>
              <a:ext cx="4753494" cy="4603044"/>
            </a:xfrm>
            <a:custGeom>
              <a:avLst/>
              <a:gdLst>
                <a:gd name="connsiteX0" fmla="*/ 0 w 4753494"/>
                <a:gd name="connsiteY0" fmla="*/ 0 h 4603044"/>
                <a:gd name="connsiteX1" fmla="*/ 0 w 4753494"/>
                <a:gd name="connsiteY1" fmla="*/ 540236 h 4603044"/>
                <a:gd name="connsiteX2" fmla="*/ 4195599 w 4753494"/>
                <a:gd name="connsiteY2" fmla="*/ 4603044 h 4603044"/>
                <a:gd name="connsiteX3" fmla="*/ 4753494 w 4753494"/>
                <a:gd name="connsiteY3" fmla="*/ 4603044 h 4603044"/>
                <a:gd name="connsiteX4" fmla="*/ 0 w 4753494"/>
                <a:gd name="connsiteY4" fmla="*/ 0 h 4603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3494" h="4603044">
                  <a:moveTo>
                    <a:pt x="0" y="0"/>
                  </a:moveTo>
                  <a:lnTo>
                    <a:pt x="0" y="540236"/>
                  </a:lnTo>
                  <a:lnTo>
                    <a:pt x="4195599" y="4603044"/>
                  </a:lnTo>
                  <a:lnTo>
                    <a:pt x="4753494" y="4603044"/>
                  </a:lnTo>
                  <a:lnTo>
                    <a:pt x="0" y="0"/>
                  </a:lnTo>
                  <a:close/>
                </a:path>
              </a:pathLst>
            </a:custGeom>
            <a:solidFill>
              <a:srgbClr val="006B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1" dirty="0"/>
            </a:p>
          </p:txBody>
        </p:sp>
        <p:sp>
          <p:nvSpPr>
            <p:cNvPr id="17" name="Parallelogram 16"/>
            <p:cNvSpPr/>
            <p:nvPr userDrawn="1"/>
          </p:nvSpPr>
          <p:spPr>
            <a:xfrm>
              <a:off x="5982887" y="4216233"/>
              <a:ext cx="5893936" cy="1339191"/>
            </a:xfrm>
            <a:prstGeom prst="parallelogram">
              <a:avLst>
                <a:gd name="adj" fmla="val 99481"/>
              </a:avLst>
            </a:prstGeom>
            <a:solidFill>
              <a:srgbClr val="006B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1" b="0" i="0" dirty="0">
                  <a:latin typeface="Calibri" panose="020F0502020204030204" pitchFamily="34" charset="0"/>
                  <a:cs typeface="Calibri" panose="020F0502020204030204" pitchFamily="34" charset="0"/>
                </a:rPr>
                <a:t>Thank You</a:t>
              </a:r>
            </a:p>
          </p:txBody>
        </p:sp>
      </p:grpSp>
      <p:sp>
        <p:nvSpPr>
          <p:cNvPr id="19" name="Right Triangle 18"/>
          <p:cNvSpPr/>
          <p:nvPr userDrawn="1"/>
        </p:nvSpPr>
        <p:spPr>
          <a:xfrm flipV="1">
            <a:off x="1" y="-2"/>
            <a:ext cx="1012388" cy="1012388"/>
          </a:xfrm>
          <a:prstGeom prst="rtTriangl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1" dirty="0"/>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55733" y="6083939"/>
            <a:ext cx="3048091" cy="342215"/>
          </a:xfrm>
          <a:prstGeom prst="rect">
            <a:avLst/>
          </a:prstGeom>
        </p:spPr>
      </p:pic>
      <p:pic>
        <p:nvPicPr>
          <p:cNvPr id="11"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575634" y="738083"/>
            <a:ext cx="2560164" cy="548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29274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47204"/>
      </p:ext>
    </p:extLst>
  </p:cSld>
  <p:clrMap bg1="lt1" tx1="dk1" bg2="lt2" tx2="dk2" accent1="accent1" accent2="accent2" accent3="accent3" accent4="accent4" accent5="accent5" accent6="accent6" hlink="hlink" folHlink="folHlink"/>
  <p:sldLayoutIdLst>
    <p:sldLayoutId id="2147483706" r:id="rId1"/>
    <p:sldLayoutId id="2147483704" r:id="rId2"/>
    <p:sldLayoutId id="2147483705" r:id="rId3"/>
    <p:sldLayoutId id="2147483707" r:id="rId4"/>
  </p:sldLayoutIdLst>
  <p:txStyles>
    <p:titleStyle>
      <a:lvl1pPr algn="l" defTabSz="9143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767"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3"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1"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476"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007"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354" rtl="0" eaLnBrk="1" latinLnBrk="0" hangingPunct="1">
        <a:defRPr sz="1801" kern="1200">
          <a:solidFill>
            <a:schemeClr val="tx1"/>
          </a:solidFill>
          <a:latin typeface="+mn-lt"/>
          <a:ea typeface="+mn-ea"/>
          <a:cs typeface="+mn-cs"/>
        </a:defRPr>
      </a:lvl1pPr>
      <a:lvl2pPr marL="457177" algn="l" defTabSz="914354" rtl="0" eaLnBrk="1" latinLnBrk="0" hangingPunct="1">
        <a:defRPr sz="1801" kern="1200">
          <a:solidFill>
            <a:schemeClr val="tx1"/>
          </a:solidFill>
          <a:latin typeface="+mn-lt"/>
          <a:ea typeface="+mn-ea"/>
          <a:cs typeface="+mn-cs"/>
        </a:defRPr>
      </a:lvl2pPr>
      <a:lvl3pPr marL="914354" algn="l" defTabSz="914354" rtl="0" eaLnBrk="1" latinLnBrk="0" hangingPunct="1">
        <a:defRPr sz="1801" kern="1200">
          <a:solidFill>
            <a:schemeClr val="tx1"/>
          </a:solidFill>
          <a:latin typeface="+mn-lt"/>
          <a:ea typeface="+mn-ea"/>
          <a:cs typeface="+mn-cs"/>
        </a:defRPr>
      </a:lvl3pPr>
      <a:lvl4pPr marL="1371531" algn="l" defTabSz="914354" rtl="0" eaLnBrk="1" latinLnBrk="0" hangingPunct="1">
        <a:defRPr sz="1801" kern="1200">
          <a:solidFill>
            <a:schemeClr val="tx1"/>
          </a:solidFill>
          <a:latin typeface="+mn-lt"/>
          <a:ea typeface="+mn-ea"/>
          <a:cs typeface="+mn-cs"/>
        </a:defRPr>
      </a:lvl4pPr>
      <a:lvl5pPr marL="1828709" algn="l" defTabSz="914354" rtl="0" eaLnBrk="1" latinLnBrk="0" hangingPunct="1">
        <a:defRPr sz="1801" kern="1200">
          <a:solidFill>
            <a:schemeClr val="tx1"/>
          </a:solidFill>
          <a:latin typeface="+mn-lt"/>
          <a:ea typeface="+mn-ea"/>
          <a:cs typeface="+mn-cs"/>
        </a:defRPr>
      </a:lvl5pPr>
      <a:lvl6pPr marL="2285886" algn="l" defTabSz="914354" rtl="0" eaLnBrk="1" latinLnBrk="0" hangingPunct="1">
        <a:defRPr sz="1801" kern="1200">
          <a:solidFill>
            <a:schemeClr val="tx1"/>
          </a:solidFill>
          <a:latin typeface="+mn-lt"/>
          <a:ea typeface="+mn-ea"/>
          <a:cs typeface="+mn-cs"/>
        </a:defRPr>
      </a:lvl6pPr>
      <a:lvl7pPr marL="2743063" algn="l" defTabSz="914354" rtl="0" eaLnBrk="1" latinLnBrk="0" hangingPunct="1">
        <a:defRPr sz="1801" kern="1200">
          <a:solidFill>
            <a:schemeClr val="tx1"/>
          </a:solidFill>
          <a:latin typeface="+mn-lt"/>
          <a:ea typeface="+mn-ea"/>
          <a:cs typeface="+mn-cs"/>
        </a:defRPr>
      </a:lvl7pPr>
      <a:lvl8pPr marL="3200240" algn="l" defTabSz="914354" rtl="0" eaLnBrk="1" latinLnBrk="0" hangingPunct="1">
        <a:defRPr sz="1801" kern="1200">
          <a:solidFill>
            <a:schemeClr val="tx1"/>
          </a:solidFill>
          <a:latin typeface="+mn-lt"/>
          <a:ea typeface="+mn-ea"/>
          <a:cs typeface="+mn-cs"/>
        </a:defRPr>
      </a:lvl8pPr>
      <a:lvl9pPr marL="3657417" algn="l" defTabSz="914354"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pixabay.com/en/ball-billiards-black-metal-156742/" TargetMode="External"/><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image" Target="../media/image10.png"/><Relationship Id="rId7" Type="http://schemas.openxmlformats.org/officeDocument/2006/relationships/image" Target="../media/image45.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11.png"/><Relationship Id="rId9"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hyperlink" Target="https://docs.databricks.com/delta/optimizations/index.html#delta-on-databricks" TargetMode="External"/><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1.png"/><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18" Type="http://schemas.openxmlformats.org/officeDocument/2006/relationships/image" Target="../media/image70.png"/><Relationship Id="rId26" Type="http://schemas.openxmlformats.org/officeDocument/2006/relationships/image" Target="../media/image78.png"/><Relationship Id="rId39" Type="http://schemas.openxmlformats.org/officeDocument/2006/relationships/image" Target="../media/image91.png"/><Relationship Id="rId3" Type="http://schemas.openxmlformats.org/officeDocument/2006/relationships/image" Target="../media/image55.png"/><Relationship Id="rId21" Type="http://schemas.openxmlformats.org/officeDocument/2006/relationships/image" Target="../media/image73.png"/><Relationship Id="rId34" Type="http://schemas.openxmlformats.org/officeDocument/2006/relationships/image" Target="../media/image86.png"/><Relationship Id="rId42" Type="http://schemas.openxmlformats.org/officeDocument/2006/relationships/image" Target="../media/image94.png"/><Relationship Id="rId7" Type="http://schemas.openxmlformats.org/officeDocument/2006/relationships/image" Target="../media/image59.png"/><Relationship Id="rId12" Type="http://schemas.openxmlformats.org/officeDocument/2006/relationships/image" Target="../media/image64.png"/><Relationship Id="rId17" Type="http://schemas.openxmlformats.org/officeDocument/2006/relationships/image" Target="../media/image69.png"/><Relationship Id="rId25" Type="http://schemas.openxmlformats.org/officeDocument/2006/relationships/image" Target="../media/image77.jpg"/><Relationship Id="rId33" Type="http://schemas.openxmlformats.org/officeDocument/2006/relationships/image" Target="../media/image85.png"/><Relationship Id="rId38" Type="http://schemas.openxmlformats.org/officeDocument/2006/relationships/image" Target="../media/image90.png"/><Relationship Id="rId2" Type="http://schemas.openxmlformats.org/officeDocument/2006/relationships/image" Target="../media/image54.png"/><Relationship Id="rId16" Type="http://schemas.openxmlformats.org/officeDocument/2006/relationships/image" Target="../media/image68.jpeg"/><Relationship Id="rId20" Type="http://schemas.openxmlformats.org/officeDocument/2006/relationships/image" Target="../media/image72.png"/><Relationship Id="rId29" Type="http://schemas.openxmlformats.org/officeDocument/2006/relationships/image" Target="../media/image81.png"/><Relationship Id="rId41" Type="http://schemas.openxmlformats.org/officeDocument/2006/relationships/image" Target="../media/image93.jpg"/><Relationship Id="rId1" Type="http://schemas.openxmlformats.org/officeDocument/2006/relationships/slideLayout" Target="../slideLayouts/slideLayout2.xml"/><Relationship Id="rId6" Type="http://schemas.openxmlformats.org/officeDocument/2006/relationships/image" Target="../media/image58.jpeg"/><Relationship Id="rId11" Type="http://schemas.openxmlformats.org/officeDocument/2006/relationships/image" Target="../media/image63.png"/><Relationship Id="rId24" Type="http://schemas.openxmlformats.org/officeDocument/2006/relationships/image" Target="../media/image76.png"/><Relationship Id="rId32" Type="http://schemas.openxmlformats.org/officeDocument/2006/relationships/image" Target="../media/image84.png"/><Relationship Id="rId37" Type="http://schemas.openxmlformats.org/officeDocument/2006/relationships/image" Target="../media/image89.jpg"/><Relationship Id="rId40" Type="http://schemas.openxmlformats.org/officeDocument/2006/relationships/image" Target="../media/image92.png"/><Relationship Id="rId5" Type="http://schemas.openxmlformats.org/officeDocument/2006/relationships/image" Target="../media/image57.jpeg"/><Relationship Id="rId15" Type="http://schemas.openxmlformats.org/officeDocument/2006/relationships/image" Target="../media/image67.png"/><Relationship Id="rId23" Type="http://schemas.openxmlformats.org/officeDocument/2006/relationships/image" Target="../media/image75.png"/><Relationship Id="rId28" Type="http://schemas.openxmlformats.org/officeDocument/2006/relationships/image" Target="../media/image80.png"/><Relationship Id="rId36" Type="http://schemas.openxmlformats.org/officeDocument/2006/relationships/image" Target="../media/image88.png"/><Relationship Id="rId10" Type="http://schemas.openxmlformats.org/officeDocument/2006/relationships/image" Target="../media/image62.png"/><Relationship Id="rId19" Type="http://schemas.openxmlformats.org/officeDocument/2006/relationships/image" Target="../media/image71.png"/><Relationship Id="rId31" Type="http://schemas.openxmlformats.org/officeDocument/2006/relationships/image" Target="../media/image83.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 Id="rId22" Type="http://schemas.openxmlformats.org/officeDocument/2006/relationships/image" Target="../media/image74.png"/><Relationship Id="rId27" Type="http://schemas.openxmlformats.org/officeDocument/2006/relationships/image" Target="../media/image79.png"/><Relationship Id="rId30" Type="http://schemas.openxmlformats.org/officeDocument/2006/relationships/image" Target="../media/image82.png"/><Relationship Id="rId35" Type="http://schemas.openxmlformats.org/officeDocument/2006/relationships/image" Target="../media/image87.png"/></Relationships>
</file>

<file path=ppt/slides/_rels/slide4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www.google.com/imgres?imgurl=https%3A%2F%2Fcdn6.dissolve.com%2Fp%2FD1028_61_618%2FD1028_61_618_1200.jpg&amp;imgrefurl=https%3A%2F%2Fdissolve.com%2Fstock-photo%2FDoctor-patient-royalty-free-image%2F101-D1028-61-618&amp;docid=88kTsd0p26jn-M&amp;tbnid=iVcfdId31CzEeM%3A&amp;vet=10ahUKEwi_pfLY_ufmAhUVv54KHRiFBtUQMwhrKAswCw..i&amp;w=1200&amp;h=939&amp;bih=719&amp;biw=1536&amp;q=doctor%20checkup&amp;ved=0ahUKEwi_pfLY_ufmAhUVv54KHRiFBtUQMwhrKAswCw&amp;iact=mrc&amp;uact=8" TargetMode="External"/><Relationship Id="rId7" Type="http://schemas.openxmlformats.org/officeDocument/2006/relationships/image" Target="../media/image100.jp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jpeg"/><Relationship Id="rId4" Type="http://schemas.openxmlformats.org/officeDocument/2006/relationships/image" Target="../media/image97.jpeg"/></Relationships>
</file>

<file path=ppt/slides/_rels/slide4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03.jpe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7.jpe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110.svg"/><Relationship Id="rId5" Type="http://schemas.openxmlformats.org/officeDocument/2006/relationships/image" Target="../media/image109.png"/><Relationship Id="rId4" Type="http://schemas.openxmlformats.org/officeDocument/2006/relationships/image" Target="../media/image108.png"/></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7.jpeg"/><Relationship Id="rId7" Type="http://schemas.microsoft.com/office/2007/relationships/hdphoto" Target="../media/hdphoto2.wdp"/><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10" Type="http://schemas.openxmlformats.org/officeDocument/2006/relationships/image" Target="../media/image110.svg"/><Relationship Id="rId4" Type="http://schemas.openxmlformats.org/officeDocument/2006/relationships/image" Target="../media/image108.png"/><Relationship Id="rId9" Type="http://schemas.openxmlformats.org/officeDocument/2006/relationships/image" Target="../media/image10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15.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7.png"/><Relationship Id="rId18" Type="http://schemas.openxmlformats.org/officeDocument/2006/relationships/image" Target="../media/image73.png"/><Relationship Id="rId26" Type="http://schemas.openxmlformats.org/officeDocument/2006/relationships/image" Target="../media/image84.png"/><Relationship Id="rId39" Type="http://schemas.openxmlformats.org/officeDocument/2006/relationships/image" Target="../media/image117.png"/><Relationship Id="rId3" Type="http://schemas.openxmlformats.org/officeDocument/2006/relationships/image" Target="../media/image55.png"/><Relationship Id="rId21" Type="http://schemas.openxmlformats.org/officeDocument/2006/relationships/image" Target="../media/image76.png"/><Relationship Id="rId34" Type="http://schemas.openxmlformats.org/officeDocument/2006/relationships/image" Target="../media/image92.png"/><Relationship Id="rId42" Type="http://schemas.openxmlformats.org/officeDocument/2006/relationships/image" Target="../media/image120.png"/><Relationship Id="rId7" Type="http://schemas.openxmlformats.org/officeDocument/2006/relationships/image" Target="../media/image59.png"/><Relationship Id="rId12" Type="http://schemas.openxmlformats.org/officeDocument/2006/relationships/image" Target="../media/image64.png"/><Relationship Id="rId17" Type="http://schemas.openxmlformats.org/officeDocument/2006/relationships/image" Target="../media/image72.png"/><Relationship Id="rId25" Type="http://schemas.openxmlformats.org/officeDocument/2006/relationships/image" Target="../media/image83.png"/><Relationship Id="rId33" Type="http://schemas.openxmlformats.org/officeDocument/2006/relationships/image" Target="../media/image91.png"/><Relationship Id="rId38" Type="http://schemas.openxmlformats.org/officeDocument/2006/relationships/image" Target="../media/image111.png"/><Relationship Id="rId2" Type="http://schemas.openxmlformats.org/officeDocument/2006/relationships/image" Target="../media/image54.png"/><Relationship Id="rId16" Type="http://schemas.openxmlformats.org/officeDocument/2006/relationships/image" Target="../media/image70.png"/><Relationship Id="rId20" Type="http://schemas.openxmlformats.org/officeDocument/2006/relationships/image" Target="../media/image75.png"/><Relationship Id="rId29" Type="http://schemas.openxmlformats.org/officeDocument/2006/relationships/image" Target="../media/image88.png"/><Relationship Id="rId41" Type="http://schemas.openxmlformats.org/officeDocument/2006/relationships/image" Target="../media/image119.jpeg"/><Relationship Id="rId1" Type="http://schemas.openxmlformats.org/officeDocument/2006/relationships/slideLayout" Target="../slideLayouts/slideLayout2.xml"/><Relationship Id="rId6" Type="http://schemas.openxmlformats.org/officeDocument/2006/relationships/image" Target="../media/image58.jpeg"/><Relationship Id="rId11" Type="http://schemas.openxmlformats.org/officeDocument/2006/relationships/image" Target="../media/image63.png"/><Relationship Id="rId24" Type="http://schemas.openxmlformats.org/officeDocument/2006/relationships/image" Target="../media/image82.png"/><Relationship Id="rId32" Type="http://schemas.openxmlformats.org/officeDocument/2006/relationships/image" Target="../media/image90.png"/><Relationship Id="rId37" Type="http://schemas.openxmlformats.org/officeDocument/2006/relationships/image" Target="../media/image65.png"/><Relationship Id="rId40" Type="http://schemas.openxmlformats.org/officeDocument/2006/relationships/image" Target="../media/image118.jpeg"/><Relationship Id="rId5" Type="http://schemas.openxmlformats.org/officeDocument/2006/relationships/image" Target="../media/image57.jpeg"/><Relationship Id="rId15" Type="http://schemas.openxmlformats.org/officeDocument/2006/relationships/image" Target="../media/image69.png"/><Relationship Id="rId23" Type="http://schemas.openxmlformats.org/officeDocument/2006/relationships/image" Target="../media/image78.png"/><Relationship Id="rId28" Type="http://schemas.openxmlformats.org/officeDocument/2006/relationships/image" Target="../media/image87.png"/><Relationship Id="rId36" Type="http://schemas.openxmlformats.org/officeDocument/2006/relationships/image" Target="../media/image81.png"/><Relationship Id="rId10" Type="http://schemas.openxmlformats.org/officeDocument/2006/relationships/image" Target="../media/image62.png"/><Relationship Id="rId19" Type="http://schemas.openxmlformats.org/officeDocument/2006/relationships/image" Target="../media/image74.png"/><Relationship Id="rId31" Type="http://schemas.openxmlformats.org/officeDocument/2006/relationships/image" Target="../media/image89.jp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116.jpeg"/><Relationship Id="rId22" Type="http://schemas.openxmlformats.org/officeDocument/2006/relationships/image" Target="../media/image66.png"/><Relationship Id="rId27" Type="http://schemas.openxmlformats.org/officeDocument/2006/relationships/image" Target="../media/image85.png"/><Relationship Id="rId30" Type="http://schemas.openxmlformats.org/officeDocument/2006/relationships/image" Target="../media/image71.png"/><Relationship Id="rId35" Type="http://schemas.openxmlformats.org/officeDocument/2006/relationships/image" Target="../media/image93.jpg"/><Relationship Id="rId43" Type="http://schemas.openxmlformats.org/officeDocument/2006/relationships/image" Target="../media/image121.jpe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hyperlink" Target="https://gallery.azure.ai/industries/healthcare" TargetMode="External"/><Relationship Id="rId3" Type="http://schemas.openxmlformats.org/officeDocument/2006/relationships/diagramLayout" Target="../diagrams/layout2.xml"/><Relationship Id="rId7" Type="http://schemas.openxmlformats.org/officeDocument/2006/relationships/hyperlink" Target="https://gallery.azure.ai/" TargetMode="Externa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hyperlink" Target="https://github.com/azure/machinelearningnotebooks" TargetMode="External"/></Relationships>
</file>

<file path=ppt/slides/_rels/slide61.xml.rels><?xml version="1.0" encoding="UTF-8" standalone="yes"?>
<Relationships xmlns="http://schemas.openxmlformats.org/package/2006/relationships"><Relationship Id="rId8" Type="http://schemas.openxmlformats.org/officeDocument/2006/relationships/image" Target="../media/image127.png"/><Relationship Id="rId3" Type="http://schemas.microsoft.com/office/2007/relationships/hdphoto" Target="../media/hdphoto3.wdp"/><Relationship Id="rId7" Type="http://schemas.openxmlformats.org/officeDocument/2006/relationships/image" Target="../media/image126.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jpg"/></Relationships>
</file>

<file path=ppt/slides/_rels/slide62.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6.png"/><Relationship Id="rId7" Type="http://schemas.openxmlformats.org/officeDocument/2006/relationships/image" Target="../media/image131.jpeg"/><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63.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127.png"/><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28.png"/></Relationships>
</file>

<file path=ppt/slides/_rels/slide64.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4.png"/><Relationship Id="rId7" Type="http://schemas.openxmlformats.org/officeDocument/2006/relationships/image" Target="../media/image136.png"/><Relationship Id="rId2" Type="http://schemas.openxmlformats.org/officeDocument/2006/relationships/image" Target="../media/image125.pn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135.png"/><Relationship Id="rId4" Type="http://schemas.openxmlformats.org/officeDocument/2006/relationships/hyperlink" Target="https://aka.ms/AA70zfv" TargetMode="External"/><Relationship Id="rId9" Type="http://schemas.openxmlformats.org/officeDocument/2006/relationships/image" Target="../media/image138.png"/></Relationships>
</file>

<file path=ppt/slides/_rels/slide6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25.png"/><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png"/></Relationships>
</file>

<file path=ppt/slides/_rels/slide66.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2.png"/><Relationship Id="rId7" Type="http://schemas.microsoft.com/office/2007/relationships/hdphoto" Target="../media/hdphoto6.wdp"/><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44.png"/><Relationship Id="rId5" Type="http://schemas.microsoft.com/office/2007/relationships/hdphoto" Target="../media/hdphoto5.wdp"/><Relationship Id="rId4" Type="http://schemas.openxmlformats.org/officeDocument/2006/relationships/image" Target="../media/image143.png"/><Relationship Id="rId9" Type="http://schemas.microsoft.com/office/2007/relationships/hdphoto" Target="../media/hdphoto7.wdp"/></Relationships>
</file>

<file path=ppt/slides/_rels/slide6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2.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1.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5.png"/><Relationship Id="rId9" Type="http://schemas.openxmlformats.org/officeDocument/2006/relationships/image" Target="../media/image11.png"/></Relationships>
</file>

<file path=ppt/slides/_rels/slide7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48.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15246" y="4013409"/>
            <a:ext cx="8014353" cy="1407679"/>
          </a:xfrm>
        </p:spPr>
        <p:txBody>
          <a:bodyPr>
            <a:normAutofit/>
          </a:bodyPr>
          <a:lstStyle/>
          <a:p>
            <a:r>
              <a:rPr lang="en-US" sz="3600" b="1" dirty="0"/>
              <a:t>Kaiser Permanente – Lambda Reference Architecture</a:t>
            </a:r>
            <a:endParaRPr lang="en-US" sz="3600" dirty="0"/>
          </a:p>
        </p:txBody>
      </p:sp>
      <p:sp>
        <p:nvSpPr>
          <p:cNvPr id="2" name="Text Placeholder 1"/>
          <p:cNvSpPr>
            <a:spLocks noGrp="1"/>
          </p:cNvSpPr>
          <p:nvPr>
            <p:ph type="body" sz="quarter" idx="4294967295"/>
          </p:nvPr>
        </p:nvSpPr>
        <p:spPr>
          <a:xfrm>
            <a:off x="215247" y="5635605"/>
            <a:ext cx="2490788" cy="428625"/>
          </a:xfrm>
          <a:prstGeom prst="rect">
            <a:avLst/>
          </a:prstGeom>
        </p:spPr>
        <p:txBody>
          <a:bodyPr>
            <a:noAutofit/>
          </a:bodyPr>
          <a:lstStyle/>
          <a:p>
            <a:pPr marL="0" indent="0">
              <a:buNone/>
            </a:pPr>
            <a:r>
              <a:rPr lang="en-US" sz="2000" dirty="0">
                <a:solidFill>
                  <a:srgbClr val="44546A"/>
                </a:solidFill>
                <a:latin typeface="Calibri" panose="020F0502020204030204" pitchFamily="34" charset="0"/>
                <a:cs typeface="Calibri" panose="020F0502020204030204" pitchFamily="34" charset="0"/>
              </a:rPr>
              <a:t>December 18</a:t>
            </a:r>
            <a:r>
              <a:rPr lang="en-US" sz="2000" baseline="30000" dirty="0">
                <a:solidFill>
                  <a:srgbClr val="44546A"/>
                </a:solidFill>
                <a:latin typeface="Calibri" panose="020F0502020204030204" pitchFamily="34" charset="0"/>
                <a:cs typeface="Calibri" panose="020F0502020204030204" pitchFamily="34" charset="0"/>
              </a:rPr>
              <a:t>th</a:t>
            </a:r>
            <a:r>
              <a:rPr lang="en-US" sz="2000" dirty="0">
                <a:solidFill>
                  <a:srgbClr val="44546A"/>
                </a:solidFill>
                <a:latin typeface="Calibri" panose="020F0502020204030204" pitchFamily="34" charset="0"/>
                <a:cs typeface="Calibri" panose="020F0502020204030204" pitchFamily="34" charset="0"/>
              </a:rPr>
              <a:t> 2019</a:t>
            </a:r>
          </a:p>
        </p:txBody>
      </p:sp>
    </p:spTree>
    <p:extLst>
      <p:ext uri="{BB962C8B-B14F-4D97-AF65-F5344CB8AC3E}">
        <p14:creationId xmlns:p14="http://schemas.microsoft.com/office/powerpoint/2010/main" val="238174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Key Takeaway</a:t>
            </a:r>
          </a:p>
        </p:txBody>
      </p:sp>
      <p:sp>
        <p:nvSpPr>
          <p:cNvPr id="3" name="Rectangle 2">
            <a:extLst>
              <a:ext uri="{FF2B5EF4-FFF2-40B4-BE49-F238E27FC236}">
                <a16:creationId xmlns:a16="http://schemas.microsoft.com/office/drawing/2014/main" id="{E6CFFEF9-EBA2-4B62-80ED-B22D47D84001}"/>
              </a:ext>
            </a:extLst>
          </p:cNvPr>
          <p:cNvSpPr/>
          <p:nvPr/>
        </p:nvSpPr>
        <p:spPr>
          <a:xfrm>
            <a:off x="4247536" y="808886"/>
            <a:ext cx="7620000" cy="5447645"/>
          </a:xfrm>
          <a:prstGeom prst="rect">
            <a:avLst/>
          </a:prstGeom>
        </p:spPr>
        <p:txBody>
          <a:bodyPr wrap="square">
            <a:spAutoFit/>
          </a:bodyPr>
          <a:lstStyle/>
          <a:p>
            <a:pPr marL="285750" indent="-285750">
              <a:buBlip>
                <a:blip r:embed="rId2"/>
              </a:buBlip>
            </a:pPr>
            <a:r>
              <a:rPr lang="en-US" sz="1600" dirty="0"/>
              <a:t>Lambda architecture is a pattern that can be implemented using many different technologies, languages and platforms</a:t>
            </a:r>
          </a:p>
          <a:p>
            <a:pPr marL="285750" indent="-285750">
              <a:spcBef>
                <a:spcPts val="900"/>
              </a:spcBef>
              <a:buBlip>
                <a:blip r:embed="rId2"/>
              </a:buBlip>
            </a:pPr>
            <a:r>
              <a:rPr lang="en-US" sz="1600" dirty="0"/>
              <a:t>Best suited for ad-hoc queries where near real-time information is required</a:t>
            </a:r>
          </a:p>
          <a:p>
            <a:pPr marL="285750" indent="-285750">
              <a:spcBef>
                <a:spcPts val="900"/>
              </a:spcBef>
              <a:buBlip>
                <a:blip r:embed="rId2"/>
              </a:buBlip>
            </a:pPr>
            <a:r>
              <a:rPr lang="en-US" sz="1600" dirty="0"/>
              <a:t>Focuses on balancing latency, throughput, and fault-tolerance</a:t>
            </a:r>
          </a:p>
          <a:p>
            <a:pPr marL="285750" indent="-285750">
              <a:spcBef>
                <a:spcPts val="900"/>
              </a:spcBef>
              <a:buBlip>
                <a:blip r:embed="rId2"/>
              </a:buBlip>
            </a:pPr>
            <a:r>
              <a:rPr lang="en-US" sz="1600" dirty="0"/>
              <a:t>Azure Lambda Architecture with Change Feed simplifies the implementation and eliminates the multicast issues</a:t>
            </a:r>
          </a:p>
          <a:p>
            <a:pPr marL="285750" indent="-285750">
              <a:spcBef>
                <a:spcPts val="900"/>
              </a:spcBef>
              <a:buBlip>
                <a:blip r:embed="rId2"/>
              </a:buBlip>
            </a:pPr>
            <a:r>
              <a:rPr lang="en-US" sz="1600" b="1" dirty="0"/>
              <a:t>One size does not fit all </a:t>
            </a:r>
            <a:r>
              <a:rPr lang="en-US" sz="1600" dirty="0"/>
              <a:t>- processes and tools should be selected based on the use case</a:t>
            </a:r>
          </a:p>
          <a:p>
            <a:pPr marL="285750" indent="-285750">
              <a:spcBef>
                <a:spcPts val="900"/>
              </a:spcBef>
              <a:buBlip>
                <a:blip r:embed="rId2"/>
              </a:buBlip>
            </a:pPr>
            <a:r>
              <a:rPr lang="en-US" sz="1600" dirty="0"/>
              <a:t>No definitive answer as to which architecture is suitable for an organization. Business case and outcomes determine the best suited architecture for the data processing</a:t>
            </a:r>
          </a:p>
          <a:p>
            <a:pPr marL="285750" indent="-285750">
              <a:spcBef>
                <a:spcPts val="900"/>
              </a:spcBef>
              <a:buBlip>
                <a:blip r:embed="rId2"/>
              </a:buBlip>
            </a:pPr>
            <a:r>
              <a:rPr lang="en-US" sz="1600" dirty="0">
                <a:solidFill>
                  <a:srgbClr val="222222"/>
                </a:solidFill>
                <a:ea typeface="Times New Roman" panose="02020603050405020304" pitchFamily="18" charset="0"/>
                <a:cs typeface="Times New Roman" panose="02020603050405020304" pitchFamily="18" charset="0"/>
              </a:rPr>
              <a:t>Failures to understand the challenge can range from complete failure to simply degradation of service.</a:t>
            </a:r>
            <a:r>
              <a:rPr lang="en-US" sz="1600" dirty="0"/>
              <a:t> </a:t>
            </a:r>
            <a:endParaRPr lang="en-US" sz="1600" dirty="0">
              <a:ea typeface="Times New Roman" panose="02020603050405020304" pitchFamily="18" charset="0"/>
            </a:endParaRPr>
          </a:p>
          <a:p>
            <a:pPr marL="285750" indent="-285750">
              <a:spcBef>
                <a:spcPts val="900"/>
              </a:spcBef>
              <a:buBlip>
                <a:blip r:embed="rId2"/>
              </a:buBlip>
            </a:pPr>
            <a:r>
              <a:rPr lang="en-US" sz="1600" dirty="0">
                <a:solidFill>
                  <a:srgbClr val="222222"/>
                </a:solidFill>
              </a:rPr>
              <a:t>Kappa Architecture focuses on processing data as a stream only and </a:t>
            </a:r>
            <a:r>
              <a:rPr lang="en-US" sz="1600" dirty="0"/>
              <a:t>is suitable to provide real-time analytics. It </a:t>
            </a:r>
            <a:r>
              <a:rPr lang="en-US" sz="1600" dirty="0">
                <a:ea typeface="Times New Roman" panose="02020603050405020304" pitchFamily="18" charset="0"/>
              </a:rPr>
              <a:t>is based on Apache Kafka, which is extremely fast, fault tolerant and horizontally scalable</a:t>
            </a:r>
            <a:r>
              <a:rPr lang="en-US" sz="1600" dirty="0"/>
              <a:t> </a:t>
            </a:r>
          </a:p>
          <a:p>
            <a:pPr marL="285750" indent="-285750">
              <a:spcBef>
                <a:spcPts val="900"/>
              </a:spcBef>
              <a:buBlip>
                <a:blip r:embed="rId2"/>
              </a:buBlip>
            </a:pPr>
            <a:r>
              <a:rPr lang="en-US" sz="1600" dirty="0"/>
              <a:t>Architectures, such as Delta Architecture, tackle the batch latency issues by writing batch and streaming data into the same table. It allows a simpler architecture and quicker data ingestion to query result</a:t>
            </a:r>
          </a:p>
        </p:txBody>
      </p:sp>
      <p:grpSp>
        <p:nvGrpSpPr>
          <p:cNvPr id="6" name="Group 5">
            <a:extLst>
              <a:ext uri="{FF2B5EF4-FFF2-40B4-BE49-F238E27FC236}">
                <a16:creationId xmlns:a16="http://schemas.microsoft.com/office/drawing/2014/main" id="{393E7043-72C2-41F7-AFD4-9C3DCB6DD244}"/>
              </a:ext>
            </a:extLst>
          </p:cNvPr>
          <p:cNvGrpSpPr/>
          <p:nvPr/>
        </p:nvGrpSpPr>
        <p:grpSpPr>
          <a:xfrm>
            <a:off x="196770" y="1445836"/>
            <a:ext cx="3860054" cy="3995928"/>
            <a:chOff x="3627784" y="964096"/>
            <a:chExt cx="4810540" cy="4810540"/>
          </a:xfrm>
        </p:grpSpPr>
        <p:pic>
          <p:nvPicPr>
            <p:cNvPr id="7" name="Picture 6">
              <a:extLst>
                <a:ext uri="{FF2B5EF4-FFF2-40B4-BE49-F238E27FC236}">
                  <a16:creationId xmlns:a16="http://schemas.microsoft.com/office/drawing/2014/main" id="{77AE22FA-DC2E-4028-AB65-0EA2E6B17B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7784" y="964096"/>
              <a:ext cx="4810540" cy="4810540"/>
            </a:xfrm>
            <a:prstGeom prst="rect">
              <a:avLst/>
            </a:prstGeom>
          </p:spPr>
        </p:pic>
        <p:pic>
          <p:nvPicPr>
            <p:cNvPr id="8" name="Picture 2" descr="Image result for light bulbs">
              <a:extLst>
                <a:ext uri="{FF2B5EF4-FFF2-40B4-BE49-F238E27FC236}">
                  <a16:creationId xmlns:a16="http://schemas.microsoft.com/office/drawing/2014/main" id="{81D4A1F1-1318-4B98-AE9B-197CD4AEB17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4500" t="2000" r="24750" b="1500"/>
            <a:stretch/>
          </p:blipFill>
          <p:spPr bwMode="auto">
            <a:xfrm>
              <a:off x="4076701" y="2055329"/>
              <a:ext cx="1619250" cy="246904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49596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6141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F33D0-0FE8-4B51-BAF7-5B710ED4A0E5}"/>
              </a:ext>
            </a:extLst>
          </p:cNvPr>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3760502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D03F8-7EAA-4FD6-9D0B-72C4302D2C0A}"/>
              </a:ext>
            </a:extLst>
          </p:cNvPr>
          <p:cNvSpPr>
            <a:spLocks noGrp="1"/>
          </p:cNvSpPr>
          <p:nvPr>
            <p:ph type="title"/>
          </p:nvPr>
        </p:nvSpPr>
        <p:spPr/>
        <p:txBody>
          <a:bodyPr/>
          <a:lstStyle/>
          <a:p>
            <a:r>
              <a:rPr lang="en-US" dirty="0"/>
              <a:t>Big Data Architectures at a glance – Kappa, Lambda &amp; Delta Architectures </a:t>
            </a:r>
          </a:p>
        </p:txBody>
      </p:sp>
      <p:graphicFrame>
        <p:nvGraphicFramePr>
          <p:cNvPr id="4" name="Table 4">
            <a:extLst>
              <a:ext uri="{FF2B5EF4-FFF2-40B4-BE49-F238E27FC236}">
                <a16:creationId xmlns:a16="http://schemas.microsoft.com/office/drawing/2014/main" id="{215EE30C-BB21-4668-9AAA-DA8DCA496CEA}"/>
              </a:ext>
            </a:extLst>
          </p:cNvPr>
          <p:cNvGraphicFramePr>
            <a:graphicFrameLocks noGrp="1"/>
          </p:cNvGraphicFramePr>
          <p:nvPr>
            <p:extLst>
              <p:ext uri="{D42A27DB-BD31-4B8C-83A1-F6EECF244321}">
                <p14:modId xmlns:p14="http://schemas.microsoft.com/office/powerpoint/2010/main" val="2842875485"/>
              </p:ext>
            </p:extLst>
          </p:nvPr>
        </p:nvGraphicFramePr>
        <p:xfrm>
          <a:off x="434111" y="599768"/>
          <a:ext cx="11413760" cy="5624029"/>
        </p:xfrm>
        <a:graphic>
          <a:graphicData uri="http://schemas.openxmlformats.org/drawingml/2006/table">
            <a:tbl>
              <a:tblPr firstRow="1" bandRow="1">
                <a:effectLst>
                  <a:outerShdw blurRad="50800" dist="38100" dir="5400000" algn="t" rotWithShape="0">
                    <a:prstClr val="black">
                      <a:alpha val="40000"/>
                    </a:prstClr>
                  </a:outerShdw>
                </a:effectLst>
                <a:tableStyleId>{5C22544A-7EE6-4342-B048-85BDC9FD1C3A}</a:tableStyleId>
              </a:tblPr>
              <a:tblGrid>
                <a:gridCol w="264559">
                  <a:extLst>
                    <a:ext uri="{9D8B030D-6E8A-4147-A177-3AD203B41FA5}">
                      <a16:colId xmlns:a16="http://schemas.microsoft.com/office/drawing/2014/main" val="3809593025"/>
                    </a:ext>
                  </a:extLst>
                </a:gridCol>
                <a:gridCol w="4306529">
                  <a:extLst>
                    <a:ext uri="{9D8B030D-6E8A-4147-A177-3AD203B41FA5}">
                      <a16:colId xmlns:a16="http://schemas.microsoft.com/office/drawing/2014/main" val="890485995"/>
                    </a:ext>
                  </a:extLst>
                </a:gridCol>
                <a:gridCol w="3698436">
                  <a:extLst>
                    <a:ext uri="{9D8B030D-6E8A-4147-A177-3AD203B41FA5}">
                      <a16:colId xmlns:a16="http://schemas.microsoft.com/office/drawing/2014/main" val="3432027327"/>
                    </a:ext>
                  </a:extLst>
                </a:gridCol>
                <a:gridCol w="3144236">
                  <a:extLst>
                    <a:ext uri="{9D8B030D-6E8A-4147-A177-3AD203B41FA5}">
                      <a16:colId xmlns:a16="http://schemas.microsoft.com/office/drawing/2014/main" val="972796827"/>
                    </a:ext>
                  </a:extLst>
                </a:gridCol>
              </a:tblGrid>
              <a:tr h="297649">
                <a:tc>
                  <a:txBody>
                    <a:bodyPr/>
                    <a:lstStyle/>
                    <a:p>
                      <a:endParaRPr lang="en-US" sz="1200" dirty="0"/>
                    </a:p>
                  </a:txBody>
                  <a:tcPr/>
                </a:tc>
                <a:tc>
                  <a:txBody>
                    <a:bodyPr/>
                    <a:lstStyle/>
                    <a:p>
                      <a:r>
                        <a:rPr lang="en-US" sz="1200" dirty="0"/>
                        <a:t>Kappa Architecture</a:t>
                      </a:r>
                    </a:p>
                  </a:txBody>
                  <a:tcPr/>
                </a:tc>
                <a:tc>
                  <a:txBody>
                    <a:bodyPr/>
                    <a:lstStyle/>
                    <a:p>
                      <a:r>
                        <a:rPr lang="en-US" sz="1200" dirty="0"/>
                        <a:t>Lambda Architecture</a:t>
                      </a:r>
                    </a:p>
                  </a:txBody>
                  <a:tcPr/>
                </a:tc>
                <a:tc>
                  <a:txBody>
                    <a:bodyPr/>
                    <a:lstStyle/>
                    <a:p>
                      <a:r>
                        <a:rPr lang="en-US" sz="1200" dirty="0"/>
                        <a:t>Delta Architecture</a:t>
                      </a:r>
                    </a:p>
                  </a:txBody>
                  <a:tcPr/>
                </a:tc>
                <a:extLst>
                  <a:ext uri="{0D108BD9-81ED-4DB2-BD59-A6C34878D82A}">
                    <a16:rowId xmlns:a16="http://schemas.microsoft.com/office/drawing/2014/main" val="4174924911"/>
                  </a:ext>
                </a:extLst>
              </a:tr>
              <a:tr h="1661875">
                <a:tc>
                  <a:txBody>
                    <a:bodyPr/>
                    <a:lstStyle/>
                    <a:p>
                      <a:pPr algn="ctr"/>
                      <a:r>
                        <a:rPr lang="en-US" sz="1200" b="1" dirty="0"/>
                        <a:t>Overview</a:t>
                      </a:r>
                    </a:p>
                  </a:txBody>
                  <a:tcPr vert="vert270" anchor="ctr">
                    <a:solidFill>
                      <a:schemeClr val="accent1">
                        <a:lumMod val="20000"/>
                        <a:lumOff val="80000"/>
                      </a:schemeClr>
                    </a:solidFill>
                  </a:tcPr>
                </a:tc>
                <a:tc>
                  <a:txBody>
                    <a:bodyPr/>
                    <a:lstStyle/>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A real-time big data processing solution</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A simplification of Lambda Architecture, not a replacement</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It addresses the Lambda Architecture’s weakness: complexity of having to maintain two paths (Batch and Speed)</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Kappa architecture is based on Apache Kafka, which is extremely fast, fault tolerant and horizontally scalable</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It meets all requirements of the Lambda Architecture, e.g., low-latency, distributed, event topics and rapid access to events data</a:t>
                      </a:r>
                    </a:p>
                  </a:txBody>
                  <a:tcPr>
                    <a:solidFill>
                      <a:schemeClr val="accent1">
                        <a:lumMod val="20000"/>
                        <a:lumOff val="80000"/>
                      </a:schemeClr>
                    </a:solidFill>
                  </a:tcPr>
                </a:tc>
                <a:tc>
                  <a:txBody>
                    <a:bodyPr/>
                    <a:lstStyle/>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A near real-time big data processing solution</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Handles large quantities of data by leveraging both batch and stream-processing</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Mitigates latencies of batch processing</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Comprised of a master dataset and a set of layers – batch layer, speed layer and serving layer</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Ideal for use cases where:</a:t>
                      </a:r>
                    </a:p>
                    <a:p>
                      <a:pPr marL="341313" lvl="1" indent="-165100">
                        <a:spcAft>
                          <a:spcPts val="300"/>
                        </a:spcAft>
                        <a:buFont typeface="Courier New" panose="02070309020205020404" pitchFamily="49" charset="0"/>
                        <a:buChar char="o"/>
                      </a:pPr>
                      <a:r>
                        <a:rPr lang="en-US" sz="1050" kern="1200" dirty="0">
                          <a:solidFill>
                            <a:schemeClr val="dk1"/>
                          </a:solidFill>
                          <a:effectLst/>
                          <a:latin typeface="+mn-lt"/>
                          <a:ea typeface="+mn-ea"/>
                          <a:cs typeface="+mn-cs"/>
                        </a:rPr>
                        <a:t>Data needs to be served in near real-time</a:t>
                      </a:r>
                    </a:p>
                    <a:p>
                      <a:pPr marL="341313" lvl="1" indent="-165100">
                        <a:spcAft>
                          <a:spcPts val="300"/>
                        </a:spcAft>
                        <a:buFont typeface="Courier New" panose="02070309020205020404" pitchFamily="49" charset="0"/>
                        <a:buChar char="o"/>
                      </a:pPr>
                      <a:r>
                        <a:rPr lang="en-US" sz="1050" kern="1200" dirty="0">
                          <a:solidFill>
                            <a:schemeClr val="dk1"/>
                          </a:solidFill>
                          <a:effectLst/>
                          <a:latin typeface="+mn-lt"/>
                          <a:ea typeface="+mn-ea"/>
                          <a:cs typeface="+mn-cs"/>
                        </a:rPr>
                        <a:t>Requests are  served on ad-hoc basis against all data</a:t>
                      </a:r>
                    </a:p>
                  </a:txBody>
                  <a:tcPr>
                    <a:solidFill>
                      <a:schemeClr val="accent1">
                        <a:lumMod val="20000"/>
                        <a:lumOff val="80000"/>
                      </a:schemeClr>
                    </a:solidFill>
                  </a:tcPr>
                </a:tc>
                <a:tc>
                  <a:txBody>
                    <a:bodyPr/>
                    <a:lstStyle/>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A batch big data processing solution with much shorter processing cycle than a traditional batch cycle</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A continuous data flow model to unify batch and streaming</a:t>
                      </a:r>
                    </a:p>
                    <a:p>
                      <a:pPr marL="17145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The preferred platform is Azure Databricks</a:t>
                      </a:r>
                      <a:endParaRPr lang="en-US" sz="1050" dirty="0"/>
                    </a:p>
                  </a:txBody>
                  <a:tcPr>
                    <a:solidFill>
                      <a:schemeClr val="accent1">
                        <a:lumMod val="20000"/>
                        <a:lumOff val="80000"/>
                      </a:schemeClr>
                    </a:solidFill>
                  </a:tcPr>
                </a:tc>
                <a:extLst>
                  <a:ext uri="{0D108BD9-81ED-4DB2-BD59-A6C34878D82A}">
                    <a16:rowId xmlns:a16="http://schemas.microsoft.com/office/drawing/2014/main" val="3655271252"/>
                  </a:ext>
                </a:extLst>
              </a:tr>
              <a:tr h="1661875">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200" b="1" kern="1200" dirty="0">
                          <a:solidFill>
                            <a:schemeClr val="dk1"/>
                          </a:solidFill>
                          <a:effectLst/>
                          <a:latin typeface="+mn-lt"/>
                          <a:ea typeface="+mn-ea"/>
                          <a:cs typeface="+mn-cs"/>
                        </a:rPr>
                        <a:t>Principles</a:t>
                      </a:r>
                    </a:p>
                  </a:txBody>
                  <a:tcPr vert="vert270" anchor="ctr">
                    <a:solidFill>
                      <a:schemeClr val="accent1">
                        <a:lumMod val="40000"/>
                        <a:lumOff val="60000"/>
                      </a:schemeClr>
                    </a:solidFill>
                  </a:tcPr>
                </a:tc>
                <a:tc>
                  <a:txBody>
                    <a:bodyPr/>
                    <a:lstStyle/>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Everything is a stream - Kappa Architecture is based on processing data as a stream only</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The incoming data stream is replayed quickly in its entirety or from a specific position</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Immutable data sources - Kappa architecture pattern is based on append-only, immutable log</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Single analytics framework - Only one  analytics engine is required</a:t>
                      </a:r>
                    </a:p>
                  </a:txBody>
                  <a:tcPr>
                    <a:solidFill>
                      <a:schemeClr val="accent1">
                        <a:lumMod val="40000"/>
                        <a:lumOff val="60000"/>
                      </a:schemeClr>
                    </a:solidFill>
                  </a:tcPr>
                </a:tc>
                <a:tc>
                  <a:txBody>
                    <a:bodyPr/>
                    <a:lstStyle/>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Dependent on data principles of append-only, immutable, and atomicity</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Balance of latency, throughput, and fault-tolerance</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Correlate with growth of big data and real-time analytics</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Mitigate latencies of batch processing</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Handle massive quantities of data by leveraging both batch and stream-processing</a:t>
                      </a:r>
                    </a:p>
                  </a:txBody>
                  <a:tcPr>
                    <a:solidFill>
                      <a:schemeClr val="accent1">
                        <a:lumMod val="40000"/>
                        <a:lumOff val="60000"/>
                      </a:schemeClr>
                    </a:solidFill>
                  </a:tcPr>
                </a:tc>
                <a:tc>
                  <a:txBody>
                    <a:bodyPr/>
                    <a:lstStyle/>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A single repository for all data sources and types</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Easy searches by leveraging data catalogs and metadata management</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Implement adequate governance and multi-tenancy for appropriate access control </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A robust business operations platform with built-in high availability, backup, and constant recovery</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A consistent ingestion mechanism with schema and metadata enforcement</a:t>
                      </a:r>
                    </a:p>
                  </a:txBody>
                  <a:tcPr>
                    <a:solidFill>
                      <a:schemeClr val="accent1">
                        <a:lumMod val="40000"/>
                        <a:lumOff val="60000"/>
                      </a:schemeClr>
                    </a:solidFill>
                  </a:tcPr>
                </a:tc>
                <a:extLst>
                  <a:ext uri="{0D108BD9-81ED-4DB2-BD59-A6C34878D82A}">
                    <a16:rowId xmlns:a16="http://schemas.microsoft.com/office/drawing/2014/main" val="3207450135"/>
                  </a:ext>
                </a:extLst>
              </a:tr>
              <a:tr h="1835504">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200" b="1" kern="1200" dirty="0">
                          <a:solidFill>
                            <a:schemeClr val="dk1"/>
                          </a:solidFill>
                          <a:effectLst/>
                          <a:latin typeface="+mn-lt"/>
                          <a:ea typeface="+mn-ea"/>
                          <a:cs typeface="+mn-cs"/>
                        </a:rPr>
                        <a:t>How it works</a:t>
                      </a:r>
                    </a:p>
                  </a:txBody>
                  <a:tcPr vert="vert270" anchor="ctr">
                    <a:solidFill>
                      <a:schemeClr val="accent1">
                        <a:lumMod val="60000"/>
                        <a:lumOff val="40000"/>
                      </a:schemeClr>
                    </a:solidFill>
                  </a:tcPr>
                </a:tc>
                <a:tc>
                  <a:txBody>
                    <a:bodyPr/>
                    <a:lstStyle/>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It persists event data in an ordered, immutable, log data structure that can be replayed at high-throughput to serve batch needs</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Data is run through the real-time streaming system (speed layer) in its entirety from the beginning</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Results are stored in the serving layer for queries</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Handles both real-time data processing and continuous reprocessing in a single stream processing engine</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When any code changes, a second stream is run to refresh the data stored in the serving layer</a:t>
                      </a:r>
                    </a:p>
                    <a:p>
                      <a:pPr marL="17145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Kafka retains the ordered data for indefinite period</a:t>
                      </a:r>
                    </a:p>
                  </a:txBody>
                  <a:tcPr>
                    <a:solidFill>
                      <a:schemeClr val="accent1">
                        <a:lumMod val="60000"/>
                        <a:lumOff val="40000"/>
                      </a:schemeClr>
                    </a:solidFill>
                  </a:tcPr>
                </a:tc>
                <a:tc>
                  <a:txBody>
                    <a:bodyPr/>
                    <a:lstStyle/>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Comprised of a master dataset and three layers – Batch, Speed and Serving</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All data is dispatched to both batch and speed layers for processing</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Batch layer manages the master dataset, an immutable, append-only set of raw data and pre-computes the batch views</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The speed layer compensates for the high latency</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The serving layer combines batch and real-time views</a:t>
                      </a:r>
                    </a:p>
                    <a:p>
                      <a:pPr marL="17145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Lambda architecture is </a:t>
                      </a:r>
                      <a:r>
                        <a:rPr lang="en-US" sz="1050" b="1" kern="1200" dirty="0">
                          <a:solidFill>
                            <a:schemeClr val="dk1"/>
                          </a:solidFill>
                          <a:effectLst/>
                          <a:latin typeface="+mn-lt"/>
                          <a:ea typeface="+mn-ea"/>
                          <a:cs typeface="+mn-cs"/>
                        </a:rPr>
                        <a:t>query=function(over all data)</a:t>
                      </a:r>
                      <a:endParaRPr lang="en-US" sz="1050" kern="1200" dirty="0">
                        <a:solidFill>
                          <a:schemeClr val="dk1"/>
                        </a:solidFill>
                        <a:effectLst/>
                        <a:latin typeface="+mn-lt"/>
                        <a:ea typeface="+mn-ea"/>
                        <a:cs typeface="+mn-cs"/>
                      </a:endParaRPr>
                    </a:p>
                  </a:txBody>
                  <a:tcPr>
                    <a:solidFill>
                      <a:schemeClr val="accent1">
                        <a:lumMod val="60000"/>
                        <a:lumOff val="40000"/>
                      </a:schemeClr>
                    </a:solidFill>
                  </a:tcPr>
                </a:tc>
                <a:tc>
                  <a:txBody>
                    <a:bodyPr/>
                    <a:lstStyle/>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Data from disparate data sources is collected into a raw table ("bronze") at Databricks</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A Raw table is then parsed into query tables ("silver"). They may be joined with dimension tables</a:t>
                      </a:r>
                    </a:p>
                    <a:p>
                      <a:pPr marL="171450" lvl="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Summary tables ("gold") are business level aggregates often used for reporting and dashboarding</a:t>
                      </a:r>
                    </a:p>
                    <a:p>
                      <a:pPr marL="171450" indent="-171450">
                        <a:spcAft>
                          <a:spcPts val="300"/>
                        </a:spcAft>
                        <a:buFont typeface="Arial" panose="020B0604020202020204" pitchFamily="34" charset="0"/>
                        <a:buChar char="•"/>
                      </a:pPr>
                      <a:r>
                        <a:rPr lang="en-US" sz="1050" kern="1200" dirty="0">
                          <a:solidFill>
                            <a:schemeClr val="dk1"/>
                          </a:solidFill>
                          <a:effectLst/>
                          <a:latin typeface="+mn-lt"/>
                          <a:ea typeface="+mn-ea"/>
                          <a:cs typeface="+mn-cs"/>
                        </a:rPr>
                        <a:t>The results are actionable insights, dashboards and reports of business metrics</a:t>
                      </a:r>
                      <a:endParaRPr lang="en-US" sz="1050" dirty="0"/>
                    </a:p>
                  </a:txBody>
                  <a:tcPr>
                    <a:solidFill>
                      <a:schemeClr val="accent1">
                        <a:lumMod val="60000"/>
                        <a:lumOff val="40000"/>
                      </a:schemeClr>
                    </a:solidFill>
                  </a:tcPr>
                </a:tc>
                <a:extLst>
                  <a:ext uri="{0D108BD9-81ED-4DB2-BD59-A6C34878D82A}">
                    <a16:rowId xmlns:a16="http://schemas.microsoft.com/office/drawing/2014/main" val="41078550"/>
                  </a:ext>
                </a:extLst>
              </a:tr>
            </a:tbl>
          </a:graphicData>
        </a:graphic>
      </p:graphicFrame>
    </p:spTree>
    <p:extLst>
      <p:ext uri="{BB962C8B-B14F-4D97-AF65-F5344CB8AC3E}">
        <p14:creationId xmlns:p14="http://schemas.microsoft.com/office/powerpoint/2010/main" val="3715941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D03F8-7EAA-4FD6-9D0B-72C4302D2C0A}"/>
              </a:ext>
            </a:extLst>
          </p:cNvPr>
          <p:cNvSpPr>
            <a:spLocks noGrp="1"/>
          </p:cNvSpPr>
          <p:nvPr>
            <p:ph type="title"/>
          </p:nvPr>
        </p:nvSpPr>
        <p:spPr/>
        <p:txBody>
          <a:bodyPr/>
          <a:lstStyle/>
          <a:p>
            <a:r>
              <a:rPr lang="en-US" dirty="0"/>
              <a:t>Big Data Architectures at a glance – Kappa, Lambda &amp; Delta Architectures </a:t>
            </a:r>
          </a:p>
        </p:txBody>
      </p:sp>
      <p:graphicFrame>
        <p:nvGraphicFramePr>
          <p:cNvPr id="4" name="Table 4">
            <a:extLst>
              <a:ext uri="{FF2B5EF4-FFF2-40B4-BE49-F238E27FC236}">
                <a16:creationId xmlns:a16="http://schemas.microsoft.com/office/drawing/2014/main" id="{215EE30C-BB21-4668-9AAA-DA8DCA496CEA}"/>
              </a:ext>
            </a:extLst>
          </p:cNvPr>
          <p:cNvGraphicFramePr>
            <a:graphicFrameLocks noGrp="1"/>
          </p:cNvGraphicFramePr>
          <p:nvPr>
            <p:extLst>
              <p:ext uri="{D42A27DB-BD31-4B8C-83A1-F6EECF244321}">
                <p14:modId xmlns:p14="http://schemas.microsoft.com/office/powerpoint/2010/main" val="3451219339"/>
              </p:ext>
            </p:extLst>
          </p:nvPr>
        </p:nvGraphicFramePr>
        <p:xfrm>
          <a:off x="350982" y="866197"/>
          <a:ext cx="11257638" cy="5006340"/>
        </p:xfrm>
        <a:graphic>
          <a:graphicData uri="http://schemas.openxmlformats.org/drawingml/2006/table">
            <a:tbl>
              <a:tblPr firstRow="1" bandRow="1">
                <a:effectLst>
                  <a:outerShdw blurRad="50800" dist="38100" dir="5400000" algn="t" rotWithShape="0">
                    <a:prstClr val="black">
                      <a:alpha val="40000"/>
                    </a:prstClr>
                  </a:outerShdw>
                </a:effectLst>
                <a:tableStyleId>{5C22544A-7EE6-4342-B048-85BDC9FD1C3A}</a:tableStyleId>
              </a:tblPr>
              <a:tblGrid>
                <a:gridCol w="360218">
                  <a:extLst>
                    <a:ext uri="{9D8B030D-6E8A-4147-A177-3AD203B41FA5}">
                      <a16:colId xmlns:a16="http://schemas.microsoft.com/office/drawing/2014/main" val="3809593025"/>
                    </a:ext>
                  </a:extLst>
                </a:gridCol>
                <a:gridCol w="3352800">
                  <a:extLst>
                    <a:ext uri="{9D8B030D-6E8A-4147-A177-3AD203B41FA5}">
                      <a16:colId xmlns:a16="http://schemas.microsoft.com/office/drawing/2014/main" val="890485995"/>
                    </a:ext>
                  </a:extLst>
                </a:gridCol>
                <a:gridCol w="3851564">
                  <a:extLst>
                    <a:ext uri="{9D8B030D-6E8A-4147-A177-3AD203B41FA5}">
                      <a16:colId xmlns:a16="http://schemas.microsoft.com/office/drawing/2014/main" val="3432027327"/>
                    </a:ext>
                  </a:extLst>
                </a:gridCol>
                <a:gridCol w="3693056">
                  <a:extLst>
                    <a:ext uri="{9D8B030D-6E8A-4147-A177-3AD203B41FA5}">
                      <a16:colId xmlns:a16="http://schemas.microsoft.com/office/drawing/2014/main" val="972796827"/>
                    </a:ext>
                  </a:extLst>
                </a:gridCol>
              </a:tblGrid>
              <a:tr h="0">
                <a:tc>
                  <a:txBody>
                    <a:bodyPr/>
                    <a:lstStyle/>
                    <a:p>
                      <a:endParaRPr lang="en-US" sz="1400" dirty="0"/>
                    </a:p>
                  </a:txBody>
                  <a:tcPr/>
                </a:tc>
                <a:tc>
                  <a:txBody>
                    <a:bodyPr/>
                    <a:lstStyle/>
                    <a:p>
                      <a:r>
                        <a:rPr lang="en-US" sz="1400" dirty="0"/>
                        <a:t>Kappa Architecture</a:t>
                      </a:r>
                    </a:p>
                  </a:txBody>
                  <a:tcPr/>
                </a:tc>
                <a:tc>
                  <a:txBody>
                    <a:bodyPr/>
                    <a:lstStyle/>
                    <a:p>
                      <a:r>
                        <a:rPr lang="en-US" sz="1400" dirty="0"/>
                        <a:t>Lambda Architecture</a:t>
                      </a:r>
                    </a:p>
                  </a:txBody>
                  <a:tcPr/>
                </a:tc>
                <a:tc>
                  <a:txBody>
                    <a:bodyPr/>
                    <a:lstStyle/>
                    <a:p>
                      <a:r>
                        <a:rPr lang="en-US" sz="1400" dirty="0"/>
                        <a:t>Delta Architecture</a:t>
                      </a:r>
                    </a:p>
                  </a:txBody>
                  <a:tcPr/>
                </a:tc>
                <a:extLst>
                  <a:ext uri="{0D108BD9-81ED-4DB2-BD59-A6C34878D82A}">
                    <a16:rowId xmlns:a16="http://schemas.microsoft.com/office/drawing/2014/main" val="4174924911"/>
                  </a:ext>
                </a:extLst>
              </a:tr>
              <a:tr h="37084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200" b="1" dirty="0"/>
                        <a:t>Benefits/ Advantages</a:t>
                      </a:r>
                    </a:p>
                  </a:txBody>
                  <a:tcPr vert="vert270" anchor="ctr">
                    <a:solidFill>
                      <a:schemeClr val="accent1">
                        <a:lumMod val="20000"/>
                        <a:lumOff val="80000"/>
                      </a:schemeClr>
                    </a:solidFill>
                  </a:tcPr>
                </a:tc>
                <a:tc>
                  <a:txBody>
                    <a:bodyPr/>
                    <a:lstStyle/>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Using Kafka, the need for batch processing system is eliminated</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Simplified architecture</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Maintain only one codebase and one data source for queries</a:t>
                      </a:r>
                    </a:p>
                    <a:p>
                      <a:pPr marL="17145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Companies such as, LinkedIn use this for big data processing and retain large amount of data to respond quickly</a:t>
                      </a:r>
                    </a:p>
                  </a:txBody>
                  <a:tcPr>
                    <a:solidFill>
                      <a:schemeClr val="accent1">
                        <a:lumMod val="20000"/>
                        <a:lumOff val="80000"/>
                      </a:schemeClr>
                    </a:solidFill>
                  </a:tcPr>
                </a:tc>
                <a:tc>
                  <a:txBody>
                    <a:bodyPr/>
                    <a:lstStyle/>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React in real-time to the changing business / market scenarios </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Ad-hoc data discovery for true value-based models.</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Informed decisions, high level reliability and consumer confidence</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Fault tolerant to machines and human mistakes</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All layers can be scaled independently</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Secure environment, many tools and platforms to choose from, industry standards, and guaranteed SLA’s</a:t>
                      </a:r>
                    </a:p>
                    <a:p>
                      <a:pPr marL="17145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Cosmos DB - high availability, minimal latency, Change feed and SLAs</a:t>
                      </a:r>
                    </a:p>
                  </a:txBody>
                  <a:tcPr>
                    <a:solidFill>
                      <a:schemeClr val="accent1">
                        <a:lumMod val="20000"/>
                        <a:lumOff val="80000"/>
                      </a:schemeClr>
                    </a:solidFill>
                  </a:tcPr>
                </a:tc>
                <a:tc>
                  <a:txBody>
                    <a:bodyPr/>
                    <a:lstStyle/>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Delta Lake is an open source project with the Linux Foundation</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High data quality by adding a storage layer to data lakes and intermediate hops</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Incrementally improve data quality with schema on read and write</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ACID transactions on Spark platform</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A table in Delta Lake serves as a batch table, a streaming source and a sink</a:t>
                      </a:r>
                    </a:p>
                    <a:p>
                      <a:pPr marL="17145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Automatic schema enforcement during ingestion</a:t>
                      </a:r>
                    </a:p>
                  </a:txBody>
                  <a:tcPr>
                    <a:solidFill>
                      <a:schemeClr val="accent1">
                        <a:lumMod val="20000"/>
                        <a:lumOff val="80000"/>
                      </a:schemeClr>
                    </a:solidFill>
                  </a:tcPr>
                </a:tc>
                <a:extLst>
                  <a:ext uri="{0D108BD9-81ED-4DB2-BD59-A6C34878D82A}">
                    <a16:rowId xmlns:a16="http://schemas.microsoft.com/office/drawing/2014/main" val="3477830561"/>
                  </a:ext>
                </a:extLst>
              </a:tr>
              <a:tr h="37084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200" b="1" dirty="0"/>
                        <a:t>Use cases</a:t>
                      </a:r>
                    </a:p>
                  </a:txBody>
                  <a:tcPr vert="vert270" anchor="ctr">
                    <a:solidFill>
                      <a:schemeClr val="accent1">
                        <a:lumMod val="40000"/>
                        <a:lumOff val="60000"/>
                      </a:schemeClr>
                    </a:solidFill>
                  </a:tcPr>
                </a:tc>
                <a:tc>
                  <a:txBody>
                    <a:bodyPr/>
                    <a:lstStyle/>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When there is no need to go back and playback all the data and insights can be derived from live streams</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ML and analytical models can be built data stream(s)</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Multiple data events or queries are logged in a queue to be catered against a distributed file system storage or history</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The order of the events and queries is not predetermined. </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It is resilient and highly available to handle Terabytes of storage required for each node to support replication</a:t>
                      </a:r>
                    </a:p>
                    <a:p>
                      <a:pPr marL="17145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Social network applications, devices monitoring system and IoT using the streaming layer(s)</a:t>
                      </a:r>
                    </a:p>
                  </a:txBody>
                  <a:tcPr>
                    <a:solidFill>
                      <a:schemeClr val="accent1">
                        <a:lumMod val="40000"/>
                        <a:lumOff val="60000"/>
                      </a:schemeClr>
                    </a:solidFill>
                  </a:tcPr>
                </a:tc>
                <a:tc>
                  <a:txBody>
                    <a:bodyPr/>
                    <a:lstStyle/>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Electronic Health Records - keep track of patient’s health chart and medical reports</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Real-time Alerts - Help doctors analyze patient’s health conditions in real-time and make informed decisions</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Track emergency transportation vehicles to provide most expeditious care </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Evidence Based Medicine – Compare symptoms to a larger database to provide accurate, faster, and efficient treatments</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Fraud Detection – Detect fraud in claims, billing, personal identity, and patient records in real-time</a:t>
                      </a:r>
                    </a:p>
                    <a:p>
                      <a:pPr marL="17145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Public Sentiment Analysis - react quickly to public sentiment</a:t>
                      </a:r>
                    </a:p>
                  </a:txBody>
                  <a:tcPr>
                    <a:solidFill>
                      <a:schemeClr val="accent1">
                        <a:lumMod val="40000"/>
                        <a:lumOff val="60000"/>
                      </a:schemeClr>
                    </a:solidFill>
                  </a:tcPr>
                </a:tc>
                <a:tc>
                  <a:txBody>
                    <a:bodyPr/>
                    <a:lstStyle/>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When Databricks components are in use and need a data pipeline solution to build out the data lake</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Already using Hadoop/Spark stack and need to simplify the data pipeline architecture and improve performance</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Process really large datasets that require high volume processing capabilities without the management of metadata, backups, upserts, and data consistency</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ACID transactions, schema enforcement, and audit history for the big data system</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When datasets cannot be implemented in a traditional database solution</a:t>
                      </a:r>
                    </a:p>
                    <a:p>
                      <a:pPr marL="17145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When data consistency is more important than the speed of getting the data to the data lake</a:t>
                      </a:r>
                    </a:p>
                  </a:txBody>
                  <a:tcPr>
                    <a:solidFill>
                      <a:schemeClr val="accent1">
                        <a:lumMod val="40000"/>
                        <a:lumOff val="60000"/>
                      </a:schemeClr>
                    </a:solidFill>
                  </a:tcPr>
                </a:tc>
                <a:extLst>
                  <a:ext uri="{0D108BD9-81ED-4DB2-BD59-A6C34878D82A}">
                    <a16:rowId xmlns:a16="http://schemas.microsoft.com/office/drawing/2014/main" val="583510056"/>
                  </a:ext>
                </a:extLst>
              </a:tr>
            </a:tbl>
          </a:graphicData>
        </a:graphic>
      </p:graphicFrame>
    </p:spTree>
    <p:extLst>
      <p:ext uri="{BB962C8B-B14F-4D97-AF65-F5344CB8AC3E}">
        <p14:creationId xmlns:p14="http://schemas.microsoft.com/office/powerpoint/2010/main" val="575754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D03F8-7EAA-4FD6-9D0B-72C4302D2C0A}"/>
              </a:ext>
            </a:extLst>
          </p:cNvPr>
          <p:cNvSpPr>
            <a:spLocks noGrp="1"/>
          </p:cNvSpPr>
          <p:nvPr>
            <p:ph type="title"/>
          </p:nvPr>
        </p:nvSpPr>
        <p:spPr/>
        <p:txBody>
          <a:bodyPr/>
          <a:lstStyle/>
          <a:p>
            <a:r>
              <a:rPr lang="en-US" dirty="0"/>
              <a:t>Big Data Architectures at a glance – Kappa, Lambda &amp; Delta Architectures – </a:t>
            </a:r>
            <a:r>
              <a:rPr lang="en-US" sz="2000" dirty="0"/>
              <a:t>cont’d</a:t>
            </a:r>
            <a:r>
              <a:rPr lang="en-US" dirty="0"/>
              <a:t> </a:t>
            </a:r>
          </a:p>
        </p:txBody>
      </p:sp>
      <p:graphicFrame>
        <p:nvGraphicFramePr>
          <p:cNvPr id="4" name="Table 4">
            <a:extLst>
              <a:ext uri="{FF2B5EF4-FFF2-40B4-BE49-F238E27FC236}">
                <a16:creationId xmlns:a16="http://schemas.microsoft.com/office/drawing/2014/main" id="{215EE30C-BB21-4668-9AAA-DA8DCA496CEA}"/>
              </a:ext>
            </a:extLst>
          </p:cNvPr>
          <p:cNvGraphicFramePr>
            <a:graphicFrameLocks noGrp="1"/>
          </p:cNvGraphicFramePr>
          <p:nvPr>
            <p:extLst>
              <p:ext uri="{D42A27DB-BD31-4B8C-83A1-F6EECF244321}">
                <p14:modId xmlns:p14="http://schemas.microsoft.com/office/powerpoint/2010/main" val="293941634"/>
              </p:ext>
            </p:extLst>
          </p:nvPr>
        </p:nvGraphicFramePr>
        <p:xfrm>
          <a:off x="575190" y="1151893"/>
          <a:ext cx="10844981" cy="4343400"/>
        </p:xfrm>
        <a:graphic>
          <a:graphicData uri="http://schemas.openxmlformats.org/drawingml/2006/table">
            <a:tbl>
              <a:tblPr firstRow="1" bandRow="1">
                <a:effectLst>
                  <a:outerShdw blurRad="50800" dist="38100" dir="5400000" algn="t" rotWithShape="0">
                    <a:prstClr val="black">
                      <a:alpha val="40000"/>
                    </a:prstClr>
                  </a:outerShdw>
                </a:effectLst>
                <a:tableStyleId>{5C22544A-7EE6-4342-B048-85BDC9FD1C3A}</a:tableStyleId>
              </a:tblPr>
              <a:tblGrid>
                <a:gridCol w="348446">
                  <a:extLst>
                    <a:ext uri="{9D8B030D-6E8A-4147-A177-3AD203B41FA5}">
                      <a16:colId xmlns:a16="http://schemas.microsoft.com/office/drawing/2014/main" val="3809593025"/>
                    </a:ext>
                  </a:extLst>
                </a:gridCol>
                <a:gridCol w="3245241">
                  <a:extLst>
                    <a:ext uri="{9D8B030D-6E8A-4147-A177-3AD203B41FA5}">
                      <a16:colId xmlns:a16="http://schemas.microsoft.com/office/drawing/2014/main" val="890485995"/>
                    </a:ext>
                  </a:extLst>
                </a:gridCol>
                <a:gridCol w="4208207">
                  <a:extLst>
                    <a:ext uri="{9D8B030D-6E8A-4147-A177-3AD203B41FA5}">
                      <a16:colId xmlns:a16="http://schemas.microsoft.com/office/drawing/2014/main" val="3432027327"/>
                    </a:ext>
                  </a:extLst>
                </a:gridCol>
                <a:gridCol w="3043087">
                  <a:extLst>
                    <a:ext uri="{9D8B030D-6E8A-4147-A177-3AD203B41FA5}">
                      <a16:colId xmlns:a16="http://schemas.microsoft.com/office/drawing/2014/main" val="972796827"/>
                    </a:ext>
                  </a:extLst>
                </a:gridCol>
              </a:tblGrid>
              <a:tr h="0">
                <a:tc>
                  <a:txBody>
                    <a:bodyPr/>
                    <a:lstStyle/>
                    <a:p>
                      <a:endParaRPr lang="en-US" sz="1400" dirty="0"/>
                    </a:p>
                  </a:txBody>
                  <a:tcPr>
                    <a:gradFill>
                      <a:gsLst>
                        <a:gs pos="0">
                          <a:srgbClr val="467A00"/>
                        </a:gs>
                        <a:gs pos="85000">
                          <a:schemeClr val="accent2">
                            <a:lumMod val="60000"/>
                            <a:lumOff val="40000"/>
                          </a:schemeClr>
                        </a:gs>
                      </a:gsLst>
                      <a:lin ang="5400000" scaled="1"/>
                    </a:gradFill>
                  </a:tcPr>
                </a:tc>
                <a:tc>
                  <a:txBody>
                    <a:bodyPr/>
                    <a:lstStyle/>
                    <a:p>
                      <a:r>
                        <a:rPr lang="en-US" sz="1400" dirty="0"/>
                        <a:t>Kappa Architecture</a:t>
                      </a:r>
                    </a:p>
                  </a:txBody>
                  <a:tcPr>
                    <a:gradFill>
                      <a:gsLst>
                        <a:gs pos="0">
                          <a:srgbClr val="467A00"/>
                        </a:gs>
                        <a:gs pos="85000">
                          <a:schemeClr val="accent2">
                            <a:lumMod val="60000"/>
                            <a:lumOff val="40000"/>
                          </a:schemeClr>
                        </a:gs>
                      </a:gsLst>
                      <a:lin ang="5400000" scaled="1"/>
                    </a:gradFill>
                  </a:tcPr>
                </a:tc>
                <a:tc>
                  <a:txBody>
                    <a:bodyPr/>
                    <a:lstStyle/>
                    <a:p>
                      <a:r>
                        <a:rPr lang="en-US" sz="1400" dirty="0"/>
                        <a:t>Lambda Architecture</a:t>
                      </a:r>
                    </a:p>
                  </a:txBody>
                  <a:tcPr>
                    <a:gradFill>
                      <a:gsLst>
                        <a:gs pos="0">
                          <a:srgbClr val="467A00"/>
                        </a:gs>
                        <a:gs pos="85000">
                          <a:schemeClr val="accent2">
                            <a:lumMod val="60000"/>
                            <a:lumOff val="40000"/>
                          </a:schemeClr>
                        </a:gs>
                      </a:gsLst>
                      <a:lin ang="5400000" scaled="1"/>
                    </a:gradFill>
                  </a:tcPr>
                </a:tc>
                <a:tc>
                  <a:txBody>
                    <a:bodyPr/>
                    <a:lstStyle/>
                    <a:p>
                      <a:r>
                        <a:rPr lang="en-US" sz="1400" dirty="0"/>
                        <a:t>Delta Architecture</a:t>
                      </a:r>
                    </a:p>
                  </a:txBody>
                  <a:tcPr>
                    <a:gradFill>
                      <a:gsLst>
                        <a:gs pos="0">
                          <a:srgbClr val="467A00"/>
                        </a:gs>
                        <a:gs pos="85000">
                          <a:schemeClr val="accent2">
                            <a:lumMod val="60000"/>
                            <a:lumOff val="40000"/>
                          </a:schemeClr>
                        </a:gs>
                      </a:gsLst>
                      <a:lin ang="5400000" scaled="1"/>
                    </a:gradFill>
                  </a:tcPr>
                </a:tc>
                <a:extLst>
                  <a:ext uri="{0D108BD9-81ED-4DB2-BD59-A6C34878D82A}">
                    <a16:rowId xmlns:a16="http://schemas.microsoft.com/office/drawing/2014/main" val="4174924911"/>
                  </a:ext>
                </a:extLst>
              </a:tr>
              <a:tr h="37084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200" b="1" kern="1200" dirty="0">
                          <a:solidFill>
                            <a:schemeClr val="dk1"/>
                          </a:solidFill>
                          <a:effectLst/>
                          <a:latin typeface="+mn-lt"/>
                          <a:ea typeface="+mn-ea"/>
                          <a:cs typeface="+mn-cs"/>
                        </a:rPr>
                        <a:t>Pros</a:t>
                      </a:r>
                    </a:p>
                  </a:txBody>
                  <a:tcPr vert="vert270" anchor="ctr">
                    <a:solidFill>
                      <a:schemeClr val="accent6">
                        <a:lumMod val="40000"/>
                        <a:lumOff val="60000"/>
                      </a:schemeClr>
                    </a:solidFill>
                  </a:tcPr>
                </a:tc>
                <a:tc>
                  <a:txBody>
                    <a:bodyPr/>
                    <a:lstStyle/>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Can be used for data systems that are online learners and don’t need the batch layer.</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When batch and streaming analysis are identical, then using Kappa is likely the best solution. </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Re-processing is required only when the code changes.</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Can be deployed with fixed memory.</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It can be used for horizontally scalable systems.</a:t>
                      </a:r>
                    </a:p>
                    <a:p>
                      <a:pPr marL="17145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Requires  fewer resources since the machine learning is being done on real time basis</a:t>
                      </a:r>
                      <a:r>
                        <a:rPr lang="en-US" sz="1050" b="1" kern="1200" dirty="0">
                          <a:solidFill>
                            <a:schemeClr val="dk1"/>
                          </a:solidFill>
                          <a:effectLst/>
                          <a:latin typeface="+mn-lt"/>
                          <a:ea typeface="+mn-ea"/>
                          <a:cs typeface="+mn-cs"/>
                        </a:rPr>
                        <a:t>.</a:t>
                      </a:r>
                      <a:endParaRPr lang="en-US" sz="1050" kern="1200" dirty="0">
                        <a:solidFill>
                          <a:schemeClr val="dk1"/>
                        </a:solidFill>
                        <a:effectLst/>
                        <a:latin typeface="+mn-lt"/>
                        <a:ea typeface="+mn-ea"/>
                        <a:cs typeface="+mn-cs"/>
                      </a:endParaRPr>
                    </a:p>
                  </a:txBody>
                  <a:tcPr>
                    <a:solidFill>
                      <a:schemeClr val="accent6">
                        <a:lumMod val="40000"/>
                        <a:lumOff val="60000"/>
                      </a:schemeClr>
                    </a:solidFill>
                  </a:tcPr>
                </a:tc>
                <a:tc>
                  <a:txBody>
                    <a:bodyPr/>
                    <a:lstStyle/>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Batch layer manages historical data</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Fault tolerant to machine and human errors.</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React in real-time to the changing business/market scenarios</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It is a good balance of speed and reliability.</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Scalable architecture for data processing.</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A good candidate for asynchronous processing</a:t>
                      </a:r>
                    </a:p>
                    <a:p>
                      <a:pPr marL="171450" marR="0" lvl="0" indent="-171450" algn="l" defTabSz="914354"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050" kern="1200" dirty="0">
                          <a:solidFill>
                            <a:schemeClr val="dk1"/>
                          </a:solidFill>
                          <a:effectLst/>
                          <a:latin typeface="+mn-lt"/>
                          <a:ea typeface="+mn-ea"/>
                          <a:cs typeface="+mn-cs"/>
                        </a:rPr>
                        <a:t>Each layer can be independently debugged</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New algorithms, analytics, or new business use cases can be applied at any time - recreate the batch and speed views.</a:t>
                      </a:r>
                    </a:p>
                    <a:p>
                      <a:pPr marL="17145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Each layer/component can be scaled individually.</a:t>
                      </a:r>
                    </a:p>
                  </a:txBody>
                  <a:tcPr>
                    <a:solidFill>
                      <a:schemeClr val="accent6">
                        <a:lumMod val="40000"/>
                        <a:lumOff val="60000"/>
                      </a:schemeClr>
                    </a:solidFill>
                  </a:tcPr>
                </a:tc>
                <a:tc>
                  <a:txBody>
                    <a:bodyPr/>
                    <a:lstStyle/>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Reduce end-to-end pipeline SLA from days and hours to minutes</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Reduce pipeline maintenance burden – great candidate for minute-latency use cases</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Simplify Change data capture, GDPR, sessionization, deduplication use cases</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Lower infrastructure costs with elastic compute storage - reduce infrastructure costs by up to 10x</a:t>
                      </a:r>
                    </a:p>
                  </a:txBody>
                  <a:tcPr marL="114300" marR="114300" marT="0" marB="0">
                    <a:solidFill>
                      <a:schemeClr val="accent6">
                        <a:lumMod val="40000"/>
                        <a:lumOff val="60000"/>
                      </a:schemeClr>
                    </a:solidFill>
                  </a:tcPr>
                </a:tc>
                <a:extLst>
                  <a:ext uri="{0D108BD9-81ED-4DB2-BD59-A6C34878D82A}">
                    <a16:rowId xmlns:a16="http://schemas.microsoft.com/office/drawing/2014/main" val="3207450135"/>
                  </a:ext>
                </a:extLst>
              </a:tr>
              <a:tr h="37084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200" b="1" kern="1200" dirty="0">
                          <a:solidFill>
                            <a:schemeClr val="dk1"/>
                          </a:solidFill>
                          <a:effectLst/>
                          <a:latin typeface="+mn-lt"/>
                          <a:ea typeface="+mn-ea"/>
                          <a:cs typeface="+mn-cs"/>
                        </a:rPr>
                        <a:t>Cons</a:t>
                      </a:r>
                    </a:p>
                  </a:txBody>
                  <a:tcPr vert="vert270" anchor="ctr">
                    <a:solidFill>
                      <a:schemeClr val="accent2">
                        <a:lumMod val="40000"/>
                        <a:lumOff val="60000"/>
                      </a:schemeClr>
                    </a:solidFill>
                  </a:tcPr>
                </a:tc>
                <a:tc>
                  <a:txBody>
                    <a:bodyPr/>
                    <a:lstStyle/>
                    <a:p>
                      <a:pPr marL="171450" lvl="0" indent="-171450">
                        <a:spcAft>
                          <a:spcPts val="600"/>
                        </a:spcAft>
                        <a:buFont typeface="Arial" panose="020B0604020202020204" pitchFamily="34" charset="0"/>
                        <a:buChar char="•"/>
                      </a:pPr>
                      <a:r>
                        <a:rPr lang="en-US" sz="1100" kern="1200" dirty="0">
                          <a:solidFill>
                            <a:schemeClr val="dk1"/>
                          </a:solidFill>
                          <a:effectLst/>
                          <a:latin typeface="+mn-lt"/>
                          <a:ea typeface="+mn-ea"/>
                          <a:cs typeface="+mn-cs"/>
                        </a:rPr>
                        <a:t>Does not handle duplicate events, cross-referencing events or maintaining order very well</a:t>
                      </a:r>
                    </a:p>
                    <a:p>
                      <a:pPr marL="171450" lvl="0" indent="-171450">
                        <a:spcAft>
                          <a:spcPts val="600"/>
                        </a:spcAft>
                        <a:buFont typeface="Arial" panose="020B0604020202020204" pitchFamily="34" charset="0"/>
                        <a:buChar char="•"/>
                      </a:pPr>
                      <a:r>
                        <a:rPr lang="en-US" sz="1100" kern="1200" dirty="0">
                          <a:solidFill>
                            <a:schemeClr val="dk1"/>
                          </a:solidFill>
                          <a:effectLst/>
                          <a:latin typeface="+mn-lt"/>
                          <a:ea typeface="+mn-ea"/>
                          <a:cs typeface="+mn-cs"/>
                        </a:rPr>
                        <a:t>Metadata solutions cannot be used for governance since data is processed at stream </a:t>
                      </a:r>
                    </a:p>
                    <a:p>
                      <a:pPr marL="171450" lvl="0" indent="-171450">
                        <a:spcAft>
                          <a:spcPts val="600"/>
                        </a:spcAft>
                        <a:buFont typeface="Arial" panose="020B0604020202020204" pitchFamily="34" charset="0"/>
                        <a:buChar char="•"/>
                      </a:pPr>
                      <a:r>
                        <a:rPr lang="en-US" sz="1100" kern="1200" dirty="0">
                          <a:solidFill>
                            <a:schemeClr val="dk1"/>
                          </a:solidFill>
                          <a:effectLst/>
                          <a:latin typeface="+mn-lt"/>
                          <a:ea typeface="+mn-ea"/>
                          <a:cs typeface="+mn-cs"/>
                        </a:rPr>
                        <a:t>Use cases for Kappa are somewhat limited</a:t>
                      </a:r>
                    </a:p>
                    <a:p>
                      <a:pPr marL="171450" lvl="0" indent="-171450">
                        <a:spcAft>
                          <a:spcPts val="600"/>
                        </a:spcAft>
                        <a:buFont typeface="Arial" panose="020B0604020202020204" pitchFamily="34" charset="0"/>
                        <a:buChar char="•"/>
                      </a:pPr>
                      <a:r>
                        <a:rPr lang="en-US" sz="1100" kern="1200" dirty="0">
                          <a:solidFill>
                            <a:schemeClr val="dk1"/>
                          </a:solidFill>
                          <a:effectLst/>
                          <a:latin typeface="+mn-lt"/>
                          <a:ea typeface="+mn-ea"/>
                          <a:cs typeface="+mn-cs"/>
                        </a:rPr>
                        <a:t>Not well suited for very complex situations where the batch and streaming algorithms produce very different results</a:t>
                      </a:r>
                    </a:p>
                  </a:txBody>
                  <a:tcPr>
                    <a:solidFill>
                      <a:schemeClr val="accent2">
                        <a:lumMod val="40000"/>
                        <a:lumOff val="60000"/>
                      </a:schemeClr>
                    </a:solidFill>
                  </a:tcPr>
                </a:tc>
                <a:tc>
                  <a:txBody>
                    <a:bodyPr/>
                    <a:lstStyle/>
                    <a:p>
                      <a:pPr marL="171450" lvl="0" indent="-171450">
                        <a:spcAft>
                          <a:spcPts val="600"/>
                        </a:spcAft>
                        <a:buFont typeface="Arial" panose="020B0604020202020204" pitchFamily="34" charset="0"/>
                        <a:buChar char="•"/>
                      </a:pPr>
                      <a:r>
                        <a:rPr lang="en-US" sz="1100" kern="1200" dirty="0">
                          <a:solidFill>
                            <a:schemeClr val="dk1"/>
                          </a:solidFill>
                          <a:effectLst/>
                          <a:latin typeface="+mn-lt"/>
                          <a:ea typeface="+mn-ea"/>
                          <a:cs typeface="+mn-cs"/>
                        </a:rPr>
                        <a:t>Considered complex because of its different layers. Changes in one layer will necessitate changes on the other layer.</a:t>
                      </a:r>
                    </a:p>
                    <a:p>
                      <a:pPr marL="171450" lvl="0" indent="-171450">
                        <a:spcAft>
                          <a:spcPts val="600"/>
                        </a:spcAft>
                        <a:buFont typeface="Arial" panose="020B0604020202020204" pitchFamily="34" charset="0"/>
                        <a:buChar char="•"/>
                      </a:pPr>
                      <a:r>
                        <a:rPr lang="en-US" sz="1100" kern="1200" dirty="0">
                          <a:solidFill>
                            <a:schemeClr val="dk1"/>
                          </a:solidFill>
                          <a:effectLst/>
                          <a:latin typeface="+mn-lt"/>
                          <a:ea typeface="+mn-ea"/>
                          <a:cs typeface="+mn-cs"/>
                        </a:rPr>
                        <a:t>Two distinct and fully distributed layers (batch and speed), make coding, maintenance and support activities challenging.</a:t>
                      </a:r>
                    </a:p>
                    <a:p>
                      <a:pPr marL="171450" lvl="0" indent="-171450">
                        <a:spcAft>
                          <a:spcPts val="600"/>
                        </a:spcAft>
                        <a:buFont typeface="Arial" panose="020B0604020202020204" pitchFamily="34" charset="0"/>
                        <a:buChar char="•"/>
                      </a:pPr>
                      <a:r>
                        <a:rPr lang="en-US" sz="1100" kern="1200" dirty="0">
                          <a:solidFill>
                            <a:schemeClr val="dk1"/>
                          </a:solidFill>
                          <a:effectLst/>
                          <a:latin typeface="+mn-lt"/>
                          <a:ea typeface="+mn-ea"/>
                          <a:cs typeface="+mn-cs"/>
                        </a:rPr>
                        <a:t>Re-processes every batch cycle is not beneficial in certain scenarios.</a:t>
                      </a:r>
                    </a:p>
                    <a:p>
                      <a:pPr marL="171450" lvl="0" indent="-171450">
                        <a:spcAft>
                          <a:spcPts val="600"/>
                        </a:spcAft>
                        <a:buFont typeface="Arial" panose="020B0604020202020204" pitchFamily="34" charset="0"/>
                        <a:buChar char="•"/>
                      </a:pPr>
                      <a:r>
                        <a:rPr lang="en-US" sz="1100" kern="1200" dirty="0">
                          <a:solidFill>
                            <a:schemeClr val="dk1"/>
                          </a:solidFill>
                          <a:effectLst/>
                          <a:latin typeface="+mn-lt"/>
                          <a:ea typeface="+mn-ea"/>
                          <a:cs typeface="+mn-cs"/>
                        </a:rPr>
                        <a:t>A data modeled with Lambda architecture is difficult to migrate or reorganize.</a:t>
                      </a:r>
                    </a:p>
                    <a:p>
                      <a:pPr marL="171450" lvl="0" indent="-171450">
                        <a:spcAft>
                          <a:spcPts val="600"/>
                        </a:spcAft>
                        <a:buFont typeface="Arial" panose="020B0604020202020204" pitchFamily="34" charset="0"/>
                        <a:buChar char="•"/>
                      </a:pPr>
                      <a:r>
                        <a:rPr lang="en-US" sz="1100" kern="1200" dirty="0">
                          <a:solidFill>
                            <a:schemeClr val="dk1"/>
                          </a:solidFill>
                          <a:effectLst/>
                          <a:latin typeface="+mn-lt"/>
                          <a:ea typeface="+mn-ea"/>
                          <a:cs typeface="+mn-cs"/>
                        </a:rPr>
                        <a:t>Requires expertise in multiple technologies.</a:t>
                      </a:r>
                    </a:p>
                  </a:txBody>
                  <a:tcPr>
                    <a:solidFill>
                      <a:schemeClr val="accent2">
                        <a:lumMod val="40000"/>
                        <a:lumOff val="60000"/>
                      </a:schemeClr>
                    </a:solidFill>
                  </a:tcPr>
                </a:tc>
                <a:tc>
                  <a:txBody>
                    <a:bodyPr/>
                    <a:lstStyle/>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Only available as part of Databricks ecosystem.</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Databricks is not currently available on GCP.</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Tools and skills compatibility could be an issue.</a:t>
                      </a:r>
                    </a:p>
                    <a:p>
                      <a:pPr marL="171450" lvl="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Data from the Delta tables need to be consistently migrated to another system upstream. </a:t>
                      </a:r>
                    </a:p>
                    <a:p>
                      <a:pPr marL="171450" indent="-171450">
                        <a:spcAft>
                          <a:spcPts val="600"/>
                        </a:spcAft>
                        <a:buFont typeface="Arial" panose="020B0604020202020204" pitchFamily="34" charset="0"/>
                        <a:buChar char="•"/>
                      </a:pPr>
                      <a:r>
                        <a:rPr lang="en-US" sz="1050" kern="1200" dirty="0">
                          <a:solidFill>
                            <a:schemeClr val="dk1"/>
                          </a:solidFill>
                          <a:effectLst/>
                          <a:latin typeface="+mn-lt"/>
                          <a:ea typeface="+mn-ea"/>
                          <a:cs typeface="+mn-cs"/>
                        </a:rPr>
                        <a:t>Most of the use of Delta Lake is within the Databricks ecosystem.</a:t>
                      </a:r>
                      <a:endParaRPr lang="en-US" sz="1050" dirty="0">
                        <a:effectLst/>
                        <a:latin typeface="+mn-lt"/>
                        <a:ea typeface="Calibri" panose="020F0502020204030204" pitchFamily="34" charset="0"/>
                        <a:cs typeface="Times New Roman" panose="02020603050405020304" pitchFamily="18" charset="0"/>
                      </a:endParaRPr>
                    </a:p>
                  </a:txBody>
                  <a:tcPr marL="114300" marR="114300" marT="0" marB="0">
                    <a:solidFill>
                      <a:schemeClr val="accent2">
                        <a:lumMod val="40000"/>
                        <a:lumOff val="60000"/>
                      </a:schemeClr>
                    </a:solidFill>
                  </a:tcPr>
                </a:tc>
                <a:extLst>
                  <a:ext uri="{0D108BD9-81ED-4DB2-BD59-A6C34878D82A}">
                    <a16:rowId xmlns:a16="http://schemas.microsoft.com/office/drawing/2014/main" val="3068158443"/>
                  </a:ext>
                </a:extLst>
              </a:tr>
            </a:tbl>
          </a:graphicData>
        </a:graphic>
      </p:graphicFrame>
    </p:spTree>
    <p:extLst>
      <p:ext uri="{BB962C8B-B14F-4D97-AF65-F5344CB8AC3E}">
        <p14:creationId xmlns:p14="http://schemas.microsoft.com/office/powerpoint/2010/main" val="610609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BB3ED-3F44-4F08-9A00-4A19CEB2F3D6}"/>
              </a:ext>
            </a:extLst>
          </p:cNvPr>
          <p:cNvSpPr>
            <a:spLocks noGrp="1"/>
          </p:cNvSpPr>
          <p:nvPr>
            <p:ph type="title"/>
          </p:nvPr>
        </p:nvSpPr>
        <p:spPr/>
        <p:txBody>
          <a:bodyPr/>
          <a:lstStyle/>
          <a:p>
            <a:r>
              <a:rPr lang="en-US" dirty="0"/>
              <a:t>Cloud Adoption Best Practices</a:t>
            </a:r>
          </a:p>
        </p:txBody>
      </p:sp>
      <p:sp>
        <p:nvSpPr>
          <p:cNvPr id="3" name="Rectangle 2">
            <a:extLst>
              <a:ext uri="{FF2B5EF4-FFF2-40B4-BE49-F238E27FC236}">
                <a16:creationId xmlns:a16="http://schemas.microsoft.com/office/drawing/2014/main" id="{939F854D-5EF5-4508-9C78-D3067A4954D8}"/>
              </a:ext>
            </a:extLst>
          </p:cNvPr>
          <p:cNvSpPr/>
          <p:nvPr/>
        </p:nvSpPr>
        <p:spPr>
          <a:xfrm>
            <a:off x="286331" y="609599"/>
            <a:ext cx="5486400" cy="5408660"/>
          </a:xfrm>
          <a:prstGeom prst="rect">
            <a:avLst/>
          </a:prstGeom>
        </p:spPr>
        <p:txBody>
          <a:bodyPr wrap="square" numCol="1">
            <a:spAutoFit/>
          </a:bodyPr>
          <a:lstStyle/>
          <a:p>
            <a:pPr marL="171450" indent="-171450">
              <a:lnSpc>
                <a:spcPct val="107000"/>
              </a:lnSpc>
              <a:spcAft>
                <a:spcPts val="600"/>
              </a:spcAft>
              <a:buBlip>
                <a:blip r:embed="rId2"/>
              </a:buBlip>
              <a:tabLst>
                <a:tab pos="457200" algn="l"/>
              </a:tabLst>
            </a:pPr>
            <a:r>
              <a:rPr lang="en-US" sz="1200" dirty="0"/>
              <a:t>Leverage Advisors and cost calculators (available in all platforms)</a:t>
            </a:r>
          </a:p>
          <a:p>
            <a:pPr marL="171450" marR="0" lvl="0" indent="-171450">
              <a:lnSpc>
                <a:spcPct val="107000"/>
              </a:lnSpc>
              <a:spcBef>
                <a:spcPts val="0"/>
              </a:spcBef>
              <a:spcAft>
                <a:spcPts val="600"/>
              </a:spcAft>
              <a:buBlip>
                <a:blip r:embed="rId2"/>
              </a:buBlip>
              <a:tabLst>
                <a:tab pos="457200" algn="l"/>
              </a:tabLst>
            </a:pPr>
            <a:r>
              <a:rPr lang="en-US" sz="1200" dirty="0">
                <a:ea typeface="Calibri" panose="020F0502020204030204" pitchFamily="34" charset="0"/>
                <a:cs typeface="Times New Roman" panose="02020603050405020304" pitchFamily="18" charset="0"/>
              </a:rPr>
              <a:t>Remediate  Azure Advisor recommendations</a:t>
            </a:r>
          </a:p>
          <a:p>
            <a:pPr marL="171450" marR="0" lvl="0" indent="-171450">
              <a:lnSpc>
                <a:spcPct val="107000"/>
              </a:lnSpc>
              <a:spcBef>
                <a:spcPts val="0"/>
              </a:spcBef>
              <a:spcAft>
                <a:spcPts val="600"/>
              </a:spcAft>
              <a:buBlip>
                <a:blip r:embed="rId2"/>
              </a:buBlip>
              <a:tabLst>
                <a:tab pos="457200" algn="l"/>
              </a:tabLst>
            </a:pPr>
            <a:r>
              <a:rPr lang="en-US" sz="1200" dirty="0">
                <a:ea typeface="Calibri" panose="020F0502020204030204" pitchFamily="34" charset="0"/>
                <a:cs typeface="Times New Roman" panose="02020603050405020304" pitchFamily="18" charset="0"/>
              </a:rPr>
              <a:t>Integrate Advisor with the ticketing system</a:t>
            </a:r>
          </a:p>
          <a:p>
            <a:pPr marL="171450" marR="0" lvl="0" indent="-171450">
              <a:lnSpc>
                <a:spcPct val="107000"/>
              </a:lnSpc>
              <a:spcBef>
                <a:spcPts val="0"/>
              </a:spcBef>
              <a:spcAft>
                <a:spcPts val="600"/>
              </a:spcAft>
              <a:buBlip>
                <a:blip r:embed="rId2"/>
              </a:buBlip>
              <a:tabLst>
                <a:tab pos="457200" algn="l"/>
              </a:tabLst>
            </a:pPr>
            <a:r>
              <a:rPr lang="en-US" sz="1200" dirty="0">
                <a:ea typeface="Calibri" panose="020F0502020204030204" pitchFamily="34" charset="0"/>
                <a:cs typeface="Times New Roman" panose="02020603050405020304" pitchFamily="18" charset="0"/>
              </a:rPr>
              <a:t>Billing should be properly managed, e.g., properly design tag schema and use it effectively</a:t>
            </a:r>
          </a:p>
          <a:p>
            <a:pPr marL="171450" marR="0" lvl="0" indent="-171450">
              <a:lnSpc>
                <a:spcPct val="107000"/>
              </a:lnSpc>
              <a:spcBef>
                <a:spcPts val="0"/>
              </a:spcBef>
              <a:spcAft>
                <a:spcPts val="600"/>
              </a:spcAft>
              <a:buBlip>
                <a:blip r:embed="rId2"/>
              </a:buBlip>
              <a:tabLst>
                <a:tab pos="457200" algn="l"/>
              </a:tabLst>
            </a:pPr>
            <a:r>
              <a:rPr lang="en-US" sz="1200" dirty="0">
                <a:ea typeface="Calibri" panose="020F0502020204030204" pitchFamily="34" charset="0"/>
                <a:cs typeface="Times New Roman" panose="02020603050405020304" pitchFamily="18" charset="0"/>
              </a:rPr>
              <a:t>Resources should be created at beginning and discarded after each use, otherwise they keep accruing expenses</a:t>
            </a:r>
          </a:p>
          <a:p>
            <a:pPr marL="171450" marR="0" lvl="0" indent="-171450">
              <a:lnSpc>
                <a:spcPct val="107000"/>
              </a:lnSpc>
              <a:spcBef>
                <a:spcPts val="0"/>
              </a:spcBef>
              <a:spcAft>
                <a:spcPts val="600"/>
              </a:spcAft>
              <a:buBlip>
                <a:blip r:embed="rId2"/>
              </a:buBlip>
              <a:tabLst>
                <a:tab pos="457200" algn="l"/>
              </a:tabLst>
            </a:pPr>
            <a:r>
              <a:rPr lang="en-US" sz="1200" dirty="0">
                <a:ea typeface="Calibri" panose="020F0502020204030204" pitchFamily="34" charset="0"/>
                <a:cs typeface="Times New Roman" panose="02020603050405020304" pitchFamily="18" charset="0"/>
              </a:rPr>
              <a:t>Security is a big challenge and should be diligently practiced. New security models, such as adaptive security models should be considered</a:t>
            </a:r>
          </a:p>
          <a:p>
            <a:pPr marL="171450" marR="0" lvl="0" indent="-171450">
              <a:lnSpc>
                <a:spcPct val="107000"/>
              </a:lnSpc>
              <a:spcBef>
                <a:spcPts val="0"/>
              </a:spcBef>
              <a:spcAft>
                <a:spcPts val="600"/>
              </a:spcAft>
              <a:buBlip>
                <a:blip r:embed="rId2"/>
              </a:buBlip>
              <a:tabLst>
                <a:tab pos="457200" algn="l"/>
              </a:tabLst>
            </a:pPr>
            <a:r>
              <a:rPr lang="en-US" sz="1200" dirty="0">
                <a:ea typeface="Calibri" panose="020F0502020204030204" pitchFamily="34" charset="0"/>
                <a:cs typeface="Times New Roman" panose="02020603050405020304" pitchFamily="18" charset="0"/>
              </a:rPr>
              <a:t>Managed Service Identity (MSI) should be used for all non-public facing services</a:t>
            </a:r>
          </a:p>
          <a:p>
            <a:pPr marL="171450" marR="0" lvl="0" indent="-171450">
              <a:lnSpc>
                <a:spcPct val="107000"/>
              </a:lnSpc>
              <a:spcBef>
                <a:spcPts val="0"/>
              </a:spcBef>
              <a:spcAft>
                <a:spcPts val="600"/>
              </a:spcAft>
              <a:buBlip>
                <a:blip r:embed="rId2"/>
              </a:buBlip>
              <a:tabLst>
                <a:tab pos="457200" algn="l"/>
              </a:tabLst>
            </a:pPr>
            <a:r>
              <a:rPr lang="en-US" sz="1200" dirty="0">
                <a:ea typeface="Calibri" panose="020F0502020204030204" pitchFamily="34" charset="0"/>
                <a:cs typeface="Times New Roman" panose="02020603050405020304" pitchFamily="18" charset="0"/>
              </a:rPr>
              <a:t>Every solution architecture must address: scalability, availability, resiliency, management, and security</a:t>
            </a:r>
          </a:p>
          <a:p>
            <a:pPr marL="171450" marR="0" lvl="0" indent="-171450">
              <a:lnSpc>
                <a:spcPct val="107000"/>
              </a:lnSpc>
              <a:spcBef>
                <a:spcPts val="0"/>
              </a:spcBef>
              <a:spcAft>
                <a:spcPts val="600"/>
              </a:spcAft>
              <a:buBlip>
                <a:blip r:embed="rId2"/>
              </a:buBlip>
              <a:tabLst>
                <a:tab pos="457200" algn="l"/>
              </a:tabLst>
            </a:pPr>
            <a:r>
              <a:rPr lang="en-US" sz="1200" dirty="0">
                <a:ea typeface="Calibri" panose="020F0502020204030204" pitchFamily="34" charset="0"/>
                <a:cs typeface="Times New Roman" panose="02020603050405020304" pitchFamily="18" charset="0"/>
              </a:rPr>
              <a:t>Make all things redundant</a:t>
            </a:r>
          </a:p>
          <a:p>
            <a:pPr marL="171450" marR="0" lvl="0" indent="-171450">
              <a:lnSpc>
                <a:spcPct val="107000"/>
              </a:lnSpc>
              <a:spcBef>
                <a:spcPts val="0"/>
              </a:spcBef>
              <a:spcAft>
                <a:spcPts val="600"/>
              </a:spcAft>
              <a:buBlip>
                <a:blip r:embed="rId2"/>
              </a:buBlip>
              <a:tabLst>
                <a:tab pos="457200" algn="l"/>
              </a:tabLst>
            </a:pPr>
            <a:r>
              <a:rPr lang="en-US" sz="1200" dirty="0">
                <a:ea typeface="Calibri" panose="020F0502020204030204" pitchFamily="34" charset="0"/>
                <a:cs typeface="Times New Roman" panose="02020603050405020304" pitchFamily="18" charset="0"/>
              </a:rPr>
              <a:t>Minimize coordination and dependency</a:t>
            </a:r>
          </a:p>
          <a:p>
            <a:pPr marL="171450" indent="-171450">
              <a:lnSpc>
                <a:spcPct val="107000"/>
              </a:lnSpc>
              <a:spcAft>
                <a:spcPts val="600"/>
              </a:spcAft>
              <a:buBlip>
                <a:blip r:embed="rId2"/>
              </a:buBlip>
              <a:tabLst>
                <a:tab pos="457200" algn="l"/>
              </a:tabLst>
            </a:pPr>
            <a:r>
              <a:rPr lang="en-US" sz="1200" dirty="0">
                <a:ea typeface="Calibri" panose="020F0502020204030204" pitchFamily="34" charset="0"/>
                <a:cs typeface="Times New Roman" panose="02020603050405020304" pitchFamily="18" charset="0"/>
              </a:rPr>
              <a:t>Design to scale out</a:t>
            </a:r>
          </a:p>
          <a:p>
            <a:pPr marL="171450" marR="0" lvl="0" indent="-171450">
              <a:lnSpc>
                <a:spcPct val="107000"/>
              </a:lnSpc>
              <a:spcBef>
                <a:spcPts val="0"/>
              </a:spcBef>
              <a:spcAft>
                <a:spcPts val="600"/>
              </a:spcAft>
              <a:buBlip>
                <a:blip r:embed="rId3"/>
              </a:buBlip>
              <a:tabLst>
                <a:tab pos="457200" algn="l"/>
              </a:tabLst>
            </a:pPr>
            <a:r>
              <a:rPr lang="en-US" sz="1200" dirty="0">
                <a:ea typeface="Calibri" panose="020F0502020204030204" pitchFamily="34" charset="0"/>
                <a:cs typeface="Times New Roman" panose="02020603050405020304" pitchFamily="18" charset="0"/>
              </a:rPr>
              <a:t>Partition around limits</a:t>
            </a:r>
          </a:p>
          <a:p>
            <a:pPr marL="171450" marR="0" lvl="0" indent="-171450">
              <a:lnSpc>
                <a:spcPct val="107000"/>
              </a:lnSpc>
              <a:spcBef>
                <a:spcPts val="0"/>
              </a:spcBef>
              <a:spcAft>
                <a:spcPts val="600"/>
              </a:spcAft>
              <a:buBlip>
                <a:blip r:embed="rId3"/>
              </a:buBlip>
              <a:tabLst>
                <a:tab pos="457200" algn="l"/>
              </a:tabLst>
            </a:pPr>
            <a:r>
              <a:rPr lang="en-US" sz="1200" dirty="0">
                <a:ea typeface="Calibri" panose="020F0502020204030204" pitchFamily="34" charset="0"/>
                <a:cs typeface="Times New Roman" panose="02020603050405020304" pitchFamily="18" charset="0"/>
              </a:rPr>
              <a:t>Design operations</a:t>
            </a:r>
          </a:p>
          <a:p>
            <a:pPr marL="171450" indent="-171450">
              <a:spcAft>
                <a:spcPts val="600"/>
              </a:spcAft>
              <a:buBlip>
                <a:blip r:embed="rId3"/>
              </a:buBlip>
            </a:pPr>
            <a:r>
              <a:rPr lang="en-US" sz="1200" dirty="0"/>
              <a:t>Choose the right data analytics tool for the right job</a:t>
            </a:r>
          </a:p>
          <a:p>
            <a:pPr marL="171450" indent="-171450">
              <a:spcAft>
                <a:spcPts val="600"/>
              </a:spcAft>
              <a:buBlip>
                <a:blip r:embed="rId3"/>
              </a:buBlip>
            </a:pPr>
            <a:r>
              <a:rPr lang="en-US" sz="1200" dirty="0"/>
              <a:t>Analyze continuously</a:t>
            </a:r>
          </a:p>
          <a:p>
            <a:pPr marL="171450" indent="-171450">
              <a:spcAft>
                <a:spcPts val="600"/>
              </a:spcAft>
              <a:buBlip>
                <a:blip r:embed="rId3"/>
              </a:buBlip>
            </a:pPr>
            <a:r>
              <a:rPr lang="en-US" sz="1200" dirty="0"/>
              <a:t>Maximize automation</a:t>
            </a:r>
          </a:p>
          <a:p>
            <a:pPr marL="171450" indent="-171450">
              <a:spcAft>
                <a:spcPts val="600"/>
              </a:spcAft>
              <a:buBlip>
                <a:blip r:embed="rId3"/>
              </a:buBlip>
            </a:pPr>
            <a:r>
              <a:rPr lang="en-US" sz="1200" dirty="0"/>
              <a:t>Consume services programmatically via API</a:t>
            </a:r>
          </a:p>
        </p:txBody>
      </p:sp>
      <p:sp>
        <p:nvSpPr>
          <p:cNvPr id="5" name="Rectangle 4">
            <a:extLst>
              <a:ext uri="{FF2B5EF4-FFF2-40B4-BE49-F238E27FC236}">
                <a16:creationId xmlns:a16="http://schemas.microsoft.com/office/drawing/2014/main" id="{89CF926C-88B1-45EE-93D6-B4F5955B1D3C}"/>
              </a:ext>
            </a:extLst>
          </p:cNvPr>
          <p:cNvSpPr/>
          <p:nvPr/>
        </p:nvSpPr>
        <p:spPr>
          <a:xfrm>
            <a:off x="6298777" y="609599"/>
            <a:ext cx="5486400" cy="2108269"/>
          </a:xfrm>
          <a:prstGeom prst="rect">
            <a:avLst/>
          </a:prstGeom>
        </p:spPr>
        <p:txBody>
          <a:bodyPr wrap="square" numCol="1">
            <a:spAutoFit/>
          </a:bodyPr>
          <a:lstStyle/>
          <a:p>
            <a:pPr marL="171450" indent="-171450">
              <a:spcAft>
                <a:spcPts val="600"/>
              </a:spcAft>
              <a:buBlip>
                <a:blip r:embed="rId3"/>
              </a:buBlip>
            </a:pPr>
            <a:r>
              <a:rPr lang="en-US" sz="1200" dirty="0"/>
              <a:t>Leverage PaaS and serverless services , e.g., Function Apps, Logic Apps, etc.</a:t>
            </a:r>
          </a:p>
          <a:p>
            <a:pPr marL="171450" indent="-171450">
              <a:spcAft>
                <a:spcPts val="600"/>
              </a:spcAft>
              <a:buBlip>
                <a:blip r:embed="rId3"/>
              </a:buBlip>
            </a:pPr>
            <a:r>
              <a:rPr lang="en-US" sz="1200" dirty="0"/>
              <a:t>Monitoring and measuring are critical </a:t>
            </a:r>
          </a:p>
          <a:p>
            <a:pPr marL="171450" indent="-171450">
              <a:spcAft>
                <a:spcPts val="600"/>
              </a:spcAft>
              <a:buBlip>
                <a:blip r:embed="rId3"/>
              </a:buBlip>
            </a:pPr>
            <a:r>
              <a:rPr lang="en-US" sz="1200" dirty="0"/>
              <a:t>Start slow, react fast in leveraging Big Data</a:t>
            </a:r>
          </a:p>
          <a:p>
            <a:pPr marL="171450" indent="-171450">
              <a:spcAft>
                <a:spcPts val="600"/>
              </a:spcAft>
              <a:buBlip>
                <a:blip r:embed="rId3"/>
              </a:buBlip>
            </a:pPr>
            <a:r>
              <a:rPr lang="en-US" sz="1200" dirty="0"/>
              <a:t>Choose the right storage type for the right job - Hot, Cold, archive</a:t>
            </a:r>
          </a:p>
          <a:p>
            <a:pPr marL="171450" indent="-171450">
              <a:spcAft>
                <a:spcPts val="600"/>
              </a:spcAft>
              <a:buBlip>
                <a:blip r:embed="rId3"/>
              </a:buBlip>
            </a:pPr>
            <a:r>
              <a:rPr lang="en-US" sz="1200" dirty="0"/>
              <a:t>Configure appropriate access tier, e.g., Hot, Cool, Archive</a:t>
            </a:r>
          </a:p>
          <a:p>
            <a:pPr marL="171450" indent="-171450">
              <a:spcAft>
                <a:spcPts val="600"/>
              </a:spcAft>
              <a:buBlip>
                <a:blip r:embed="rId3"/>
              </a:buBlip>
            </a:pPr>
            <a:r>
              <a:rPr lang="en-US" sz="1200" dirty="0"/>
              <a:t>Storage type - File, Blob, Queue, Table</a:t>
            </a:r>
          </a:p>
          <a:p>
            <a:pPr marL="171450" indent="-171450">
              <a:spcAft>
                <a:spcPts val="600"/>
              </a:spcAft>
              <a:buBlip>
                <a:blip r:embed="rId3"/>
              </a:buBlip>
            </a:pPr>
            <a:r>
              <a:rPr lang="en-US" sz="1200" dirty="0"/>
              <a:t>Disk Types: managed and unmanaged; Premium and Standard</a:t>
            </a:r>
          </a:p>
          <a:p>
            <a:pPr marL="171450" indent="-171450">
              <a:spcAft>
                <a:spcPts val="600"/>
              </a:spcAft>
              <a:buBlip>
                <a:blip r:embed="rId3"/>
              </a:buBlip>
            </a:pPr>
            <a:r>
              <a:rPr lang="en-US" sz="1200" dirty="0"/>
              <a:t>Backdoor changes should be avoided to prevent inconsistency</a:t>
            </a:r>
          </a:p>
        </p:txBody>
      </p:sp>
      <p:pic>
        <p:nvPicPr>
          <p:cNvPr id="7" name="Picture 6">
            <a:extLst>
              <a:ext uri="{FF2B5EF4-FFF2-40B4-BE49-F238E27FC236}">
                <a16:creationId xmlns:a16="http://schemas.microsoft.com/office/drawing/2014/main" id="{69588009-15E0-4FD7-A89F-4B08A8F6BA16}"/>
              </a:ext>
            </a:extLst>
          </p:cNvPr>
          <p:cNvPicPr>
            <a:picLocks noChangeAspect="1"/>
          </p:cNvPicPr>
          <p:nvPr/>
        </p:nvPicPr>
        <p:blipFill>
          <a:blip r:embed="rId4"/>
          <a:stretch>
            <a:fillRect/>
          </a:stretch>
        </p:blipFill>
        <p:spPr>
          <a:xfrm>
            <a:off x="6298777" y="3145707"/>
            <a:ext cx="5606892" cy="288550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680987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BB3ED-3F44-4F08-9A00-4A19CEB2F3D6}"/>
              </a:ext>
            </a:extLst>
          </p:cNvPr>
          <p:cNvSpPr>
            <a:spLocks noGrp="1"/>
          </p:cNvSpPr>
          <p:nvPr>
            <p:ph type="title"/>
          </p:nvPr>
        </p:nvSpPr>
        <p:spPr/>
        <p:txBody>
          <a:bodyPr/>
          <a:lstStyle/>
          <a:p>
            <a:r>
              <a:rPr lang="en-US" dirty="0"/>
              <a:t>General Software Architecture Best Practices</a:t>
            </a:r>
          </a:p>
        </p:txBody>
      </p:sp>
      <p:sp>
        <p:nvSpPr>
          <p:cNvPr id="4" name="TextBox 3">
            <a:extLst>
              <a:ext uri="{FF2B5EF4-FFF2-40B4-BE49-F238E27FC236}">
                <a16:creationId xmlns:a16="http://schemas.microsoft.com/office/drawing/2014/main" id="{0C58074C-EE15-444B-99A0-064B65B07E1F}"/>
              </a:ext>
            </a:extLst>
          </p:cNvPr>
          <p:cNvSpPr txBox="1"/>
          <p:nvPr/>
        </p:nvSpPr>
        <p:spPr>
          <a:xfrm>
            <a:off x="6090297" y="715793"/>
            <a:ext cx="5899230" cy="2215991"/>
          </a:xfrm>
          <a:prstGeom prst="rect">
            <a:avLst/>
          </a:prstGeom>
          <a:noFill/>
        </p:spPr>
        <p:txBody>
          <a:bodyPr wrap="square" rtlCol="0">
            <a:spAutoFit/>
          </a:bodyPr>
          <a:lstStyle/>
          <a:p>
            <a:pPr marL="171450" indent="-171450">
              <a:spcAft>
                <a:spcPts val="600"/>
              </a:spcAft>
              <a:buBlip>
                <a:blip r:embed="rId2"/>
              </a:buBlip>
            </a:pPr>
            <a:r>
              <a:rPr lang="en-US" sz="1200" dirty="0"/>
              <a:t>When adoption timeline is short, engage a vendor partner, to setup the platform, tools, training, best practices, controls and training for a head start</a:t>
            </a:r>
          </a:p>
          <a:p>
            <a:pPr marL="171450" indent="-171450">
              <a:spcAft>
                <a:spcPts val="600"/>
              </a:spcAft>
              <a:buBlip>
                <a:blip r:embed="rId2"/>
              </a:buBlip>
            </a:pPr>
            <a:r>
              <a:rPr lang="en-US" sz="1200" dirty="0"/>
              <a:t>Provide personnel adequate training and support</a:t>
            </a:r>
          </a:p>
          <a:p>
            <a:pPr marL="171450" indent="-171450">
              <a:spcAft>
                <a:spcPts val="600"/>
              </a:spcAft>
              <a:buBlip>
                <a:blip r:embed="rId2"/>
              </a:buBlip>
            </a:pPr>
            <a:r>
              <a:rPr lang="en-US" sz="1200" dirty="0"/>
              <a:t>Build knowledge repository and make it easily searchable </a:t>
            </a:r>
          </a:p>
          <a:p>
            <a:pPr marL="171450" indent="-171450">
              <a:spcAft>
                <a:spcPts val="600"/>
              </a:spcAft>
              <a:buBlip>
                <a:blip r:embed="rId2"/>
              </a:buBlip>
            </a:pPr>
            <a:r>
              <a:rPr lang="en-US" sz="1200" dirty="0"/>
              <a:t>Avoid single point of failure</a:t>
            </a:r>
          </a:p>
          <a:p>
            <a:pPr marL="171450" indent="-171450">
              <a:spcAft>
                <a:spcPts val="600"/>
              </a:spcAft>
              <a:buBlip>
                <a:blip r:embed="rId2"/>
              </a:buBlip>
            </a:pPr>
            <a:r>
              <a:rPr lang="en-US" sz="1200" dirty="0"/>
              <a:t>No implicit dependency - develop self-contained components</a:t>
            </a:r>
          </a:p>
          <a:p>
            <a:pPr marL="171450" indent="-171450">
              <a:spcAft>
                <a:spcPts val="600"/>
              </a:spcAft>
              <a:buBlip>
                <a:blip r:embed="rId2"/>
              </a:buBlip>
            </a:pPr>
            <a:r>
              <a:rPr lang="en-US" sz="1200" dirty="0"/>
              <a:t>Minimize data movement - Leverage provider data duplication/availability services</a:t>
            </a:r>
          </a:p>
          <a:p>
            <a:pPr marL="171450" indent="-171450">
              <a:spcAft>
                <a:spcPts val="600"/>
              </a:spcAft>
              <a:buBlip>
                <a:blip r:embed="rId2"/>
              </a:buBlip>
            </a:pPr>
            <a:r>
              <a:rPr lang="en-US" sz="1200" dirty="0"/>
              <a:t>Plan breaking changes carefully – assume that everybody will not start using the change on the first day.</a:t>
            </a:r>
          </a:p>
        </p:txBody>
      </p:sp>
      <p:sp>
        <p:nvSpPr>
          <p:cNvPr id="5" name="TextBox 4">
            <a:extLst>
              <a:ext uri="{FF2B5EF4-FFF2-40B4-BE49-F238E27FC236}">
                <a16:creationId xmlns:a16="http://schemas.microsoft.com/office/drawing/2014/main" id="{CAE51DCF-CA34-477A-9019-3B1F49244E29}"/>
              </a:ext>
            </a:extLst>
          </p:cNvPr>
          <p:cNvSpPr txBox="1"/>
          <p:nvPr/>
        </p:nvSpPr>
        <p:spPr>
          <a:xfrm>
            <a:off x="354090" y="715793"/>
            <a:ext cx="5520539" cy="5278368"/>
          </a:xfrm>
          <a:prstGeom prst="rect">
            <a:avLst/>
          </a:prstGeom>
          <a:noFill/>
        </p:spPr>
        <p:txBody>
          <a:bodyPr wrap="square" rtlCol="0">
            <a:spAutoFit/>
          </a:bodyPr>
          <a:lstStyle/>
          <a:p>
            <a:pPr marL="171450" indent="-171450">
              <a:spcAft>
                <a:spcPts val="600"/>
              </a:spcAft>
              <a:buBlip>
                <a:blip r:embed="rId2"/>
              </a:buBlip>
            </a:pPr>
            <a:r>
              <a:rPr lang="en-US" sz="1200" dirty="0"/>
              <a:t>Build for the need of business</a:t>
            </a:r>
          </a:p>
          <a:p>
            <a:pPr marL="171450" indent="-171450">
              <a:spcAft>
                <a:spcPts val="600"/>
              </a:spcAft>
              <a:buBlip>
                <a:blip r:embed="rId2"/>
              </a:buBlip>
            </a:pPr>
            <a:r>
              <a:rPr lang="en-US" sz="1200" dirty="0"/>
              <a:t>Purpose built – Ensure specific use cases</a:t>
            </a:r>
          </a:p>
          <a:p>
            <a:pPr marL="171450" indent="-171450">
              <a:spcAft>
                <a:spcPts val="600"/>
              </a:spcAft>
              <a:buBlip>
                <a:blip r:embed="rId2"/>
              </a:buBlip>
            </a:pPr>
            <a:r>
              <a:rPr lang="en-US" sz="1200" dirty="0"/>
              <a:t>Clearly define business objectives</a:t>
            </a:r>
          </a:p>
          <a:p>
            <a:pPr marL="171450" indent="-171450">
              <a:spcAft>
                <a:spcPts val="600"/>
              </a:spcAft>
              <a:buBlip>
                <a:blip r:embed="rId2"/>
              </a:buBlip>
            </a:pPr>
            <a:r>
              <a:rPr lang="en-US" sz="1200" dirty="0"/>
              <a:t>Identify key stakeholders and decision makers</a:t>
            </a:r>
          </a:p>
          <a:p>
            <a:pPr marL="171450" indent="-171450">
              <a:spcAft>
                <a:spcPts val="600"/>
              </a:spcAft>
              <a:buBlip>
                <a:blip r:embed="rId2"/>
              </a:buBlip>
            </a:pPr>
            <a:r>
              <a:rPr lang="en-US" sz="1200" dirty="0"/>
              <a:t>Engage business community throughout the SDLC </a:t>
            </a:r>
          </a:p>
          <a:p>
            <a:pPr marL="171450" indent="-171450">
              <a:spcAft>
                <a:spcPts val="600"/>
              </a:spcAft>
              <a:buBlip>
                <a:blip r:embed="rId2"/>
              </a:buBlip>
            </a:pPr>
            <a:r>
              <a:rPr lang="en-US" sz="1200" dirty="0"/>
              <a:t>Identify source of information</a:t>
            </a:r>
          </a:p>
          <a:p>
            <a:pPr marL="171450" indent="-171450">
              <a:spcAft>
                <a:spcPts val="600"/>
              </a:spcAft>
              <a:buBlip>
                <a:blip r:embed="rId2"/>
              </a:buBlip>
            </a:pPr>
            <a:r>
              <a:rPr lang="en-US" sz="1200" dirty="0"/>
              <a:t>Identify timelines, constraints</a:t>
            </a:r>
          </a:p>
          <a:p>
            <a:pPr marL="171450" indent="-171450">
              <a:spcAft>
                <a:spcPts val="600"/>
              </a:spcAft>
              <a:buBlip>
                <a:blip r:embed="rId2"/>
              </a:buBlip>
            </a:pPr>
            <a:r>
              <a:rPr lang="en-US" sz="1200" dirty="0"/>
              <a:t>Identify risks and assumptions early</a:t>
            </a:r>
          </a:p>
          <a:p>
            <a:pPr marL="171450" indent="-171450">
              <a:spcAft>
                <a:spcPts val="600"/>
              </a:spcAft>
              <a:buBlip>
                <a:blip r:embed="rId2"/>
              </a:buBlip>
            </a:pPr>
            <a:r>
              <a:rPr lang="en-US" sz="1200" dirty="0"/>
              <a:t>document response SLAs - real-time, near real-time, batch (hourly, daily, etc.)</a:t>
            </a:r>
          </a:p>
          <a:p>
            <a:pPr marL="171450" indent="-171450">
              <a:spcAft>
                <a:spcPts val="600"/>
              </a:spcAft>
              <a:buBlip>
                <a:blip r:embed="rId2"/>
              </a:buBlip>
            </a:pPr>
            <a:r>
              <a:rPr lang="en-US" sz="1200" dirty="0"/>
              <a:t>Design solutions modular to scale each component/capability independently</a:t>
            </a:r>
          </a:p>
          <a:p>
            <a:pPr marL="171450" indent="-171450">
              <a:spcAft>
                <a:spcPts val="600"/>
              </a:spcAft>
              <a:buBlip>
                <a:blip r:embed="rId2"/>
              </a:buBlip>
            </a:pPr>
            <a:r>
              <a:rPr lang="en-US" sz="1200" dirty="0"/>
              <a:t>Define conceptual and logical architectures</a:t>
            </a:r>
          </a:p>
          <a:p>
            <a:pPr marL="171450" indent="-171450">
              <a:spcAft>
                <a:spcPts val="600"/>
              </a:spcAft>
              <a:buBlip>
                <a:blip r:embed="rId2"/>
              </a:buBlip>
            </a:pPr>
            <a:r>
              <a:rPr lang="en-US" sz="1200" dirty="0"/>
              <a:t>Design for tomorrow, but build for today</a:t>
            </a:r>
          </a:p>
          <a:p>
            <a:pPr marL="171450" indent="-171450">
              <a:spcAft>
                <a:spcPts val="600"/>
              </a:spcAft>
              <a:buBlip>
                <a:blip r:embed="rId2"/>
              </a:buBlip>
            </a:pPr>
            <a:r>
              <a:rPr lang="en-US" sz="1200" dirty="0"/>
              <a:t>A solution must address, at minimum, Security, scalability, Resiliency, automation concerns. For example, adaptive security, configuration-based scalability, recovery from failures and continue to function, and DevOps automation</a:t>
            </a:r>
          </a:p>
          <a:p>
            <a:pPr marL="171450" indent="-171450">
              <a:spcAft>
                <a:spcPts val="600"/>
              </a:spcAft>
              <a:buBlip>
                <a:blip r:embed="rId2"/>
              </a:buBlip>
            </a:pPr>
            <a:r>
              <a:rPr lang="en-US" sz="1200" dirty="0"/>
              <a:t>Don’t let the tools drive the architecture and solution</a:t>
            </a:r>
          </a:p>
          <a:p>
            <a:pPr marL="171450" indent="-171450">
              <a:spcAft>
                <a:spcPts val="600"/>
              </a:spcAft>
              <a:buBlip>
                <a:blip r:embed="rId2"/>
              </a:buBlip>
            </a:pPr>
            <a:r>
              <a:rPr lang="en-US" sz="1200" dirty="0"/>
              <a:t>Minimize tools mixture – more tools, more integration challenges</a:t>
            </a:r>
          </a:p>
          <a:p>
            <a:pPr marL="171450" indent="-171450">
              <a:spcAft>
                <a:spcPts val="600"/>
              </a:spcAft>
              <a:buBlip>
                <a:blip r:embed="rId2"/>
              </a:buBlip>
            </a:pPr>
            <a:r>
              <a:rPr lang="en-US" sz="1200" dirty="0"/>
              <a:t>When platforms and tools are new, conduct a POC </a:t>
            </a:r>
          </a:p>
          <a:p>
            <a:pPr marL="171450" indent="-171450">
              <a:spcAft>
                <a:spcPts val="600"/>
              </a:spcAft>
              <a:buBlip>
                <a:blip r:embed="rId2"/>
              </a:buBlip>
            </a:pPr>
            <a:r>
              <a:rPr lang="en-US" sz="1200" dirty="0"/>
              <a:t>No big bang approach. Start small, learn from experience, retrofit the process</a:t>
            </a:r>
          </a:p>
          <a:p>
            <a:pPr marL="171450" indent="-171450">
              <a:spcAft>
                <a:spcPts val="600"/>
              </a:spcAft>
              <a:buBlip>
                <a:blip r:embed="rId2"/>
              </a:buBlip>
            </a:pPr>
            <a:r>
              <a:rPr lang="en-US" sz="1200" dirty="0"/>
              <a:t>Start with the small group of the willing and expand it to wider audience by seeding early adopters into other teams</a:t>
            </a:r>
          </a:p>
        </p:txBody>
      </p:sp>
      <p:pic>
        <p:nvPicPr>
          <p:cNvPr id="11" name="Picture 10">
            <a:extLst>
              <a:ext uri="{FF2B5EF4-FFF2-40B4-BE49-F238E27FC236}">
                <a16:creationId xmlns:a16="http://schemas.microsoft.com/office/drawing/2014/main" id="{6D7C76BC-5F73-4503-8525-4A4141F830D0}"/>
              </a:ext>
            </a:extLst>
          </p:cNvPr>
          <p:cNvPicPr>
            <a:picLocks noChangeAspect="1"/>
          </p:cNvPicPr>
          <p:nvPr/>
        </p:nvPicPr>
        <p:blipFill>
          <a:blip r:embed="rId3"/>
          <a:stretch>
            <a:fillRect/>
          </a:stretch>
        </p:blipFill>
        <p:spPr>
          <a:xfrm>
            <a:off x="6010583" y="3226516"/>
            <a:ext cx="6102759" cy="268605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592503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8A264-8EB6-4434-86A5-4B2DACF18BF4}"/>
              </a:ext>
            </a:extLst>
          </p:cNvPr>
          <p:cNvSpPr>
            <a:spLocks noGrp="1"/>
          </p:cNvSpPr>
          <p:nvPr>
            <p:ph type="title"/>
          </p:nvPr>
        </p:nvSpPr>
        <p:spPr/>
        <p:txBody>
          <a:bodyPr>
            <a:normAutofit/>
          </a:bodyPr>
          <a:lstStyle/>
          <a:p>
            <a:r>
              <a:rPr lang="en-US" dirty="0"/>
              <a:t>Cloud Risks - </a:t>
            </a:r>
            <a:r>
              <a:rPr lang="en-US" sz="1800" dirty="0"/>
              <a:t>Vulnerabilities, risks and guidelines</a:t>
            </a:r>
            <a:endParaRPr lang="en-US" dirty="0"/>
          </a:p>
        </p:txBody>
      </p:sp>
      <p:pic>
        <p:nvPicPr>
          <p:cNvPr id="3" name="Picture 2">
            <a:extLst>
              <a:ext uri="{FF2B5EF4-FFF2-40B4-BE49-F238E27FC236}">
                <a16:creationId xmlns:a16="http://schemas.microsoft.com/office/drawing/2014/main" id="{83A1867C-D346-4FB5-ADB3-3B36497EE2BC}"/>
              </a:ext>
            </a:extLst>
          </p:cNvPr>
          <p:cNvPicPr>
            <a:picLocks noChangeAspect="1"/>
          </p:cNvPicPr>
          <p:nvPr/>
        </p:nvPicPr>
        <p:blipFill>
          <a:blip r:embed="rId2"/>
          <a:stretch>
            <a:fillRect/>
          </a:stretch>
        </p:blipFill>
        <p:spPr>
          <a:xfrm>
            <a:off x="153289" y="1815682"/>
            <a:ext cx="3636689" cy="3226637"/>
          </a:xfrm>
          <a:prstGeom prst="rect">
            <a:avLst/>
          </a:prstGeom>
        </p:spPr>
      </p:pic>
      <p:sp>
        <p:nvSpPr>
          <p:cNvPr id="4" name="TextBox 3">
            <a:extLst>
              <a:ext uri="{FF2B5EF4-FFF2-40B4-BE49-F238E27FC236}">
                <a16:creationId xmlns:a16="http://schemas.microsoft.com/office/drawing/2014/main" id="{C0BC4EE0-DBB5-4D31-B41B-1F5A9E36FA5B}"/>
              </a:ext>
            </a:extLst>
          </p:cNvPr>
          <p:cNvSpPr txBox="1"/>
          <p:nvPr/>
        </p:nvSpPr>
        <p:spPr>
          <a:xfrm>
            <a:off x="4011560" y="561796"/>
            <a:ext cx="7875639" cy="5778505"/>
          </a:xfrm>
          <a:prstGeom prst="rect">
            <a:avLst/>
          </a:prstGeom>
          <a:noFill/>
        </p:spPr>
        <p:txBody>
          <a:bodyPr wrap="square" rtlCol="0">
            <a:spAutoFit/>
          </a:bodyPr>
          <a:lstStyle/>
          <a:p>
            <a:pPr>
              <a:spcAft>
                <a:spcPts val="300"/>
              </a:spcAft>
            </a:pPr>
            <a:r>
              <a:rPr lang="en-US" b="1" dirty="0"/>
              <a:t>Speculative execution side-channel vulnerabilities</a:t>
            </a:r>
          </a:p>
          <a:p>
            <a:pPr marL="285750" indent="-285750">
              <a:spcAft>
                <a:spcPts val="300"/>
              </a:spcAft>
              <a:buFont typeface="Arial" panose="020B0604020202020204" pitchFamily="34" charset="0"/>
              <a:buChar char="•"/>
            </a:pPr>
            <a:r>
              <a:rPr lang="en-US" sz="1400" dirty="0"/>
              <a:t>Meltdown pertains to </a:t>
            </a:r>
            <a:r>
              <a:rPr lang="en-US" sz="1400" b="1" dirty="0"/>
              <a:t>exploiting vulnerabilities with the underlying processor (CPU) </a:t>
            </a:r>
            <a:r>
              <a:rPr lang="en-US" sz="1400" dirty="0"/>
              <a:t>running the code to access information. </a:t>
            </a:r>
            <a:r>
              <a:rPr lang="en-US" sz="1400" b="1" dirty="0"/>
              <a:t>Both </a:t>
            </a:r>
            <a:r>
              <a:rPr lang="en-US" sz="1400" b="1" dirty="0" err="1"/>
              <a:t>Spectre</a:t>
            </a:r>
            <a:r>
              <a:rPr lang="en-US" sz="1400" b="1" dirty="0"/>
              <a:t> and Meltdown permit side-channel attacks because they break down the isolation between applications, VMs, etc</a:t>
            </a:r>
            <a:r>
              <a:rPr lang="en-US" sz="1400" dirty="0"/>
              <a:t>.</a:t>
            </a:r>
          </a:p>
          <a:p>
            <a:pPr marL="285750" indent="-285750">
              <a:spcAft>
                <a:spcPts val="300"/>
              </a:spcAft>
              <a:buFont typeface="Arial" panose="020B0604020202020204" pitchFamily="34" charset="0"/>
              <a:buChar char="•"/>
            </a:pPr>
            <a:r>
              <a:rPr lang="en-US" sz="1400" dirty="0"/>
              <a:t>In the case of Meltdown, the </a:t>
            </a:r>
            <a:r>
              <a:rPr lang="en-US" sz="1400" b="1" dirty="0"/>
              <a:t>only way to address this is to aggressively “detune” code (including application code) and force the processor to behave correctly. </a:t>
            </a:r>
          </a:p>
          <a:p>
            <a:pPr marL="285750" indent="-285750">
              <a:spcAft>
                <a:spcPts val="300"/>
              </a:spcAft>
              <a:buFont typeface="Arial" panose="020B0604020202020204" pitchFamily="34" charset="0"/>
              <a:buChar char="•"/>
            </a:pPr>
            <a:r>
              <a:rPr lang="en-US" sz="1400" b="1" dirty="0"/>
              <a:t>Cloud providers (public, private, and hybrid)  are all potentially affected </a:t>
            </a:r>
            <a:r>
              <a:rPr lang="en-US" sz="1400" dirty="0"/>
              <a:t>by these vulnerabilities, so they must guard against them by ensuring that all the latest patches are in place. Patched are not yet available for all of these vulnerabilities.</a:t>
            </a:r>
          </a:p>
          <a:p>
            <a:pPr>
              <a:spcAft>
                <a:spcPts val="300"/>
              </a:spcAft>
            </a:pPr>
            <a:r>
              <a:rPr lang="en-US" b="1" dirty="0"/>
              <a:t>Risks</a:t>
            </a:r>
          </a:p>
          <a:p>
            <a:pPr marL="285750" indent="-285750">
              <a:spcAft>
                <a:spcPts val="300"/>
              </a:spcAft>
              <a:buFont typeface="Arial" panose="020B0604020202020204" pitchFamily="34" charset="0"/>
              <a:buChar char="•"/>
            </a:pPr>
            <a:r>
              <a:rPr lang="en-US" sz="1400" dirty="0"/>
              <a:t>An attacker that is able to access a system through unprivileged log in can read information from the kernel, or can read the host kernel if she is a root user on a guest virtual machine (VM). In a cloud environment, this can be used across customers and cannot be detected.</a:t>
            </a:r>
          </a:p>
          <a:p>
            <a:pPr marL="285750" indent="-285750">
              <a:spcAft>
                <a:spcPts val="300"/>
              </a:spcAft>
              <a:buFont typeface="Arial" panose="020B0604020202020204" pitchFamily="34" charset="0"/>
              <a:buChar char="•"/>
            </a:pPr>
            <a:r>
              <a:rPr lang="en-US" sz="1400" dirty="0"/>
              <a:t>This is a huge issue for cloud service providers. The patches might degrade performance, so some businesses might choose to leave their systems unpatched.</a:t>
            </a:r>
          </a:p>
          <a:p>
            <a:pPr>
              <a:spcAft>
                <a:spcPts val="300"/>
              </a:spcAft>
            </a:pPr>
            <a:r>
              <a:rPr lang="en-US" b="1" dirty="0"/>
              <a:t>Guidelines</a:t>
            </a:r>
          </a:p>
          <a:p>
            <a:pPr marL="285750" indent="-285750">
              <a:spcAft>
                <a:spcPts val="300"/>
              </a:spcAft>
              <a:buFont typeface="Arial" panose="020B0604020202020204" pitchFamily="34" charset="0"/>
              <a:buChar char="•"/>
            </a:pPr>
            <a:r>
              <a:rPr lang="en-US" sz="1400" dirty="0"/>
              <a:t>The CERT Advisory is </a:t>
            </a:r>
            <a:r>
              <a:rPr lang="en-US" sz="1400" b="1" dirty="0"/>
              <a:t>recommending the replacement of all affected processors</a:t>
            </a:r>
            <a:r>
              <a:rPr lang="en-US" sz="1400" dirty="0"/>
              <a:t>.</a:t>
            </a:r>
            <a:r>
              <a:rPr lang="en-US" sz="1400" i="1" dirty="0"/>
              <a:t> </a:t>
            </a:r>
            <a:r>
              <a:rPr lang="en-US" sz="1400" dirty="0"/>
              <a:t>Request information on how cloud providers (vendor and internal) are responding to Meltdown and </a:t>
            </a:r>
            <a:r>
              <a:rPr lang="en-US" sz="1400" dirty="0" err="1"/>
              <a:t>Spectre</a:t>
            </a:r>
            <a:r>
              <a:rPr lang="en-US" sz="1400" dirty="0"/>
              <a:t>, and other side-channel vulnerabilities.</a:t>
            </a:r>
          </a:p>
          <a:p>
            <a:pPr marL="285750" indent="-285750">
              <a:spcAft>
                <a:spcPts val="300"/>
              </a:spcAft>
              <a:buFont typeface="Arial" panose="020B0604020202020204" pitchFamily="34" charset="0"/>
              <a:buChar char="•"/>
            </a:pPr>
            <a:r>
              <a:rPr lang="en-US" sz="1400" dirty="0"/>
              <a:t>Azure is using memory preserving maintenance whenever possible and Azure Confidential Computing, to minimize customer impact and eliminate the need for reboots.</a:t>
            </a:r>
          </a:p>
          <a:p>
            <a:pPr marL="285750" indent="-285750">
              <a:spcAft>
                <a:spcPts val="300"/>
              </a:spcAft>
              <a:buFont typeface="Arial" panose="020B0604020202020204" pitchFamily="34" charset="0"/>
              <a:buChar char="•"/>
            </a:pPr>
            <a:r>
              <a:rPr lang="en-US" sz="1400" b="1" dirty="0"/>
              <a:t>Do not mix workloads from different security zones on the same host.</a:t>
            </a:r>
          </a:p>
          <a:p>
            <a:pPr marL="285750" indent="-285750">
              <a:spcAft>
                <a:spcPts val="300"/>
              </a:spcAft>
              <a:buFont typeface="Arial" panose="020B0604020202020204" pitchFamily="34" charset="0"/>
              <a:buChar char="•"/>
            </a:pPr>
            <a:r>
              <a:rPr lang="en-US" sz="1400" dirty="0"/>
              <a:t>Evaluate workloads vs. these risks when determining what cloud services to use.</a:t>
            </a:r>
          </a:p>
        </p:txBody>
      </p:sp>
    </p:spTree>
    <p:extLst>
      <p:ext uri="{BB962C8B-B14F-4D97-AF65-F5344CB8AC3E}">
        <p14:creationId xmlns:p14="http://schemas.microsoft.com/office/powerpoint/2010/main" val="29485705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162835-02C2-468B-844C-CE69C60AF569}"/>
              </a:ext>
            </a:extLst>
          </p:cNvPr>
          <p:cNvSpPr>
            <a:spLocks noGrp="1"/>
          </p:cNvSpPr>
          <p:nvPr>
            <p:ph type="title"/>
          </p:nvPr>
        </p:nvSpPr>
        <p:spPr/>
        <p:txBody>
          <a:bodyPr/>
          <a:lstStyle/>
          <a:p>
            <a:r>
              <a:rPr lang="en-US" dirty="0"/>
              <a:t>Kappa Architecture</a:t>
            </a:r>
          </a:p>
        </p:txBody>
      </p:sp>
    </p:spTree>
    <p:extLst>
      <p:ext uri="{BB962C8B-B14F-4D97-AF65-F5344CB8AC3E}">
        <p14:creationId xmlns:p14="http://schemas.microsoft.com/office/powerpoint/2010/main" val="1378521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pic>
        <p:nvPicPr>
          <p:cNvPr id="1036" name="Picture 12" descr="Image result for agenda illustration"/>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369" b="100000" l="9816" r="89980">
                        <a14:foregroundMark x1="35276" y1="23363" x2="35276" y2="23363"/>
                        <a14:foregroundMark x1="35890" y1="23656" x2="35890" y2="23656"/>
                        <a14:foregroundMark x1="44070" y1="23851" x2="44070" y2="23851"/>
                        <a14:foregroundMark x1="45706" y1="23069" x2="45706" y2="23069"/>
                        <a14:foregroundMark x1="50511" y1="20919" x2="50511" y2="20919"/>
                        <a14:foregroundMark x1="50511" y1="20919" x2="50511" y2="20919"/>
                        <a14:foregroundMark x1="51329" y1="20626" x2="51329" y2="20626"/>
                        <a14:foregroundMark x1="83947" y1="82502" x2="83947" y2="82502"/>
                      </a14:backgroundRemoval>
                    </a14:imgEffect>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8610327" y="1666248"/>
            <a:ext cx="3041858" cy="318182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4BA6CF62-E589-474D-B0FE-2C351763C6D7}"/>
              </a:ext>
            </a:extLst>
          </p:cNvPr>
          <p:cNvGrpSpPr/>
          <p:nvPr/>
        </p:nvGrpSpPr>
        <p:grpSpPr>
          <a:xfrm>
            <a:off x="848557" y="1746942"/>
            <a:ext cx="6739227" cy="646331"/>
            <a:chOff x="848557" y="2292349"/>
            <a:chExt cx="6739227" cy="646331"/>
          </a:xfrm>
        </p:grpSpPr>
        <p:sp>
          <p:nvSpPr>
            <p:cNvPr id="19" name="TextBox 18"/>
            <p:cNvSpPr txBox="1"/>
            <p:nvPr/>
          </p:nvSpPr>
          <p:spPr>
            <a:xfrm>
              <a:off x="848557" y="2292349"/>
              <a:ext cx="733424" cy="646331"/>
            </a:xfrm>
            <a:prstGeom prst="rect">
              <a:avLst/>
            </a:prstGeom>
            <a:noFill/>
          </p:spPr>
          <p:txBody>
            <a:bodyPr wrap="square" rtlCol="0">
              <a:spAutoFit/>
            </a:bodyPr>
            <a:lstStyle/>
            <a:p>
              <a:pPr algn="ctr"/>
              <a:r>
                <a:rPr lang="en-US" sz="3600" b="1" dirty="0">
                  <a:solidFill>
                    <a:srgbClr val="00B050"/>
                  </a:solidFill>
                  <a:latin typeface="Calibri" panose="020F0502020204030204" pitchFamily="34" charset="0"/>
                  <a:cs typeface="Calibri" panose="020F0502020204030204" pitchFamily="34" charset="0"/>
                </a:rPr>
                <a:t>02</a:t>
              </a:r>
            </a:p>
          </p:txBody>
        </p:sp>
        <p:cxnSp>
          <p:nvCxnSpPr>
            <p:cNvPr id="36" name="Straight Connector 35"/>
            <p:cNvCxnSpPr/>
            <p:nvPr/>
          </p:nvCxnSpPr>
          <p:spPr>
            <a:xfrm>
              <a:off x="1586989" y="2392195"/>
              <a:ext cx="0" cy="446639"/>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777968" y="2415459"/>
              <a:ext cx="5809816" cy="400110"/>
            </a:xfrm>
            <a:prstGeom prst="rect">
              <a:avLst/>
            </a:prstGeom>
            <a:noFill/>
          </p:spPr>
          <p:txBody>
            <a:bodyPr wrap="square" rtlCol="0">
              <a:spAutoFit/>
            </a:bodyPr>
            <a:lstStyle/>
            <a:p>
              <a:r>
                <a:rPr lang="en-US" sz="2000" b="1" dirty="0">
                  <a:solidFill>
                    <a:schemeClr val="tx1">
                      <a:lumMod val="65000"/>
                      <a:lumOff val="35000"/>
                    </a:schemeClr>
                  </a:solidFill>
                  <a:latin typeface="Calibri" panose="020F0502020204030204" pitchFamily="34" charset="0"/>
                  <a:cs typeface="Calibri" panose="020F0502020204030204" pitchFamily="34" charset="0"/>
                </a:rPr>
                <a:t>Patterns &amp; Principles of Lambda architecture</a:t>
              </a:r>
            </a:p>
          </p:txBody>
        </p:sp>
      </p:grpSp>
      <p:grpSp>
        <p:nvGrpSpPr>
          <p:cNvPr id="8" name="Group 7">
            <a:extLst>
              <a:ext uri="{FF2B5EF4-FFF2-40B4-BE49-F238E27FC236}">
                <a16:creationId xmlns:a16="http://schemas.microsoft.com/office/drawing/2014/main" id="{7E05CAB5-6960-4D20-892F-39110C7F1420}"/>
              </a:ext>
            </a:extLst>
          </p:cNvPr>
          <p:cNvGrpSpPr/>
          <p:nvPr/>
        </p:nvGrpSpPr>
        <p:grpSpPr>
          <a:xfrm>
            <a:off x="848557" y="3080844"/>
            <a:ext cx="6825164" cy="646331"/>
            <a:chOff x="848557" y="3707415"/>
            <a:chExt cx="6825164" cy="646331"/>
          </a:xfrm>
        </p:grpSpPr>
        <p:sp>
          <p:nvSpPr>
            <p:cNvPr id="3" name="TextBox 2"/>
            <p:cNvSpPr txBox="1"/>
            <p:nvPr/>
          </p:nvSpPr>
          <p:spPr>
            <a:xfrm>
              <a:off x="1777968" y="3830525"/>
              <a:ext cx="5895753" cy="400110"/>
            </a:xfrm>
            <a:prstGeom prst="rect">
              <a:avLst/>
            </a:prstGeom>
            <a:noFill/>
          </p:spPr>
          <p:txBody>
            <a:bodyPr wrap="square" rtlCol="0">
              <a:spAutoFit/>
            </a:bodyPr>
            <a:lstStyle/>
            <a:p>
              <a:r>
                <a:rPr lang="en-US" sz="2000" b="1" dirty="0">
                  <a:solidFill>
                    <a:schemeClr val="tx1">
                      <a:lumMod val="65000"/>
                      <a:lumOff val="35000"/>
                    </a:schemeClr>
                  </a:solidFill>
                  <a:latin typeface="Calibri" panose="020F0502020204030204" pitchFamily="34" charset="0"/>
                  <a:cs typeface="Calibri" panose="020F0502020204030204" pitchFamily="34" charset="0"/>
                </a:rPr>
                <a:t>Azure Lambda architecture with Change Feed</a:t>
              </a:r>
            </a:p>
          </p:txBody>
        </p:sp>
        <p:sp>
          <p:nvSpPr>
            <p:cNvPr id="14" name="TextBox 13"/>
            <p:cNvSpPr txBox="1"/>
            <p:nvPr/>
          </p:nvSpPr>
          <p:spPr>
            <a:xfrm>
              <a:off x="848557" y="3707415"/>
              <a:ext cx="733424" cy="646331"/>
            </a:xfrm>
            <a:prstGeom prst="rect">
              <a:avLst/>
            </a:prstGeom>
            <a:noFill/>
          </p:spPr>
          <p:txBody>
            <a:bodyPr wrap="square" rtlCol="0">
              <a:spAutoFit/>
            </a:bodyPr>
            <a:lstStyle/>
            <a:p>
              <a:pPr algn="ctr"/>
              <a:r>
                <a:rPr lang="en-US" sz="3600" b="1" dirty="0">
                  <a:solidFill>
                    <a:srgbClr val="00B050"/>
                  </a:solidFill>
                  <a:latin typeface="Calibri" panose="020F0502020204030204" pitchFamily="34" charset="0"/>
                  <a:cs typeface="Calibri" panose="020F0502020204030204" pitchFamily="34" charset="0"/>
                </a:rPr>
                <a:t>04</a:t>
              </a:r>
            </a:p>
          </p:txBody>
        </p:sp>
        <p:cxnSp>
          <p:nvCxnSpPr>
            <p:cNvPr id="15" name="Straight Connector 14"/>
            <p:cNvCxnSpPr/>
            <p:nvPr/>
          </p:nvCxnSpPr>
          <p:spPr>
            <a:xfrm>
              <a:off x="1586989" y="3807261"/>
              <a:ext cx="0" cy="446639"/>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471DD05A-C2D7-4EE3-AFB1-AEAD827EF11C}"/>
              </a:ext>
            </a:extLst>
          </p:cNvPr>
          <p:cNvGrpSpPr/>
          <p:nvPr/>
        </p:nvGrpSpPr>
        <p:grpSpPr>
          <a:xfrm>
            <a:off x="848557" y="1079991"/>
            <a:ext cx="7573250" cy="646331"/>
            <a:chOff x="848557" y="1584816"/>
            <a:chExt cx="7573250" cy="646331"/>
          </a:xfrm>
        </p:grpSpPr>
        <p:sp>
          <p:nvSpPr>
            <p:cNvPr id="6" name="TextBox 5"/>
            <p:cNvSpPr txBox="1"/>
            <p:nvPr/>
          </p:nvSpPr>
          <p:spPr>
            <a:xfrm>
              <a:off x="848557" y="1584816"/>
              <a:ext cx="733424" cy="646331"/>
            </a:xfrm>
            <a:prstGeom prst="rect">
              <a:avLst/>
            </a:prstGeom>
            <a:noFill/>
          </p:spPr>
          <p:txBody>
            <a:bodyPr wrap="square" rtlCol="0">
              <a:spAutoFit/>
            </a:bodyPr>
            <a:lstStyle/>
            <a:p>
              <a:pPr algn="ctr"/>
              <a:r>
                <a:rPr lang="en-US" sz="3600" b="1" dirty="0">
                  <a:solidFill>
                    <a:srgbClr val="0070C0"/>
                  </a:solidFill>
                  <a:latin typeface="Calibri" panose="020F0502020204030204" pitchFamily="34" charset="0"/>
                  <a:cs typeface="Calibri" panose="020F0502020204030204" pitchFamily="34" charset="0"/>
                </a:rPr>
                <a:t>01</a:t>
              </a:r>
            </a:p>
          </p:txBody>
        </p:sp>
        <p:cxnSp>
          <p:nvCxnSpPr>
            <p:cNvPr id="32" name="Straight Connector 31"/>
            <p:cNvCxnSpPr/>
            <p:nvPr/>
          </p:nvCxnSpPr>
          <p:spPr>
            <a:xfrm>
              <a:off x="1586989" y="1684662"/>
              <a:ext cx="0" cy="446639"/>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777968" y="1707926"/>
              <a:ext cx="6643839" cy="400110"/>
            </a:xfrm>
            <a:prstGeom prst="rect">
              <a:avLst/>
            </a:prstGeom>
            <a:noFill/>
          </p:spPr>
          <p:txBody>
            <a:bodyPr wrap="square" rtlCol="0">
              <a:spAutoFit/>
            </a:bodyPr>
            <a:lstStyle/>
            <a:p>
              <a:r>
                <a:rPr lang="en-US" sz="2000" b="1" dirty="0">
                  <a:solidFill>
                    <a:schemeClr val="tx1">
                      <a:lumMod val="65000"/>
                      <a:lumOff val="35000"/>
                    </a:schemeClr>
                  </a:solidFill>
                  <a:latin typeface="Calibri" panose="020F0502020204030204" pitchFamily="34" charset="0"/>
                  <a:cs typeface="Calibri" panose="020F0502020204030204" pitchFamily="34" charset="0"/>
                </a:rPr>
                <a:t>Lambda architecture - overview</a:t>
              </a:r>
            </a:p>
          </p:txBody>
        </p:sp>
      </p:grpSp>
      <p:grpSp>
        <p:nvGrpSpPr>
          <p:cNvPr id="9" name="Group 8">
            <a:extLst>
              <a:ext uri="{FF2B5EF4-FFF2-40B4-BE49-F238E27FC236}">
                <a16:creationId xmlns:a16="http://schemas.microsoft.com/office/drawing/2014/main" id="{46F70A9A-3355-4502-8684-DD42EB5A6FB8}"/>
              </a:ext>
            </a:extLst>
          </p:cNvPr>
          <p:cNvGrpSpPr/>
          <p:nvPr/>
        </p:nvGrpSpPr>
        <p:grpSpPr>
          <a:xfrm>
            <a:off x="848557" y="2413893"/>
            <a:ext cx="6985257" cy="646331"/>
            <a:chOff x="848557" y="2999882"/>
            <a:chExt cx="6985257" cy="646331"/>
          </a:xfrm>
        </p:grpSpPr>
        <p:sp>
          <p:nvSpPr>
            <p:cNvPr id="20" name="TextBox 19"/>
            <p:cNvSpPr txBox="1"/>
            <p:nvPr/>
          </p:nvSpPr>
          <p:spPr>
            <a:xfrm>
              <a:off x="848557" y="2999882"/>
              <a:ext cx="733424" cy="646331"/>
            </a:xfrm>
            <a:prstGeom prst="rect">
              <a:avLst/>
            </a:prstGeom>
            <a:noFill/>
          </p:spPr>
          <p:txBody>
            <a:bodyPr wrap="square" rtlCol="0">
              <a:spAutoFit/>
            </a:bodyPr>
            <a:lstStyle/>
            <a:p>
              <a:pPr algn="ctr"/>
              <a:r>
                <a:rPr lang="en-US" sz="3600" b="1" dirty="0">
                  <a:solidFill>
                    <a:srgbClr val="0070C0"/>
                  </a:solidFill>
                  <a:latin typeface="Calibri" panose="020F0502020204030204" pitchFamily="34" charset="0"/>
                  <a:cs typeface="Calibri" panose="020F0502020204030204" pitchFamily="34" charset="0"/>
                </a:rPr>
                <a:t>03</a:t>
              </a:r>
            </a:p>
          </p:txBody>
        </p:sp>
        <p:cxnSp>
          <p:nvCxnSpPr>
            <p:cNvPr id="37" name="Straight Connector 36"/>
            <p:cNvCxnSpPr/>
            <p:nvPr/>
          </p:nvCxnSpPr>
          <p:spPr>
            <a:xfrm>
              <a:off x="1586989" y="3099728"/>
              <a:ext cx="0" cy="446639"/>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777968" y="3122992"/>
              <a:ext cx="6055846" cy="400110"/>
            </a:xfrm>
            <a:prstGeom prst="rect">
              <a:avLst/>
            </a:prstGeom>
            <a:noFill/>
          </p:spPr>
          <p:txBody>
            <a:bodyPr wrap="square" rtlCol="0">
              <a:spAutoFit/>
            </a:bodyPr>
            <a:lstStyle/>
            <a:p>
              <a:r>
                <a:rPr lang="en-US" sz="2000" b="1" dirty="0">
                  <a:solidFill>
                    <a:schemeClr val="tx1">
                      <a:lumMod val="65000"/>
                      <a:lumOff val="35000"/>
                    </a:schemeClr>
                  </a:solidFill>
                  <a:latin typeface="Calibri" panose="020F0502020204030204" pitchFamily="34" charset="0"/>
                  <a:cs typeface="Calibri" panose="020F0502020204030204" pitchFamily="34" charset="0"/>
                </a:rPr>
                <a:t>Azure Lambda architecture</a:t>
              </a:r>
            </a:p>
          </p:txBody>
        </p:sp>
      </p:grpSp>
      <p:grpSp>
        <p:nvGrpSpPr>
          <p:cNvPr id="7" name="Group 6">
            <a:extLst>
              <a:ext uri="{FF2B5EF4-FFF2-40B4-BE49-F238E27FC236}">
                <a16:creationId xmlns:a16="http://schemas.microsoft.com/office/drawing/2014/main" id="{B6155293-EF39-4305-AB9E-2AFD0778AB6A}"/>
              </a:ext>
            </a:extLst>
          </p:cNvPr>
          <p:cNvGrpSpPr/>
          <p:nvPr/>
        </p:nvGrpSpPr>
        <p:grpSpPr>
          <a:xfrm>
            <a:off x="848557" y="3747795"/>
            <a:ext cx="6825164" cy="646331"/>
            <a:chOff x="848557" y="4414947"/>
            <a:chExt cx="6825164" cy="646331"/>
          </a:xfrm>
        </p:grpSpPr>
        <p:sp>
          <p:nvSpPr>
            <p:cNvPr id="16" name="TextBox 15"/>
            <p:cNvSpPr txBox="1"/>
            <p:nvPr/>
          </p:nvSpPr>
          <p:spPr>
            <a:xfrm>
              <a:off x="848557" y="4414947"/>
              <a:ext cx="733424" cy="646331"/>
            </a:xfrm>
            <a:prstGeom prst="rect">
              <a:avLst/>
            </a:prstGeom>
            <a:noFill/>
          </p:spPr>
          <p:txBody>
            <a:bodyPr wrap="square" rtlCol="0">
              <a:spAutoFit/>
            </a:bodyPr>
            <a:lstStyle/>
            <a:p>
              <a:pPr algn="ctr"/>
              <a:r>
                <a:rPr lang="en-US" sz="3600" b="1" dirty="0">
                  <a:solidFill>
                    <a:srgbClr val="0070C0"/>
                  </a:solidFill>
                  <a:latin typeface="Calibri" panose="020F0502020204030204" pitchFamily="34" charset="0"/>
                  <a:cs typeface="Calibri" panose="020F0502020204030204" pitchFamily="34" charset="0"/>
                </a:rPr>
                <a:t>05</a:t>
              </a:r>
            </a:p>
          </p:txBody>
        </p:sp>
        <p:cxnSp>
          <p:nvCxnSpPr>
            <p:cNvPr id="17" name="Straight Connector 16"/>
            <p:cNvCxnSpPr/>
            <p:nvPr/>
          </p:nvCxnSpPr>
          <p:spPr>
            <a:xfrm>
              <a:off x="1586989" y="4514793"/>
              <a:ext cx="0" cy="446639"/>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777968" y="4538057"/>
              <a:ext cx="5895753" cy="400110"/>
            </a:xfrm>
            <a:prstGeom prst="rect">
              <a:avLst/>
            </a:prstGeom>
            <a:noFill/>
          </p:spPr>
          <p:txBody>
            <a:bodyPr wrap="square" rtlCol="0">
              <a:spAutoFit/>
            </a:bodyPr>
            <a:lstStyle/>
            <a:p>
              <a:r>
                <a:rPr lang="en-US" sz="2000" b="1" dirty="0">
                  <a:solidFill>
                    <a:schemeClr val="tx1">
                      <a:lumMod val="65000"/>
                      <a:lumOff val="35000"/>
                    </a:schemeClr>
                  </a:solidFill>
                  <a:latin typeface="Calibri" panose="020F0502020204030204" pitchFamily="34" charset="0"/>
                  <a:cs typeface="Calibri" panose="020F0502020204030204" pitchFamily="34" charset="0"/>
                </a:rPr>
                <a:t>Potential use case in Healthcare</a:t>
              </a:r>
            </a:p>
          </p:txBody>
        </p:sp>
      </p:grpSp>
      <p:grpSp>
        <p:nvGrpSpPr>
          <p:cNvPr id="5" name="Group 4">
            <a:extLst>
              <a:ext uri="{FF2B5EF4-FFF2-40B4-BE49-F238E27FC236}">
                <a16:creationId xmlns:a16="http://schemas.microsoft.com/office/drawing/2014/main" id="{B4CE44D9-139F-487C-9361-F87177680526}"/>
              </a:ext>
            </a:extLst>
          </p:cNvPr>
          <p:cNvGrpSpPr/>
          <p:nvPr/>
        </p:nvGrpSpPr>
        <p:grpSpPr>
          <a:xfrm>
            <a:off x="848557" y="4414746"/>
            <a:ext cx="6825164" cy="646331"/>
            <a:chOff x="848557" y="5119797"/>
            <a:chExt cx="6825164" cy="646331"/>
          </a:xfrm>
        </p:grpSpPr>
        <p:sp>
          <p:nvSpPr>
            <p:cNvPr id="21" name="TextBox 20">
              <a:extLst>
                <a:ext uri="{FF2B5EF4-FFF2-40B4-BE49-F238E27FC236}">
                  <a16:creationId xmlns:a16="http://schemas.microsoft.com/office/drawing/2014/main" id="{B36F761C-9D07-48ED-9D05-75B348DC0288}"/>
                </a:ext>
              </a:extLst>
            </p:cNvPr>
            <p:cNvSpPr txBox="1"/>
            <p:nvPr/>
          </p:nvSpPr>
          <p:spPr>
            <a:xfrm>
              <a:off x="848557" y="5119797"/>
              <a:ext cx="733424" cy="646331"/>
            </a:xfrm>
            <a:prstGeom prst="rect">
              <a:avLst/>
            </a:prstGeom>
            <a:noFill/>
          </p:spPr>
          <p:txBody>
            <a:bodyPr wrap="square" rtlCol="0">
              <a:spAutoFit/>
            </a:bodyPr>
            <a:lstStyle/>
            <a:p>
              <a:pPr algn="ctr"/>
              <a:r>
                <a:rPr lang="en-US" sz="3600" b="1" dirty="0">
                  <a:solidFill>
                    <a:srgbClr val="00B050"/>
                  </a:solidFill>
                  <a:latin typeface="Calibri" panose="020F0502020204030204" pitchFamily="34" charset="0"/>
                  <a:cs typeface="Calibri" panose="020F0502020204030204" pitchFamily="34" charset="0"/>
                </a:rPr>
                <a:t>06</a:t>
              </a:r>
            </a:p>
          </p:txBody>
        </p:sp>
        <p:cxnSp>
          <p:nvCxnSpPr>
            <p:cNvPr id="23" name="Straight Connector 22">
              <a:extLst>
                <a:ext uri="{FF2B5EF4-FFF2-40B4-BE49-F238E27FC236}">
                  <a16:creationId xmlns:a16="http://schemas.microsoft.com/office/drawing/2014/main" id="{51ABF7A2-454F-438D-81B9-A5130497FBD2}"/>
                </a:ext>
              </a:extLst>
            </p:cNvPr>
            <p:cNvCxnSpPr/>
            <p:nvPr/>
          </p:nvCxnSpPr>
          <p:spPr>
            <a:xfrm>
              <a:off x="1586989" y="5219643"/>
              <a:ext cx="0" cy="446639"/>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B35F62D-6B38-4427-B5A0-3C793A78CAAA}"/>
                </a:ext>
              </a:extLst>
            </p:cNvPr>
            <p:cNvSpPr txBox="1"/>
            <p:nvPr/>
          </p:nvSpPr>
          <p:spPr>
            <a:xfrm>
              <a:off x="1777968" y="5242907"/>
              <a:ext cx="5895753" cy="400110"/>
            </a:xfrm>
            <a:prstGeom prst="rect">
              <a:avLst/>
            </a:prstGeom>
            <a:noFill/>
          </p:spPr>
          <p:txBody>
            <a:bodyPr wrap="square" rtlCol="0">
              <a:spAutoFit/>
            </a:bodyPr>
            <a:lstStyle/>
            <a:p>
              <a:r>
                <a:rPr lang="en-US" sz="2000" b="1" dirty="0">
                  <a:solidFill>
                    <a:schemeClr val="tx1">
                      <a:lumMod val="65000"/>
                      <a:lumOff val="35000"/>
                    </a:schemeClr>
                  </a:solidFill>
                  <a:latin typeface="Calibri" panose="020F0502020204030204" pitchFamily="34" charset="0"/>
                  <a:cs typeface="Calibri" panose="020F0502020204030204" pitchFamily="34" charset="0"/>
                </a:rPr>
                <a:t>Key takeaways</a:t>
              </a:r>
            </a:p>
          </p:txBody>
        </p:sp>
      </p:grpSp>
      <p:grpSp>
        <p:nvGrpSpPr>
          <p:cNvPr id="4" name="Group 3">
            <a:extLst>
              <a:ext uri="{FF2B5EF4-FFF2-40B4-BE49-F238E27FC236}">
                <a16:creationId xmlns:a16="http://schemas.microsoft.com/office/drawing/2014/main" id="{DE12281C-EDC7-486E-86E8-676E05E2F0C1}"/>
              </a:ext>
            </a:extLst>
          </p:cNvPr>
          <p:cNvGrpSpPr/>
          <p:nvPr/>
        </p:nvGrpSpPr>
        <p:grpSpPr>
          <a:xfrm>
            <a:off x="848557" y="5081697"/>
            <a:ext cx="6825164" cy="646331"/>
            <a:chOff x="858082" y="5586522"/>
            <a:chExt cx="6825164" cy="646331"/>
          </a:xfrm>
        </p:grpSpPr>
        <p:sp>
          <p:nvSpPr>
            <p:cNvPr id="25" name="TextBox 24">
              <a:extLst>
                <a:ext uri="{FF2B5EF4-FFF2-40B4-BE49-F238E27FC236}">
                  <a16:creationId xmlns:a16="http://schemas.microsoft.com/office/drawing/2014/main" id="{7A3AC809-0E69-4D0C-946E-67112F9B19BA}"/>
                </a:ext>
              </a:extLst>
            </p:cNvPr>
            <p:cNvSpPr txBox="1"/>
            <p:nvPr/>
          </p:nvSpPr>
          <p:spPr>
            <a:xfrm>
              <a:off x="858082" y="5586522"/>
              <a:ext cx="733424" cy="646331"/>
            </a:xfrm>
            <a:prstGeom prst="rect">
              <a:avLst/>
            </a:prstGeom>
            <a:noFill/>
          </p:spPr>
          <p:txBody>
            <a:bodyPr wrap="square" rtlCol="0">
              <a:spAutoFit/>
            </a:bodyPr>
            <a:lstStyle/>
            <a:p>
              <a:pPr algn="ctr"/>
              <a:r>
                <a:rPr lang="en-US" sz="3600" b="1" dirty="0">
                  <a:solidFill>
                    <a:srgbClr val="0070C0"/>
                  </a:solidFill>
                  <a:latin typeface="Calibri" panose="020F0502020204030204" pitchFamily="34" charset="0"/>
                  <a:cs typeface="Calibri" panose="020F0502020204030204" pitchFamily="34" charset="0"/>
                </a:rPr>
                <a:t>07</a:t>
              </a:r>
            </a:p>
          </p:txBody>
        </p:sp>
        <p:sp>
          <p:nvSpPr>
            <p:cNvPr id="27" name="TextBox 26">
              <a:extLst>
                <a:ext uri="{FF2B5EF4-FFF2-40B4-BE49-F238E27FC236}">
                  <a16:creationId xmlns:a16="http://schemas.microsoft.com/office/drawing/2014/main" id="{0C0B35BF-D8E0-446E-A63F-D11373E9ADF9}"/>
                </a:ext>
              </a:extLst>
            </p:cNvPr>
            <p:cNvSpPr txBox="1"/>
            <p:nvPr/>
          </p:nvSpPr>
          <p:spPr>
            <a:xfrm>
              <a:off x="1787493" y="5709632"/>
              <a:ext cx="5895753" cy="400110"/>
            </a:xfrm>
            <a:prstGeom prst="rect">
              <a:avLst/>
            </a:prstGeom>
            <a:noFill/>
          </p:spPr>
          <p:txBody>
            <a:bodyPr wrap="square" rtlCol="0">
              <a:spAutoFit/>
            </a:bodyPr>
            <a:lstStyle/>
            <a:p>
              <a:r>
                <a:rPr lang="en-US" sz="2000" b="1" dirty="0">
                  <a:solidFill>
                    <a:schemeClr val="tx1">
                      <a:lumMod val="65000"/>
                      <a:lumOff val="35000"/>
                    </a:schemeClr>
                  </a:solidFill>
                  <a:latin typeface="Calibri" panose="020F0502020204030204" pitchFamily="34" charset="0"/>
                  <a:cs typeface="Calibri" panose="020F0502020204030204" pitchFamily="34" charset="0"/>
                </a:rPr>
                <a:t>Appendix</a:t>
              </a:r>
            </a:p>
          </p:txBody>
        </p:sp>
        <p:cxnSp>
          <p:nvCxnSpPr>
            <p:cNvPr id="28" name="Straight Connector 27">
              <a:extLst>
                <a:ext uri="{FF2B5EF4-FFF2-40B4-BE49-F238E27FC236}">
                  <a16:creationId xmlns:a16="http://schemas.microsoft.com/office/drawing/2014/main" id="{D009F63B-4266-4408-88B7-DA31E041E111}"/>
                </a:ext>
              </a:extLst>
            </p:cNvPr>
            <p:cNvCxnSpPr/>
            <p:nvPr/>
          </p:nvCxnSpPr>
          <p:spPr>
            <a:xfrm>
              <a:off x="1586989" y="5686368"/>
              <a:ext cx="0" cy="446639"/>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71273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B9707-98C9-465C-B6E3-612BBEE3DE44}"/>
              </a:ext>
            </a:extLst>
          </p:cNvPr>
          <p:cNvSpPr>
            <a:spLocks noGrp="1"/>
          </p:cNvSpPr>
          <p:nvPr>
            <p:ph type="title"/>
          </p:nvPr>
        </p:nvSpPr>
        <p:spPr/>
        <p:txBody>
          <a:bodyPr/>
          <a:lstStyle/>
          <a:p>
            <a:r>
              <a:rPr lang="en-US" dirty="0"/>
              <a:t>Kappa Architecture</a:t>
            </a:r>
          </a:p>
        </p:txBody>
      </p:sp>
      <p:sp>
        <p:nvSpPr>
          <p:cNvPr id="5" name="Rectangle 4">
            <a:extLst>
              <a:ext uri="{FF2B5EF4-FFF2-40B4-BE49-F238E27FC236}">
                <a16:creationId xmlns:a16="http://schemas.microsoft.com/office/drawing/2014/main" id="{236DA039-FFA5-424B-848B-5D350D5B6742}"/>
              </a:ext>
            </a:extLst>
          </p:cNvPr>
          <p:cNvSpPr/>
          <p:nvPr/>
        </p:nvSpPr>
        <p:spPr>
          <a:xfrm>
            <a:off x="166961" y="660322"/>
            <a:ext cx="11491639" cy="411480"/>
          </a:xfrm>
          <a:prstGeom prst="rect">
            <a:avLst/>
          </a:prstGeom>
          <a:solidFill>
            <a:schemeClr val="bg1">
              <a:lumMod val="95000"/>
            </a:schemeClr>
          </a:solidFill>
        </p:spPr>
        <p:txBody>
          <a:bodyPr wrap="square" tIns="0" bIns="0">
            <a:spAutoFit/>
          </a:bodyPr>
          <a:lstStyle/>
          <a:p>
            <a:pPr>
              <a:spcAft>
                <a:spcPts val="1125"/>
              </a:spcAft>
            </a:pPr>
            <a:r>
              <a:rPr lang="en-US" sz="1200" dirty="0">
                <a:solidFill>
                  <a:srgbClr val="222222"/>
                </a:solidFill>
                <a:ea typeface="Times New Roman" panose="02020603050405020304" pitchFamily="18" charset="0"/>
              </a:rPr>
              <a:t>Kappa Architecture is a </a:t>
            </a:r>
            <a:r>
              <a:rPr lang="en-US" sz="1200" b="1" dirty="0">
                <a:solidFill>
                  <a:srgbClr val="222222"/>
                </a:solidFill>
                <a:ea typeface="Times New Roman" panose="02020603050405020304" pitchFamily="18" charset="0"/>
              </a:rPr>
              <a:t>simplification of Lambda Architecture, not a replacement</a:t>
            </a:r>
            <a:r>
              <a:rPr lang="en-US" sz="1200" dirty="0">
                <a:solidFill>
                  <a:srgbClr val="222222"/>
                </a:solidFill>
                <a:ea typeface="Times New Roman" panose="02020603050405020304" pitchFamily="18" charset="0"/>
              </a:rPr>
              <a:t>.  </a:t>
            </a:r>
            <a:r>
              <a:rPr lang="en-US" sz="1200" dirty="0">
                <a:solidFill>
                  <a:srgbClr val="111111"/>
                </a:solidFill>
                <a:ea typeface="Times New Roman" panose="02020603050405020304" pitchFamily="18" charset="0"/>
              </a:rPr>
              <a:t>It addresses the </a:t>
            </a:r>
            <a:r>
              <a:rPr lang="en-US" sz="1200" b="1" dirty="0">
                <a:solidFill>
                  <a:srgbClr val="111111"/>
                </a:solidFill>
                <a:ea typeface="Times New Roman" panose="02020603050405020304" pitchFamily="18" charset="0"/>
              </a:rPr>
              <a:t>Lambda Architecture’s weakness: complexity of having to maintain two paths </a:t>
            </a:r>
            <a:r>
              <a:rPr lang="en-US" sz="1200" dirty="0">
                <a:solidFill>
                  <a:srgbClr val="111111"/>
                </a:solidFill>
                <a:ea typeface="Times New Roman" panose="02020603050405020304" pitchFamily="18" charset="0"/>
              </a:rPr>
              <a:t>(Batch and Speed).</a:t>
            </a:r>
            <a:endParaRPr lang="en-US" sz="1200" dirty="0"/>
          </a:p>
        </p:txBody>
      </p:sp>
      <p:sp>
        <p:nvSpPr>
          <p:cNvPr id="14" name="TextBox 13">
            <a:extLst>
              <a:ext uri="{FF2B5EF4-FFF2-40B4-BE49-F238E27FC236}">
                <a16:creationId xmlns:a16="http://schemas.microsoft.com/office/drawing/2014/main" id="{535135DB-BF6C-4211-9E17-35153E6FAEFA}"/>
              </a:ext>
            </a:extLst>
          </p:cNvPr>
          <p:cNvSpPr txBox="1"/>
          <p:nvPr/>
        </p:nvSpPr>
        <p:spPr>
          <a:xfrm>
            <a:off x="6249875" y="1202563"/>
            <a:ext cx="5646198" cy="4947508"/>
          </a:xfrm>
          <a:prstGeom prst="rect">
            <a:avLst/>
          </a:prstGeom>
          <a:noFill/>
        </p:spPr>
        <p:txBody>
          <a:bodyPr wrap="square" rtlCol="0">
            <a:spAutoFit/>
          </a:bodyPr>
          <a:lstStyle/>
          <a:p>
            <a:pPr marL="171450" indent="-171450">
              <a:spcAft>
                <a:spcPts val="1500"/>
              </a:spcAft>
              <a:buFont typeface="Arial" panose="020B0604020202020204" pitchFamily="34" charset="0"/>
              <a:buChar char="•"/>
            </a:pPr>
            <a:r>
              <a:rPr lang="en-US" sz="1200" dirty="0">
                <a:solidFill>
                  <a:srgbClr val="222222"/>
                </a:solidFill>
                <a:ea typeface="Times New Roman" panose="02020603050405020304" pitchFamily="18" charset="0"/>
              </a:rPr>
              <a:t>Kappa architecture pattern is based on </a:t>
            </a:r>
            <a:r>
              <a:rPr lang="en-US" sz="1200" b="1" dirty="0">
                <a:solidFill>
                  <a:srgbClr val="222222"/>
                </a:solidFill>
                <a:ea typeface="Times New Roman" panose="02020603050405020304" pitchFamily="18" charset="0"/>
              </a:rPr>
              <a:t>append-only, immutable log</a:t>
            </a:r>
            <a:r>
              <a:rPr lang="en-US" sz="1200" dirty="0">
                <a:solidFill>
                  <a:srgbClr val="222222"/>
                </a:solidFill>
                <a:ea typeface="Times New Roman" panose="02020603050405020304" pitchFamily="18" charset="0"/>
              </a:rPr>
              <a:t>. The data, from the log, is streamed through a computational system for serving layer. </a:t>
            </a:r>
            <a:endParaRPr lang="en-US" sz="1200" dirty="0">
              <a:solidFill>
                <a:srgbClr val="222222"/>
              </a:solidFill>
              <a:ea typeface="Calibri" panose="020F0502020204030204" pitchFamily="34" charset="0"/>
              <a:cs typeface="Times New Roman" panose="02020603050405020304" pitchFamily="18" charset="0"/>
            </a:endParaRPr>
          </a:p>
          <a:p>
            <a:pPr marL="171450" indent="-171450">
              <a:spcAft>
                <a:spcPts val="1500"/>
              </a:spcAft>
              <a:buFont typeface="Arial" panose="020B0604020202020204" pitchFamily="34" charset="0"/>
              <a:buChar char="•"/>
            </a:pPr>
            <a:r>
              <a:rPr lang="en-US" sz="1200" b="1" dirty="0">
                <a:solidFill>
                  <a:srgbClr val="111111"/>
                </a:solidFill>
                <a:ea typeface="Calibri" panose="020F0502020204030204" pitchFamily="34" charset="0"/>
                <a:cs typeface="Times New Roman" panose="02020603050405020304" pitchFamily="18" charset="0"/>
              </a:rPr>
              <a:t>Kafka</a:t>
            </a:r>
            <a:r>
              <a:rPr lang="en-US" sz="1200" dirty="0">
                <a:solidFill>
                  <a:srgbClr val="111111"/>
                </a:solidFill>
                <a:ea typeface="Calibri" panose="020F0502020204030204" pitchFamily="34" charset="0"/>
                <a:cs typeface="Times New Roman" panose="02020603050405020304" pitchFamily="18" charset="0"/>
              </a:rPr>
              <a:t> is the main component of this architecture. </a:t>
            </a:r>
            <a:r>
              <a:rPr lang="en-US" sz="1200" b="1" dirty="0">
                <a:solidFill>
                  <a:srgbClr val="111111"/>
                </a:solidFill>
                <a:ea typeface="Calibri" panose="020F0502020204030204" pitchFamily="34" charset="0"/>
                <a:cs typeface="Times New Roman" panose="02020603050405020304" pitchFamily="18" charset="0"/>
              </a:rPr>
              <a:t>It meets all requirements of the Lambda Architecture</a:t>
            </a:r>
            <a:r>
              <a:rPr lang="en-US" sz="1200" dirty="0">
                <a:solidFill>
                  <a:srgbClr val="111111"/>
                </a:solidFill>
                <a:ea typeface="Calibri" panose="020F0502020204030204" pitchFamily="34" charset="0"/>
                <a:cs typeface="Times New Roman" panose="02020603050405020304" pitchFamily="18" charset="0"/>
              </a:rPr>
              <a:t>, e.g., low-latency, distributed, event topics and rapid access to events data.</a:t>
            </a:r>
          </a:p>
          <a:p>
            <a:pPr marL="171450" indent="-171450">
              <a:spcAft>
                <a:spcPts val="1500"/>
              </a:spcAft>
              <a:buFont typeface="Arial" panose="020B0604020202020204" pitchFamily="34" charset="0"/>
              <a:buChar char="•"/>
            </a:pPr>
            <a:r>
              <a:rPr lang="en-US" sz="1200" dirty="0">
                <a:solidFill>
                  <a:srgbClr val="111111"/>
                </a:solidFill>
                <a:ea typeface="Calibri" panose="020F0502020204030204" pitchFamily="34" charset="0"/>
                <a:cs typeface="Times New Roman" panose="02020603050405020304" pitchFamily="18" charset="0"/>
              </a:rPr>
              <a:t>It persists event data in an </a:t>
            </a:r>
            <a:r>
              <a:rPr lang="en-US" sz="1200" b="1" dirty="0">
                <a:solidFill>
                  <a:srgbClr val="111111"/>
                </a:solidFill>
                <a:ea typeface="Calibri" panose="020F0502020204030204" pitchFamily="34" charset="0"/>
                <a:cs typeface="Times New Roman" panose="02020603050405020304" pitchFamily="18" charset="0"/>
              </a:rPr>
              <a:t>ordered, immutable, log data structure</a:t>
            </a:r>
            <a:r>
              <a:rPr lang="en-US" sz="1200" dirty="0">
                <a:solidFill>
                  <a:srgbClr val="111111"/>
                </a:solidFill>
                <a:ea typeface="Calibri" panose="020F0502020204030204" pitchFamily="34" charset="0"/>
                <a:cs typeface="Times New Roman" panose="02020603050405020304" pitchFamily="18" charset="0"/>
              </a:rPr>
              <a:t> that can be replayed at high-throughput to serve batch needs.</a:t>
            </a:r>
          </a:p>
          <a:p>
            <a:pPr marL="171450" indent="-171450">
              <a:spcAft>
                <a:spcPts val="1500"/>
              </a:spcAft>
              <a:buFont typeface="Arial" panose="020B0604020202020204" pitchFamily="34" charset="0"/>
              <a:buChar char="•"/>
            </a:pPr>
            <a:r>
              <a:rPr lang="en-US" sz="1200" dirty="0">
                <a:solidFill>
                  <a:srgbClr val="222222"/>
                </a:solidFill>
              </a:rPr>
              <a:t>Kappa Architecture focuses on </a:t>
            </a:r>
            <a:r>
              <a:rPr lang="en-US" sz="1200" b="1" dirty="0">
                <a:solidFill>
                  <a:srgbClr val="222222"/>
                </a:solidFill>
              </a:rPr>
              <a:t>processing data as a stream only</a:t>
            </a:r>
            <a:r>
              <a:rPr lang="en-US" sz="1200" dirty="0">
                <a:solidFill>
                  <a:srgbClr val="222222"/>
                </a:solidFill>
              </a:rPr>
              <a:t>. </a:t>
            </a:r>
            <a:r>
              <a:rPr lang="en-US" sz="1200" dirty="0"/>
              <a:t>It requires the incoming data stream be replayed quickly in its entirety or from a specific position. </a:t>
            </a:r>
            <a:endParaRPr lang="en-US" sz="1200" dirty="0">
              <a:solidFill>
                <a:srgbClr val="222222"/>
              </a:solidFill>
            </a:endParaRPr>
          </a:p>
          <a:p>
            <a:pPr marL="171450" indent="-171450">
              <a:spcAft>
                <a:spcPts val="1500"/>
              </a:spcAft>
              <a:buFont typeface="Arial" panose="020B0604020202020204" pitchFamily="34" charset="0"/>
              <a:buChar char="•"/>
            </a:pPr>
            <a:r>
              <a:rPr lang="en-US" sz="1200" dirty="0">
                <a:solidFill>
                  <a:srgbClr val="111111"/>
                </a:solidFill>
                <a:ea typeface="Calibri" panose="020F0502020204030204" pitchFamily="34" charset="0"/>
                <a:cs typeface="Times New Roman" panose="02020603050405020304" pitchFamily="18" charset="0"/>
              </a:rPr>
              <a:t>Using Kafka, </a:t>
            </a:r>
            <a:r>
              <a:rPr lang="en-US" sz="1200" dirty="0">
                <a:solidFill>
                  <a:srgbClr val="222222"/>
                </a:solidFill>
                <a:ea typeface="Times New Roman" panose="02020603050405020304" pitchFamily="18" charset="0"/>
              </a:rPr>
              <a:t>the need for </a:t>
            </a:r>
            <a:r>
              <a:rPr lang="en-US" sz="1200" b="1" dirty="0">
                <a:solidFill>
                  <a:srgbClr val="222222"/>
                </a:solidFill>
                <a:ea typeface="Times New Roman" panose="02020603050405020304" pitchFamily="18" charset="0"/>
              </a:rPr>
              <a:t>batch processing system is eliminated; </a:t>
            </a:r>
            <a:r>
              <a:rPr lang="en-US" sz="1200" dirty="0">
                <a:solidFill>
                  <a:srgbClr val="222222"/>
                </a:solidFill>
                <a:ea typeface="Times New Roman" panose="02020603050405020304" pitchFamily="18" charset="0"/>
              </a:rPr>
              <a:t>data is run through the streaming system from the beginning.</a:t>
            </a:r>
            <a:endParaRPr lang="en-US" sz="1200" dirty="0">
              <a:solidFill>
                <a:srgbClr val="111111"/>
              </a:solidFill>
              <a:ea typeface="Calibri" panose="020F0502020204030204" pitchFamily="34" charset="0"/>
              <a:cs typeface="Times New Roman" panose="02020603050405020304" pitchFamily="18" charset="0"/>
            </a:endParaRPr>
          </a:p>
          <a:p>
            <a:pPr marL="171450" indent="-171450">
              <a:spcAft>
                <a:spcPts val="1500"/>
              </a:spcAft>
              <a:buFont typeface="Arial" panose="020B0604020202020204" pitchFamily="34" charset="0"/>
              <a:buChar char="•"/>
            </a:pPr>
            <a:r>
              <a:rPr lang="en-US" sz="1200" dirty="0">
                <a:solidFill>
                  <a:srgbClr val="222222"/>
                </a:solidFill>
              </a:rPr>
              <a:t>The incoming data is streamed through a real-time (speed) layer and the results are stored in the serving layer for queries.</a:t>
            </a:r>
          </a:p>
          <a:p>
            <a:pPr marL="171450" indent="-171450">
              <a:spcAft>
                <a:spcPts val="1500"/>
              </a:spcAft>
              <a:buFont typeface="Arial" panose="020B0604020202020204" pitchFamily="34" charset="0"/>
              <a:buChar char="•"/>
            </a:pPr>
            <a:r>
              <a:rPr lang="en-US" sz="1200" dirty="0">
                <a:solidFill>
                  <a:srgbClr val="222222"/>
                </a:solidFill>
              </a:rPr>
              <a:t>Handles both real-time data processing and continuous reprocessing in a single stream processing engine. Maintains one codebase and only one data source for queries</a:t>
            </a:r>
          </a:p>
          <a:p>
            <a:pPr marL="171450" indent="-171450">
              <a:spcAft>
                <a:spcPts val="1500"/>
              </a:spcAft>
              <a:buFont typeface="Arial" panose="020B0604020202020204" pitchFamily="34" charset="0"/>
              <a:buChar char="•"/>
            </a:pPr>
            <a:r>
              <a:rPr lang="en-US" sz="1200" dirty="0">
                <a:solidFill>
                  <a:srgbClr val="222222"/>
                </a:solidFill>
              </a:rPr>
              <a:t>When any code changes, a second stream process replays all previous data through the latest real-time engine and replace data stored in the serving layer.</a:t>
            </a:r>
          </a:p>
        </p:txBody>
      </p:sp>
      <p:grpSp>
        <p:nvGrpSpPr>
          <p:cNvPr id="17" name="Group 16">
            <a:extLst>
              <a:ext uri="{FF2B5EF4-FFF2-40B4-BE49-F238E27FC236}">
                <a16:creationId xmlns:a16="http://schemas.microsoft.com/office/drawing/2014/main" id="{69DD1E4E-4ADC-4190-A07B-BA0AB2DB5789}"/>
              </a:ext>
            </a:extLst>
          </p:cNvPr>
          <p:cNvGrpSpPr/>
          <p:nvPr/>
        </p:nvGrpSpPr>
        <p:grpSpPr>
          <a:xfrm>
            <a:off x="109952" y="2115378"/>
            <a:ext cx="5977630" cy="2875350"/>
            <a:chOff x="62147" y="1048578"/>
            <a:chExt cx="5977630" cy="2875350"/>
          </a:xfrm>
        </p:grpSpPr>
        <p:pic>
          <p:nvPicPr>
            <p:cNvPr id="7" name="Picture 6" descr="Kappa Architecture">
              <a:extLst>
                <a:ext uri="{FF2B5EF4-FFF2-40B4-BE49-F238E27FC236}">
                  <a16:creationId xmlns:a16="http://schemas.microsoft.com/office/drawing/2014/main" id="{5BCFAF4E-E51B-4824-B66E-8DA19520D093}"/>
                </a:ext>
              </a:extLst>
            </p:cNvPr>
            <p:cNvPicPr/>
            <p:nvPr/>
          </p:nvPicPr>
          <p:blipFill rotWithShape="1">
            <a:blip r:embed="rId2">
              <a:extLst>
                <a:ext uri="{28A0092B-C50C-407E-A947-70E740481C1C}">
                  <a14:useLocalDpi xmlns:a14="http://schemas.microsoft.com/office/drawing/2010/main" val="0"/>
                </a:ext>
              </a:extLst>
            </a:blip>
            <a:srcRect t="20445" r="3562" b="13333"/>
            <a:stretch/>
          </p:blipFill>
          <p:spPr bwMode="auto">
            <a:xfrm>
              <a:off x="62147" y="1048578"/>
              <a:ext cx="5977630" cy="2644529"/>
            </a:xfrm>
            <a:prstGeom prst="rect">
              <a:avLst/>
            </a:prstGeom>
            <a:noFill/>
            <a:ln>
              <a:noFill/>
            </a:ln>
            <a:extLst>
              <a:ext uri="{53640926-AAD7-44D8-BBD7-CCE9431645EC}">
                <a14:shadowObscured xmlns:a14="http://schemas.microsoft.com/office/drawing/2010/main"/>
              </a:ext>
            </a:extLst>
          </p:spPr>
        </p:pic>
        <p:sp>
          <p:nvSpPr>
            <p:cNvPr id="15" name="Rectangle 14">
              <a:extLst>
                <a:ext uri="{FF2B5EF4-FFF2-40B4-BE49-F238E27FC236}">
                  <a16:creationId xmlns:a16="http://schemas.microsoft.com/office/drawing/2014/main" id="{792C1B79-4206-4D3D-AF76-D523FD4374AE}"/>
                </a:ext>
              </a:extLst>
            </p:cNvPr>
            <p:cNvSpPr/>
            <p:nvPr/>
          </p:nvSpPr>
          <p:spPr>
            <a:xfrm>
              <a:off x="1606854" y="3675353"/>
              <a:ext cx="3923930" cy="248575"/>
            </a:xfrm>
            <a:prstGeom prst="rect">
              <a:avLst/>
            </a:prstGeom>
            <a:solidFill>
              <a:schemeClr val="accent1">
                <a:lumMod val="20000"/>
                <a:lumOff val="80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400" b="1" dirty="0">
                  <a:solidFill>
                    <a:schemeClr val="tx1"/>
                  </a:solidFill>
                  <a:ea typeface="Times New Roman" panose="02020603050405020304" pitchFamily="18" charset="0"/>
                  <a:cs typeface="Courier New" panose="02070309020205020404" pitchFamily="49" charset="0"/>
                </a:rPr>
                <a:t>Query = K (New Data) = K (Live streaming data)</a:t>
              </a:r>
              <a:r>
                <a:rPr lang="en-US" altLang="en-US" sz="1400" b="1" dirty="0">
                  <a:solidFill>
                    <a:schemeClr val="tx1"/>
                  </a:solidFill>
                </a:rPr>
                <a:t> </a:t>
              </a:r>
            </a:p>
          </p:txBody>
        </p:sp>
        <p:sp>
          <p:nvSpPr>
            <p:cNvPr id="16" name="TextBox 15">
              <a:extLst>
                <a:ext uri="{FF2B5EF4-FFF2-40B4-BE49-F238E27FC236}">
                  <a16:creationId xmlns:a16="http://schemas.microsoft.com/office/drawing/2014/main" id="{692518B5-B992-47A3-848E-771F1EC9457C}"/>
                </a:ext>
              </a:extLst>
            </p:cNvPr>
            <p:cNvSpPr txBox="1"/>
            <p:nvPr/>
          </p:nvSpPr>
          <p:spPr>
            <a:xfrm>
              <a:off x="2473171" y="1189154"/>
              <a:ext cx="1422554" cy="338554"/>
            </a:xfrm>
            <a:prstGeom prst="rect">
              <a:avLst/>
            </a:prstGeom>
            <a:solidFill>
              <a:schemeClr val="bg1"/>
            </a:solidFill>
            <a:ln>
              <a:noFill/>
            </a:ln>
          </p:spPr>
          <p:txBody>
            <a:bodyPr wrap="square" lIns="0" tIns="0" rIns="0" bIns="0" rtlCol="0">
              <a:spAutoFit/>
            </a:bodyPr>
            <a:lstStyle/>
            <a:p>
              <a:r>
                <a:rPr lang="en-US" sz="1100" b="1" dirty="0"/>
                <a:t>Data processing/Speed </a:t>
              </a:r>
            </a:p>
            <a:p>
              <a:r>
                <a:rPr lang="en-US" sz="1100" b="1" dirty="0"/>
                <a:t>Layer</a:t>
              </a:r>
            </a:p>
          </p:txBody>
        </p:sp>
      </p:grpSp>
    </p:spTree>
    <p:extLst>
      <p:ext uri="{BB962C8B-B14F-4D97-AF65-F5344CB8AC3E}">
        <p14:creationId xmlns:p14="http://schemas.microsoft.com/office/powerpoint/2010/main" val="335220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B9707-98C9-465C-B6E3-612BBEE3DE44}"/>
              </a:ext>
            </a:extLst>
          </p:cNvPr>
          <p:cNvSpPr>
            <a:spLocks noGrp="1"/>
          </p:cNvSpPr>
          <p:nvPr>
            <p:ph type="title"/>
          </p:nvPr>
        </p:nvSpPr>
        <p:spPr/>
        <p:txBody>
          <a:bodyPr/>
          <a:lstStyle/>
          <a:p>
            <a:r>
              <a:rPr lang="en-US" dirty="0"/>
              <a:t>Kappa Architecture – </a:t>
            </a:r>
            <a:r>
              <a:rPr lang="en-US" sz="2000" dirty="0"/>
              <a:t>cont’d</a:t>
            </a:r>
            <a:endParaRPr lang="en-US" dirty="0"/>
          </a:p>
        </p:txBody>
      </p:sp>
      <p:pic>
        <p:nvPicPr>
          <p:cNvPr id="3" name="Picture 2">
            <a:extLst>
              <a:ext uri="{FF2B5EF4-FFF2-40B4-BE49-F238E27FC236}">
                <a16:creationId xmlns:a16="http://schemas.microsoft.com/office/drawing/2014/main" id="{D9C4CDF7-DD81-478D-9A49-CA5D311EAC16}"/>
              </a:ext>
            </a:extLst>
          </p:cNvPr>
          <p:cNvPicPr>
            <a:picLocks noChangeAspect="1"/>
          </p:cNvPicPr>
          <p:nvPr/>
        </p:nvPicPr>
        <p:blipFill>
          <a:blip r:embed="rId2"/>
          <a:stretch>
            <a:fillRect/>
          </a:stretch>
        </p:blipFill>
        <p:spPr>
          <a:xfrm>
            <a:off x="296476" y="1545690"/>
            <a:ext cx="5616051" cy="1175799"/>
          </a:xfrm>
          <a:prstGeom prst="rect">
            <a:avLst/>
          </a:prstGeom>
        </p:spPr>
      </p:pic>
      <p:sp>
        <p:nvSpPr>
          <p:cNvPr id="29" name="Rectangle 28">
            <a:extLst>
              <a:ext uri="{FF2B5EF4-FFF2-40B4-BE49-F238E27FC236}">
                <a16:creationId xmlns:a16="http://schemas.microsoft.com/office/drawing/2014/main" id="{9D2C8B43-A128-44EF-A200-98FB49CDA2DF}"/>
              </a:ext>
            </a:extLst>
          </p:cNvPr>
          <p:cNvSpPr/>
          <p:nvPr/>
        </p:nvSpPr>
        <p:spPr>
          <a:xfrm>
            <a:off x="5912527" y="1383555"/>
            <a:ext cx="6048655" cy="4637680"/>
          </a:xfrm>
          <a:prstGeom prst="rect">
            <a:avLst/>
          </a:prstGeom>
        </p:spPr>
        <p:txBody>
          <a:bodyPr wrap="square">
            <a:spAutoFit/>
          </a:bodyPr>
          <a:lstStyle/>
          <a:p>
            <a:pPr marL="171450" indent="-171450">
              <a:spcAft>
                <a:spcPts val="1000"/>
              </a:spcAft>
              <a:buFont typeface="Arial" panose="020B0604020202020204" pitchFamily="34" charset="0"/>
              <a:buChar char="•"/>
            </a:pPr>
            <a:r>
              <a:rPr lang="en-US" sz="1200" dirty="0">
                <a:solidFill>
                  <a:srgbClr val="171717"/>
                </a:solidFill>
                <a:ea typeface="Times New Roman" panose="02020603050405020304" pitchFamily="18" charset="0"/>
              </a:rPr>
              <a:t>All data flows through </a:t>
            </a:r>
            <a:r>
              <a:rPr lang="en-US" sz="1200" b="1" dirty="0">
                <a:solidFill>
                  <a:srgbClr val="171717"/>
                </a:solidFill>
                <a:ea typeface="Times New Roman" panose="02020603050405020304" pitchFamily="18" charset="0"/>
              </a:rPr>
              <a:t>a single path</a:t>
            </a:r>
            <a:r>
              <a:rPr lang="en-US" sz="1200" dirty="0">
                <a:solidFill>
                  <a:srgbClr val="171717"/>
                </a:solidFill>
                <a:ea typeface="Times New Roman" panose="02020603050405020304" pitchFamily="18" charset="0"/>
              </a:rPr>
              <a:t>, using a stream processing system. </a:t>
            </a:r>
          </a:p>
          <a:p>
            <a:pPr marL="171450" indent="-171450">
              <a:spcAft>
                <a:spcPts val="1000"/>
              </a:spcAft>
              <a:buFont typeface="Arial" panose="020B0604020202020204" pitchFamily="34" charset="0"/>
              <a:buChar char="•"/>
            </a:pPr>
            <a:r>
              <a:rPr lang="en-US" sz="1200" dirty="0"/>
              <a:t>The event data is </a:t>
            </a:r>
            <a:r>
              <a:rPr lang="en-US" sz="1200" b="1" dirty="0"/>
              <a:t>immutable and all of it is collected</a:t>
            </a:r>
            <a:r>
              <a:rPr lang="en-US" sz="1200" dirty="0"/>
              <a:t>, instead of a subset. </a:t>
            </a:r>
          </a:p>
          <a:p>
            <a:pPr marL="171450" indent="-171450">
              <a:spcAft>
                <a:spcPts val="1000"/>
              </a:spcAft>
              <a:buFont typeface="Arial" panose="020B0604020202020204" pitchFamily="34" charset="0"/>
              <a:buChar char="•"/>
            </a:pPr>
            <a:r>
              <a:rPr lang="en-US" sz="1200" dirty="0"/>
              <a:t>The data is ingested as a stream of </a:t>
            </a:r>
            <a:r>
              <a:rPr lang="en-US" sz="1200" b="1" dirty="0"/>
              <a:t>ordered events </a:t>
            </a:r>
            <a:r>
              <a:rPr lang="en-US" sz="1200" dirty="0"/>
              <a:t>into a distributed and fault tolerant unified log. </a:t>
            </a:r>
          </a:p>
          <a:p>
            <a:pPr marL="171450" indent="-171450">
              <a:spcAft>
                <a:spcPts val="1000"/>
              </a:spcAft>
              <a:buFont typeface="Arial" panose="020B0604020202020204" pitchFamily="34" charset="0"/>
              <a:buChar char="•"/>
            </a:pPr>
            <a:r>
              <a:rPr lang="en-US" sz="1200" dirty="0"/>
              <a:t>All event processing is performed on the input stream and persisted as a real-time view. </a:t>
            </a:r>
          </a:p>
          <a:p>
            <a:pPr marL="171450" indent="-171450">
              <a:spcAft>
                <a:spcPts val="1000"/>
              </a:spcAft>
              <a:buFont typeface="Arial" panose="020B0604020202020204" pitchFamily="34" charset="0"/>
              <a:buChar char="•"/>
            </a:pPr>
            <a:r>
              <a:rPr lang="en-US" sz="1200" dirty="0"/>
              <a:t>If </a:t>
            </a:r>
            <a:r>
              <a:rPr lang="en-US" sz="1200" b="1" dirty="0"/>
              <a:t>recompute of the entire data set is required</a:t>
            </a:r>
            <a:r>
              <a:rPr lang="en-US" sz="1200" dirty="0"/>
              <a:t>, you replay the stream, typically using parallelism to complete the computation in a timely fashion.</a:t>
            </a:r>
          </a:p>
          <a:p>
            <a:pPr marL="171450" indent="-171450">
              <a:spcAft>
                <a:spcPts val="1000"/>
              </a:spcAft>
              <a:buFont typeface="Arial" panose="020B0604020202020204" pitchFamily="34" charset="0"/>
              <a:buChar char="•"/>
            </a:pPr>
            <a:r>
              <a:rPr lang="en-US" sz="1200" dirty="0"/>
              <a:t>You can stream data for different time windows based on the use case.</a:t>
            </a:r>
          </a:p>
          <a:p>
            <a:pPr marL="171450" indent="-171450">
              <a:spcAft>
                <a:spcPts val="1000"/>
              </a:spcAft>
              <a:buFont typeface="Arial" panose="020B0604020202020204" pitchFamily="34" charset="0"/>
              <a:buChar char="•"/>
            </a:pPr>
            <a:r>
              <a:rPr lang="en-US" sz="1200" dirty="0"/>
              <a:t>The data playback can be handled using the code at the </a:t>
            </a:r>
            <a:r>
              <a:rPr lang="en-US" sz="1200" b="1" dirty="0"/>
              <a:t>subscriber level</a:t>
            </a:r>
            <a:r>
              <a:rPr lang="en-US" sz="1200" dirty="0"/>
              <a:t>. </a:t>
            </a:r>
          </a:p>
          <a:p>
            <a:pPr>
              <a:lnSpc>
                <a:spcPct val="107000"/>
              </a:lnSpc>
              <a:spcAft>
                <a:spcPts val="1000"/>
              </a:spcAft>
            </a:pPr>
            <a:r>
              <a:rPr lang="en-US" sz="1200" b="1" dirty="0">
                <a:solidFill>
                  <a:srgbClr val="000000"/>
                </a:solidFill>
                <a:ea typeface="Calibri" panose="020F0502020204030204" pitchFamily="34" charset="0"/>
                <a:cs typeface="Times New Roman" panose="02020603050405020304" pitchFamily="18" charset="0"/>
              </a:rPr>
              <a:t>Speed layer</a:t>
            </a:r>
          </a:p>
          <a:p>
            <a:pPr marL="171450" indent="-171450">
              <a:lnSpc>
                <a:spcPct val="107000"/>
              </a:lnSpc>
              <a:spcAft>
                <a:spcPts val="1000"/>
              </a:spcAft>
              <a:buFont typeface="Arial" panose="020B0604020202020204" pitchFamily="34" charset="0"/>
              <a:buChar char="•"/>
            </a:pPr>
            <a:r>
              <a:rPr lang="en-US" sz="1200" dirty="0">
                <a:solidFill>
                  <a:srgbClr val="333333"/>
                </a:solidFill>
                <a:ea typeface="Times New Roman" panose="02020603050405020304" pitchFamily="18" charset="0"/>
              </a:rPr>
              <a:t>The speed layer processes data streams in and keeps the queue active for indefinite time. </a:t>
            </a:r>
          </a:p>
          <a:p>
            <a:pPr marL="171450" indent="-171450">
              <a:lnSpc>
                <a:spcPct val="107000"/>
              </a:lnSpc>
              <a:spcAft>
                <a:spcPts val="1000"/>
              </a:spcAft>
              <a:buFont typeface="Arial" panose="020B0604020202020204" pitchFamily="34" charset="0"/>
              <a:buChar char="•"/>
            </a:pPr>
            <a:r>
              <a:rPr lang="en-US" sz="1200" dirty="0">
                <a:solidFill>
                  <a:srgbClr val="333333"/>
                </a:solidFill>
                <a:ea typeface="Times New Roman" panose="02020603050405020304" pitchFamily="18" charset="0"/>
              </a:rPr>
              <a:t>The speed layer is </a:t>
            </a:r>
            <a:r>
              <a:rPr lang="en-US" sz="1200" b="1" dirty="0">
                <a:solidFill>
                  <a:srgbClr val="333333"/>
                </a:solidFill>
                <a:ea typeface="Times New Roman" panose="02020603050405020304" pitchFamily="18" charset="0"/>
              </a:rPr>
              <a:t>double purposed</a:t>
            </a:r>
            <a:r>
              <a:rPr lang="en-US" sz="1200" dirty="0">
                <a:solidFill>
                  <a:srgbClr val="333333"/>
                </a:solidFill>
                <a:ea typeface="Times New Roman" panose="02020603050405020304" pitchFamily="18" charset="0"/>
              </a:rPr>
              <a:t> as batch layer and can be configured to playback historical data.</a:t>
            </a:r>
            <a:endParaRPr lang="en-US" sz="1200" dirty="0">
              <a:ea typeface="Times New Roman" panose="02020603050405020304" pitchFamily="18" charset="0"/>
            </a:endParaRPr>
          </a:p>
          <a:p>
            <a:pPr>
              <a:spcAft>
                <a:spcPts val="1000"/>
              </a:spcAft>
            </a:pPr>
            <a:r>
              <a:rPr lang="en-US" sz="1200" b="1" dirty="0">
                <a:solidFill>
                  <a:srgbClr val="000000"/>
                </a:solidFill>
                <a:ea typeface="Times New Roman" panose="02020603050405020304" pitchFamily="18" charset="0"/>
              </a:rPr>
              <a:t>Serving layer</a:t>
            </a:r>
          </a:p>
          <a:p>
            <a:pPr marL="171450" indent="-171450">
              <a:spcAft>
                <a:spcPts val="1000"/>
              </a:spcAft>
              <a:buFont typeface="Arial" panose="020B0604020202020204" pitchFamily="34" charset="0"/>
              <a:buChar char="•"/>
            </a:pPr>
            <a:r>
              <a:rPr lang="en-US" sz="1200" dirty="0">
                <a:solidFill>
                  <a:srgbClr val="333333"/>
                </a:solidFill>
                <a:ea typeface="Times New Roman" panose="02020603050405020304" pitchFamily="18" charset="0"/>
              </a:rPr>
              <a:t>Output from the speed layer can be consumed by various subscribers using serving layer </a:t>
            </a:r>
          </a:p>
          <a:p>
            <a:pPr marL="171450" indent="-171450">
              <a:spcAft>
                <a:spcPts val="1000"/>
              </a:spcAft>
              <a:buFont typeface="Arial" panose="020B0604020202020204" pitchFamily="34" charset="0"/>
              <a:buChar char="•"/>
            </a:pPr>
            <a:r>
              <a:rPr lang="en-US" sz="1200" dirty="0">
                <a:solidFill>
                  <a:srgbClr val="333333"/>
                </a:solidFill>
                <a:ea typeface="Times New Roman" panose="02020603050405020304" pitchFamily="18" charset="0"/>
              </a:rPr>
              <a:t>It responds to ad-hoc queries by returning pre-computed views or building views</a:t>
            </a:r>
            <a:endParaRPr lang="en-US" sz="1200" dirty="0"/>
          </a:p>
        </p:txBody>
      </p:sp>
      <p:sp>
        <p:nvSpPr>
          <p:cNvPr id="30" name="Rectangle 29">
            <a:extLst>
              <a:ext uri="{FF2B5EF4-FFF2-40B4-BE49-F238E27FC236}">
                <a16:creationId xmlns:a16="http://schemas.microsoft.com/office/drawing/2014/main" id="{DABD4F60-01BC-40BD-8A3C-F7508B031A91}"/>
              </a:ext>
            </a:extLst>
          </p:cNvPr>
          <p:cNvSpPr/>
          <p:nvPr/>
        </p:nvSpPr>
        <p:spPr>
          <a:xfrm>
            <a:off x="284085" y="650219"/>
            <a:ext cx="11603115" cy="536942"/>
          </a:xfrm>
          <a:prstGeom prst="rect">
            <a:avLst/>
          </a:prstGeom>
        </p:spPr>
        <p:txBody>
          <a:bodyPr wrap="square">
            <a:spAutoFit/>
          </a:bodyPr>
          <a:lstStyle/>
          <a:p>
            <a:pPr>
              <a:lnSpc>
                <a:spcPts val="1800"/>
              </a:lnSpc>
              <a:spcAft>
                <a:spcPts val="900"/>
              </a:spcAft>
            </a:pPr>
            <a:r>
              <a:rPr lang="en-US" sz="1200" dirty="0">
                <a:ea typeface="Times New Roman" panose="02020603050405020304" pitchFamily="18" charset="0"/>
              </a:rPr>
              <a:t>Kappa architecture is </a:t>
            </a:r>
            <a:r>
              <a:rPr lang="en-US" sz="1200" b="1" dirty="0">
                <a:ea typeface="Times New Roman" panose="02020603050405020304" pitchFamily="18" charset="0"/>
              </a:rPr>
              <a:t>based on Apache Kafka</a:t>
            </a:r>
            <a:r>
              <a:rPr lang="en-US" sz="1200" dirty="0">
                <a:ea typeface="Times New Roman" panose="02020603050405020304" pitchFamily="18" charset="0"/>
              </a:rPr>
              <a:t>, which is </a:t>
            </a:r>
            <a:r>
              <a:rPr lang="en-US" sz="1200" b="1" dirty="0">
                <a:ea typeface="Times New Roman" panose="02020603050405020304" pitchFamily="18" charset="0"/>
              </a:rPr>
              <a:t>extremely fast, fault tolerant and horizontally scalable</a:t>
            </a:r>
            <a:r>
              <a:rPr lang="en-US" sz="1200" dirty="0">
                <a:ea typeface="Times New Roman" panose="02020603050405020304" pitchFamily="18" charset="0"/>
              </a:rPr>
              <a:t>. It provides a better mechanism for governing data-streams. Kafka </a:t>
            </a:r>
            <a:r>
              <a:rPr lang="en-US" sz="1200" b="1" dirty="0">
                <a:ea typeface="Times New Roman" panose="02020603050405020304" pitchFamily="18" charset="0"/>
              </a:rPr>
              <a:t>retains the ordered data for indefinite period</a:t>
            </a:r>
            <a:r>
              <a:rPr lang="en-US" sz="1200" dirty="0">
                <a:ea typeface="Times New Roman" panose="02020603050405020304" pitchFamily="18" charset="0"/>
              </a:rPr>
              <a:t>. Companies such as, LinkedIn use this for big data processing and retain large amount of data to respond quickly to similar/repetitive queries.</a:t>
            </a:r>
          </a:p>
        </p:txBody>
      </p:sp>
      <p:pic>
        <p:nvPicPr>
          <p:cNvPr id="7" name="Picture 6" descr="Kappa architecture diagram">
            <a:extLst>
              <a:ext uri="{FF2B5EF4-FFF2-40B4-BE49-F238E27FC236}">
                <a16:creationId xmlns:a16="http://schemas.microsoft.com/office/drawing/2014/main" id="{A11C828B-9868-40EC-8487-7396D1086AA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08141" y="3375732"/>
            <a:ext cx="4879284" cy="1975389"/>
          </a:xfrm>
          <a:prstGeom prst="rect">
            <a:avLst/>
          </a:prstGeom>
          <a:noFill/>
          <a:ln>
            <a:noFill/>
          </a:ln>
        </p:spPr>
      </p:pic>
    </p:spTree>
    <p:extLst>
      <p:ext uri="{BB962C8B-B14F-4D97-AF65-F5344CB8AC3E}">
        <p14:creationId xmlns:p14="http://schemas.microsoft.com/office/powerpoint/2010/main" val="3086904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B9707-98C9-465C-B6E3-612BBEE3DE44}"/>
              </a:ext>
            </a:extLst>
          </p:cNvPr>
          <p:cNvSpPr>
            <a:spLocks noGrp="1"/>
          </p:cNvSpPr>
          <p:nvPr>
            <p:ph type="title"/>
          </p:nvPr>
        </p:nvSpPr>
        <p:spPr/>
        <p:txBody>
          <a:bodyPr/>
          <a:lstStyle/>
          <a:p>
            <a:r>
              <a:rPr lang="en-US" dirty="0"/>
              <a:t>Kappa Architecture – </a:t>
            </a:r>
            <a:r>
              <a:rPr lang="en-US" sz="2000" dirty="0"/>
              <a:t>use cases</a:t>
            </a:r>
            <a:endParaRPr lang="en-US" dirty="0"/>
          </a:p>
        </p:txBody>
      </p:sp>
      <p:sp>
        <p:nvSpPr>
          <p:cNvPr id="28" name="Rectangle 27">
            <a:extLst>
              <a:ext uri="{FF2B5EF4-FFF2-40B4-BE49-F238E27FC236}">
                <a16:creationId xmlns:a16="http://schemas.microsoft.com/office/drawing/2014/main" id="{47D898B0-5CD9-4424-9A3C-AC0652B7FA69}"/>
              </a:ext>
            </a:extLst>
          </p:cNvPr>
          <p:cNvSpPr/>
          <p:nvPr/>
        </p:nvSpPr>
        <p:spPr>
          <a:xfrm>
            <a:off x="6372225" y="1654574"/>
            <a:ext cx="5316060" cy="3462486"/>
          </a:xfrm>
          <a:prstGeom prst="rect">
            <a:avLst/>
          </a:prstGeom>
        </p:spPr>
        <p:txBody>
          <a:bodyPr wrap="square">
            <a:spAutoFit/>
          </a:bodyPr>
          <a:lstStyle/>
          <a:p>
            <a:pPr>
              <a:spcBef>
                <a:spcPts val="2065"/>
              </a:spcBef>
              <a:spcAft>
                <a:spcPts val="1500"/>
              </a:spcAft>
            </a:pPr>
            <a:r>
              <a:rPr lang="en-US" sz="1200" b="1" spc="-25" dirty="0">
                <a:ea typeface="Times New Roman" panose="02020603050405020304" pitchFamily="18" charset="0"/>
              </a:rPr>
              <a:t>Kappa architecture u</a:t>
            </a:r>
            <a:r>
              <a:rPr lang="en-US" sz="1200" b="1" dirty="0">
                <a:ea typeface="Times New Roman" panose="02020603050405020304" pitchFamily="18" charset="0"/>
              </a:rPr>
              <a:t>se cases:</a:t>
            </a:r>
          </a:p>
          <a:p>
            <a:pPr marL="171450" indent="-171450">
              <a:spcAft>
                <a:spcPts val="1500"/>
              </a:spcAft>
              <a:buFont typeface="Arial" panose="020B0604020202020204" pitchFamily="34" charset="0"/>
              <a:buChar char="•"/>
            </a:pPr>
            <a:r>
              <a:rPr lang="en-US" sz="1200" dirty="0"/>
              <a:t>When there is no need to go back and playback all the data and insights can be derived from live streams. </a:t>
            </a:r>
          </a:p>
          <a:p>
            <a:pPr marL="171450" indent="-171450">
              <a:spcAft>
                <a:spcPts val="1500"/>
              </a:spcAft>
              <a:buFont typeface="Arial" panose="020B0604020202020204" pitchFamily="34" charset="0"/>
              <a:buChar char="•"/>
            </a:pPr>
            <a:r>
              <a:rPr lang="en-US" sz="1200" dirty="0"/>
              <a:t>Machine learning and analytical models can be built using the stream</a:t>
            </a:r>
          </a:p>
          <a:p>
            <a:pPr marL="171450" indent="-171450">
              <a:spcAft>
                <a:spcPts val="1500"/>
              </a:spcAft>
              <a:buFont typeface="Arial" panose="020B0604020202020204" pitchFamily="34" charset="0"/>
              <a:buChar char="•"/>
            </a:pPr>
            <a:r>
              <a:rPr lang="en-US" sz="1200" dirty="0">
                <a:ea typeface="Times New Roman" panose="02020603050405020304" pitchFamily="18" charset="0"/>
              </a:rPr>
              <a:t>Multiple data events or queries are logged in a queue to be catered against a distributed file system storage or history.</a:t>
            </a:r>
          </a:p>
          <a:p>
            <a:pPr marL="171450" marR="0" lvl="0" indent="-171450">
              <a:spcBef>
                <a:spcPts val="0"/>
              </a:spcBef>
              <a:spcAft>
                <a:spcPts val="1500"/>
              </a:spcAft>
              <a:buSzPts val="1000"/>
              <a:buFont typeface="Arial" panose="020B0604020202020204" pitchFamily="34" charset="0"/>
              <a:buChar char="•"/>
              <a:tabLst>
                <a:tab pos="457200" algn="l"/>
              </a:tabLst>
            </a:pPr>
            <a:r>
              <a:rPr lang="en-US" sz="1200" dirty="0">
                <a:ea typeface="Times New Roman" panose="02020603050405020304" pitchFamily="18" charset="0"/>
              </a:rPr>
              <a:t>The order of the events and queries is not predetermined. Stream processing platforms can interact with database at any time.</a:t>
            </a:r>
          </a:p>
          <a:p>
            <a:pPr marL="171450" marR="0" lvl="0" indent="-171450">
              <a:spcBef>
                <a:spcPts val="0"/>
              </a:spcBef>
              <a:spcAft>
                <a:spcPts val="1500"/>
              </a:spcAft>
              <a:buSzPts val="1000"/>
              <a:buFont typeface="Arial" panose="020B0604020202020204" pitchFamily="34" charset="0"/>
              <a:buChar char="•"/>
              <a:tabLst>
                <a:tab pos="457200" algn="l"/>
              </a:tabLst>
            </a:pPr>
            <a:r>
              <a:rPr lang="en-US" sz="1200" dirty="0">
                <a:ea typeface="Times New Roman" panose="02020603050405020304" pitchFamily="18" charset="0"/>
              </a:rPr>
              <a:t>It is resilient and highly available as handling Terabytes of storage is required for each node of the system to support replication.</a:t>
            </a:r>
          </a:p>
          <a:p>
            <a:pPr marL="171450" indent="-171450">
              <a:spcAft>
                <a:spcPts val="1500"/>
              </a:spcAft>
              <a:buSzPts val="1000"/>
              <a:buFont typeface="Arial" panose="020B0604020202020204" pitchFamily="34" charset="0"/>
              <a:buChar char="•"/>
              <a:tabLst>
                <a:tab pos="457200" algn="l"/>
              </a:tabLst>
            </a:pPr>
            <a:r>
              <a:rPr lang="en-US" sz="1200" dirty="0">
                <a:ea typeface="Times New Roman" panose="02020603050405020304" pitchFamily="18" charset="0"/>
              </a:rPr>
              <a:t>Social network applications, and devices connected to a cloud-based monitoring system and IoT use the streaming layer to process the data over the data lake.</a:t>
            </a:r>
          </a:p>
        </p:txBody>
      </p:sp>
      <p:pic>
        <p:nvPicPr>
          <p:cNvPr id="8" name="Picture 7">
            <a:extLst>
              <a:ext uri="{FF2B5EF4-FFF2-40B4-BE49-F238E27FC236}">
                <a16:creationId xmlns:a16="http://schemas.microsoft.com/office/drawing/2014/main" id="{1C081428-F4EF-46FF-BA72-3F1C8FA9816A}"/>
              </a:ext>
            </a:extLst>
          </p:cNvPr>
          <p:cNvPicPr>
            <a:picLocks noChangeAspect="1"/>
          </p:cNvPicPr>
          <p:nvPr/>
        </p:nvPicPr>
        <p:blipFill>
          <a:blip r:embed="rId2">
            <a:duotone>
              <a:schemeClr val="accent1">
                <a:shade val="45000"/>
                <a:satMod val="135000"/>
              </a:schemeClr>
              <a:prstClr val="white"/>
            </a:duotone>
          </a:blip>
          <a:stretch>
            <a:fillRect/>
          </a:stretch>
        </p:blipFill>
        <p:spPr>
          <a:xfrm>
            <a:off x="119062" y="1209034"/>
            <a:ext cx="5831072" cy="4353566"/>
          </a:xfrm>
          <a:prstGeom prst="rect">
            <a:avLst/>
          </a:prstGeom>
        </p:spPr>
      </p:pic>
    </p:spTree>
    <p:extLst>
      <p:ext uri="{BB962C8B-B14F-4D97-AF65-F5344CB8AC3E}">
        <p14:creationId xmlns:p14="http://schemas.microsoft.com/office/powerpoint/2010/main" val="27031730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36BDD866-4DE1-4575-8559-1A32AD4F0C42}"/>
              </a:ext>
            </a:extLst>
          </p:cNvPr>
          <p:cNvSpPr/>
          <p:nvPr/>
        </p:nvSpPr>
        <p:spPr>
          <a:xfrm>
            <a:off x="5992933" y="1662991"/>
            <a:ext cx="100477" cy="3273113"/>
          </a:xfrm>
          <a:prstGeom prst="roundRect">
            <a:avLst/>
          </a:prstGeom>
          <a:solidFill>
            <a:srgbClr val="5676B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74101A-D4D9-4CFA-BDDC-22F5BB74A74F}"/>
              </a:ext>
            </a:extLst>
          </p:cNvPr>
          <p:cNvSpPr>
            <a:spLocks noGrp="1"/>
          </p:cNvSpPr>
          <p:nvPr>
            <p:ph type="title"/>
          </p:nvPr>
        </p:nvSpPr>
        <p:spPr/>
        <p:txBody>
          <a:bodyPr/>
          <a:lstStyle/>
          <a:p>
            <a:r>
              <a:rPr lang="en-US" dirty="0">
                <a:latin typeface="Calibri" panose="020F0502020204030204" pitchFamily="34" charset="0"/>
                <a:ea typeface="Times New Roman" panose="02020603050405020304" pitchFamily="18" charset="0"/>
                <a:cs typeface="Calibri" panose="020F0502020204030204" pitchFamily="34" charset="0"/>
              </a:rPr>
              <a:t>Pros and Cons of Kappa Architecture</a:t>
            </a:r>
            <a:endParaRPr lang="en-US" dirty="0"/>
          </a:p>
        </p:txBody>
      </p:sp>
      <p:grpSp>
        <p:nvGrpSpPr>
          <p:cNvPr id="13" name="Group 12">
            <a:extLst>
              <a:ext uri="{FF2B5EF4-FFF2-40B4-BE49-F238E27FC236}">
                <a16:creationId xmlns:a16="http://schemas.microsoft.com/office/drawing/2014/main" id="{F92350E0-EB0D-4866-BB31-F9A7F8CB8BD5}"/>
              </a:ext>
            </a:extLst>
          </p:cNvPr>
          <p:cNvGrpSpPr/>
          <p:nvPr/>
        </p:nvGrpSpPr>
        <p:grpSpPr>
          <a:xfrm>
            <a:off x="967250" y="1762123"/>
            <a:ext cx="5029200" cy="369332"/>
            <a:chOff x="1967375" y="1066798"/>
            <a:chExt cx="3460164" cy="369332"/>
          </a:xfrm>
          <a:scene3d>
            <a:camera prst="orthographicFront">
              <a:rot lat="0" lon="0" rev="0"/>
            </a:camera>
            <a:lightRig rig="balanced" dir="t">
              <a:rot lat="0" lon="0" rev="8700000"/>
            </a:lightRig>
          </a:scene3d>
        </p:grpSpPr>
        <p:sp>
          <p:nvSpPr>
            <p:cNvPr id="8" name="Arrow: Pentagon 7">
              <a:extLst>
                <a:ext uri="{FF2B5EF4-FFF2-40B4-BE49-F238E27FC236}">
                  <a16:creationId xmlns:a16="http://schemas.microsoft.com/office/drawing/2014/main" id="{9196961B-78B2-4B20-9B57-5846A6189D14}"/>
                </a:ext>
              </a:extLst>
            </p:cNvPr>
            <p:cNvSpPr/>
            <p:nvPr/>
          </p:nvSpPr>
          <p:spPr>
            <a:xfrm rot="10800000">
              <a:off x="1967375" y="1070490"/>
              <a:ext cx="3460164" cy="361950"/>
            </a:xfrm>
            <a:prstGeom prst="homePlate">
              <a:avLst/>
            </a:prstGeom>
            <a:solidFill>
              <a:srgbClr val="467A00"/>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p>
          </p:txBody>
        </p:sp>
        <p:sp>
          <p:nvSpPr>
            <p:cNvPr id="10" name="TextBox 9">
              <a:extLst>
                <a:ext uri="{FF2B5EF4-FFF2-40B4-BE49-F238E27FC236}">
                  <a16:creationId xmlns:a16="http://schemas.microsoft.com/office/drawing/2014/main" id="{F1C2FE0F-360C-4BE7-93D0-28E00A97BB2F}"/>
                </a:ext>
              </a:extLst>
            </p:cNvPr>
            <p:cNvSpPr txBox="1"/>
            <p:nvPr/>
          </p:nvSpPr>
          <p:spPr>
            <a:xfrm>
              <a:off x="3392657" y="1066798"/>
              <a:ext cx="607843" cy="369332"/>
            </a:xfrm>
            <a:prstGeom prst="rect">
              <a:avLst/>
            </a:prstGeom>
            <a:noFill/>
            <a:ln>
              <a:noFill/>
            </a:ln>
            <a:effectLst>
              <a:outerShdw blurRad="44450" dist="27940" dir="5400000" algn="ctr">
                <a:srgbClr val="000000">
                  <a:alpha val="32000"/>
                </a:srgbClr>
              </a:outerShdw>
            </a:effectLst>
            <a:sp3d>
              <a:bevelT w="190500" h="38100"/>
            </a:sp3d>
          </p:spPr>
          <p:txBody>
            <a:bodyPr wrap="square" rtlCol="0">
              <a:spAutoFit/>
            </a:bodyPr>
            <a:lstStyle/>
            <a:p>
              <a:pPr algn="ctr"/>
              <a:r>
                <a:rPr lang="en-US" b="1" dirty="0">
                  <a:solidFill>
                    <a:schemeClr val="bg1"/>
                  </a:solidFill>
                </a:rPr>
                <a:t>Pros</a:t>
              </a:r>
            </a:p>
          </p:txBody>
        </p:sp>
      </p:grpSp>
      <p:grpSp>
        <p:nvGrpSpPr>
          <p:cNvPr id="12" name="Group 11">
            <a:extLst>
              <a:ext uri="{FF2B5EF4-FFF2-40B4-BE49-F238E27FC236}">
                <a16:creationId xmlns:a16="http://schemas.microsoft.com/office/drawing/2014/main" id="{086E2017-F4CC-4ABD-9BE6-B4B014517090}"/>
              </a:ext>
            </a:extLst>
          </p:cNvPr>
          <p:cNvGrpSpPr/>
          <p:nvPr/>
        </p:nvGrpSpPr>
        <p:grpSpPr>
          <a:xfrm>
            <a:off x="6074359" y="1762123"/>
            <a:ext cx="5029200" cy="369332"/>
            <a:chOff x="5483811" y="1077395"/>
            <a:chExt cx="3460164" cy="369332"/>
          </a:xfrm>
          <a:scene3d>
            <a:camera prst="orthographicFront">
              <a:rot lat="0" lon="0" rev="0"/>
            </a:camera>
            <a:lightRig rig="balanced" dir="t">
              <a:rot lat="0" lon="0" rev="8700000"/>
            </a:lightRig>
          </a:scene3d>
        </p:grpSpPr>
        <p:sp>
          <p:nvSpPr>
            <p:cNvPr id="7" name="Arrow: Pentagon 6">
              <a:extLst>
                <a:ext uri="{FF2B5EF4-FFF2-40B4-BE49-F238E27FC236}">
                  <a16:creationId xmlns:a16="http://schemas.microsoft.com/office/drawing/2014/main" id="{BF52505F-24CD-4F61-860E-B82176C06B5E}"/>
                </a:ext>
              </a:extLst>
            </p:cNvPr>
            <p:cNvSpPr/>
            <p:nvPr/>
          </p:nvSpPr>
          <p:spPr>
            <a:xfrm>
              <a:off x="5483811" y="1081086"/>
              <a:ext cx="3460164" cy="361950"/>
            </a:xfrm>
            <a:prstGeom prst="homePlate">
              <a:avLst/>
            </a:prstGeom>
            <a:solidFill>
              <a:schemeClr val="accent2">
                <a:lumMod val="75000"/>
              </a:schemeClr>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F896026-DB10-4056-8136-2465BCAA61BD}"/>
                </a:ext>
              </a:extLst>
            </p:cNvPr>
            <p:cNvSpPr txBox="1"/>
            <p:nvPr/>
          </p:nvSpPr>
          <p:spPr>
            <a:xfrm>
              <a:off x="6814745" y="1077395"/>
              <a:ext cx="798297" cy="369332"/>
            </a:xfrm>
            <a:prstGeom prst="rect">
              <a:avLst/>
            </a:prstGeom>
            <a:noFill/>
            <a:ln>
              <a:noFill/>
            </a:ln>
            <a:effectLst>
              <a:outerShdw blurRad="44450" dist="27940" dir="5400000" algn="ctr">
                <a:srgbClr val="000000">
                  <a:alpha val="32000"/>
                </a:srgbClr>
              </a:outerShdw>
            </a:effectLst>
            <a:sp3d>
              <a:bevelT w="190500" h="38100"/>
            </a:sp3d>
          </p:spPr>
          <p:txBody>
            <a:bodyPr wrap="square" rtlCol="0">
              <a:spAutoFit/>
            </a:bodyPr>
            <a:lstStyle/>
            <a:p>
              <a:pPr algn="ctr"/>
              <a:r>
                <a:rPr lang="en-US" b="1" dirty="0">
                  <a:solidFill>
                    <a:schemeClr val="bg1"/>
                  </a:solidFill>
                </a:rPr>
                <a:t>Cons</a:t>
              </a:r>
            </a:p>
          </p:txBody>
        </p:sp>
      </p:grpSp>
      <p:sp>
        <p:nvSpPr>
          <p:cNvPr id="14" name="Rectangle 13">
            <a:extLst>
              <a:ext uri="{FF2B5EF4-FFF2-40B4-BE49-F238E27FC236}">
                <a16:creationId xmlns:a16="http://schemas.microsoft.com/office/drawing/2014/main" id="{5D2A3B92-7D80-45C5-887C-D80536E56CCF}"/>
              </a:ext>
            </a:extLst>
          </p:cNvPr>
          <p:cNvSpPr/>
          <p:nvPr/>
        </p:nvSpPr>
        <p:spPr>
          <a:xfrm>
            <a:off x="1212266" y="2135337"/>
            <a:ext cx="4702759" cy="2800767"/>
          </a:xfrm>
          <a:prstGeom prst="rect">
            <a:avLst/>
          </a:prstGeom>
        </p:spPr>
        <p:txBody>
          <a:bodyPr wrap="square">
            <a:spAutoFit/>
          </a:bodyPr>
          <a:lstStyle/>
          <a:p>
            <a:pPr marL="171450" marR="0" lvl="0" indent="-171450">
              <a:spcBef>
                <a:spcPts val="0"/>
              </a:spcBef>
              <a:spcAft>
                <a:spcPts val="1200"/>
              </a:spcAft>
              <a:buSzPts val="1000"/>
              <a:buFont typeface="Arial" panose="020B0604020202020204" pitchFamily="34" charset="0"/>
              <a:buChar char="•"/>
              <a:tabLst>
                <a:tab pos="457200" algn="l"/>
              </a:tabLst>
            </a:pPr>
            <a:r>
              <a:rPr lang="en-US" sz="1400" dirty="0">
                <a:ea typeface="Times New Roman" panose="02020603050405020304" pitchFamily="18" charset="0"/>
              </a:rPr>
              <a:t>Can be used for data systems that are online learners and don’t need the batch layer.</a:t>
            </a:r>
          </a:p>
          <a:p>
            <a:pPr marL="171450" indent="-171450">
              <a:spcAft>
                <a:spcPts val="1200"/>
              </a:spcAft>
              <a:buSzPts val="1000"/>
              <a:buFont typeface="Arial" panose="020B0604020202020204" pitchFamily="34" charset="0"/>
              <a:buChar char="•"/>
              <a:tabLst>
                <a:tab pos="457200" algn="l"/>
              </a:tabLst>
            </a:pPr>
            <a:r>
              <a:rPr lang="en-US" sz="1400" dirty="0">
                <a:solidFill>
                  <a:srgbClr val="222222"/>
                </a:solidFill>
                <a:ea typeface="Times New Roman" panose="02020603050405020304" pitchFamily="18" charset="0"/>
              </a:rPr>
              <a:t>When batch and streaming analysis are identical, then using Kappa is likely the best solution. </a:t>
            </a:r>
          </a:p>
          <a:p>
            <a:pPr marL="171450" marR="0" lvl="0" indent="-171450">
              <a:spcBef>
                <a:spcPts val="0"/>
              </a:spcBef>
              <a:spcAft>
                <a:spcPts val="1200"/>
              </a:spcAft>
              <a:buSzPts val="1000"/>
              <a:buFont typeface="Arial" panose="020B0604020202020204" pitchFamily="34" charset="0"/>
              <a:buChar char="•"/>
              <a:tabLst>
                <a:tab pos="457200" algn="l"/>
              </a:tabLst>
            </a:pPr>
            <a:r>
              <a:rPr lang="en-US" sz="1400" dirty="0">
                <a:ea typeface="Times New Roman" panose="02020603050405020304" pitchFamily="18" charset="0"/>
              </a:rPr>
              <a:t>Re-processing is required only when the code changes.</a:t>
            </a:r>
          </a:p>
          <a:p>
            <a:pPr marL="171450" marR="0" lvl="0" indent="-171450">
              <a:spcBef>
                <a:spcPts val="0"/>
              </a:spcBef>
              <a:spcAft>
                <a:spcPts val="1200"/>
              </a:spcAft>
              <a:buSzPts val="1000"/>
              <a:buFont typeface="Arial" panose="020B0604020202020204" pitchFamily="34" charset="0"/>
              <a:buChar char="•"/>
              <a:tabLst>
                <a:tab pos="457200" algn="l"/>
              </a:tabLst>
            </a:pPr>
            <a:r>
              <a:rPr lang="en-US" sz="1400" dirty="0">
                <a:ea typeface="Times New Roman" panose="02020603050405020304" pitchFamily="18" charset="0"/>
              </a:rPr>
              <a:t>It can be deployed with fixed memory.</a:t>
            </a:r>
          </a:p>
          <a:p>
            <a:pPr marL="171450" marR="0" lvl="0" indent="-171450">
              <a:spcBef>
                <a:spcPts val="0"/>
              </a:spcBef>
              <a:spcAft>
                <a:spcPts val="1200"/>
              </a:spcAft>
              <a:buSzPts val="1000"/>
              <a:buFont typeface="Arial" panose="020B0604020202020204" pitchFamily="34" charset="0"/>
              <a:buChar char="•"/>
              <a:tabLst>
                <a:tab pos="457200" algn="l"/>
              </a:tabLst>
            </a:pPr>
            <a:r>
              <a:rPr lang="en-US" sz="1400" dirty="0">
                <a:ea typeface="Times New Roman" panose="02020603050405020304" pitchFamily="18" charset="0"/>
              </a:rPr>
              <a:t>It can be used for horizontally scalable systems.</a:t>
            </a:r>
          </a:p>
          <a:p>
            <a:pPr marL="171450" marR="0" lvl="0" indent="-171450">
              <a:spcBef>
                <a:spcPts val="0"/>
              </a:spcBef>
              <a:spcAft>
                <a:spcPts val="1200"/>
              </a:spcAft>
              <a:buSzPts val="1000"/>
              <a:buFont typeface="Arial" panose="020B0604020202020204" pitchFamily="34" charset="0"/>
              <a:buChar char="•"/>
              <a:tabLst>
                <a:tab pos="457200" algn="l"/>
              </a:tabLst>
            </a:pPr>
            <a:r>
              <a:rPr lang="en-US" sz="1400" dirty="0">
                <a:ea typeface="Times New Roman" panose="02020603050405020304" pitchFamily="18" charset="0"/>
              </a:rPr>
              <a:t>Need fewer resources since the machine learning is being done on real time basis.</a:t>
            </a:r>
          </a:p>
        </p:txBody>
      </p:sp>
      <p:sp>
        <p:nvSpPr>
          <p:cNvPr id="15" name="Rectangle 14">
            <a:extLst>
              <a:ext uri="{FF2B5EF4-FFF2-40B4-BE49-F238E27FC236}">
                <a16:creationId xmlns:a16="http://schemas.microsoft.com/office/drawing/2014/main" id="{9A5CE3AD-2399-4769-857E-CCDF8ECE4488}"/>
              </a:ext>
            </a:extLst>
          </p:cNvPr>
          <p:cNvSpPr/>
          <p:nvPr/>
        </p:nvSpPr>
        <p:spPr>
          <a:xfrm>
            <a:off x="6076950" y="2115075"/>
            <a:ext cx="5505450" cy="2062103"/>
          </a:xfrm>
          <a:prstGeom prst="rect">
            <a:avLst/>
          </a:prstGeom>
        </p:spPr>
        <p:txBody>
          <a:bodyPr wrap="square">
            <a:spAutoFit/>
          </a:bodyPr>
          <a:lstStyle/>
          <a:p>
            <a:pPr marL="171450" marR="0" lvl="0" indent="-171450">
              <a:spcBef>
                <a:spcPts val="0"/>
              </a:spcBef>
              <a:spcAft>
                <a:spcPts val="1200"/>
              </a:spcAft>
              <a:buSzPts val="1000"/>
              <a:buFont typeface="Arial" panose="020B0604020202020204" pitchFamily="34" charset="0"/>
              <a:buChar char="•"/>
              <a:tabLst>
                <a:tab pos="457200" algn="l"/>
              </a:tabLst>
            </a:pPr>
            <a:r>
              <a:rPr lang="en-US" sz="1400" dirty="0"/>
              <a:t>Does not handle duplicate events, cross-referencing events or maintaining order very well</a:t>
            </a:r>
          </a:p>
          <a:p>
            <a:pPr marL="171450" indent="-171450">
              <a:spcAft>
                <a:spcPts val="1200"/>
              </a:spcAft>
              <a:buFont typeface="Arial" panose="020B0604020202020204" pitchFamily="34" charset="0"/>
              <a:buChar char="•"/>
            </a:pPr>
            <a:r>
              <a:rPr lang="en-US" sz="1400" dirty="0"/>
              <a:t>Metadata solutions cannot be used for governance since the data is processed at stream only. </a:t>
            </a:r>
          </a:p>
          <a:p>
            <a:pPr marL="171450" indent="-171450">
              <a:spcAft>
                <a:spcPts val="1200"/>
              </a:spcAft>
              <a:buFont typeface="Arial" panose="020B0604020202020204" pitchFamily="34" charset="0"/>
              <a:buChar char="•"/>
            </a:pPr>
            <a:r>
              <a:rPr lang="en-US" sz="1400" dirty="0">
                <a:solidFill>
                  <a:srgbClr val="222222"/>
                </a:solidFill>
                <a:ea typeface="Times New Roman" panose="02020603050405020304" pitchFamily="18" charset="0"/>
              </a:rPr>
              <a:t>Use cases for Kappa are somewhat limited</a:t>
            </a:r>
          </a:p>
          <a:p>
            <a:pPr marL="171450" indent="-171450">
              <a:spcAft>
                <a:spcPts val="1200"/>
              </a:spcAft>
              <a:buFont typeface="Arial" panose="020B0604020202020204" pitchFamily="34" charset="0"/>
              <a:buChar char="•"/>
            </a:pPr>
            <a:r>
              <a:rPr lang="en-US" sz="1400" dirty="0">
                <a:solidFill>
                  <a:srgbClr val="222222"/>
                </a:solidFill>
                <a:ea typeface="Times New Roman" panose="02020603050405020304" pitchFamily="18" charset="0"/>
              </a:rPr>
              <a:t>Not well suited for very complex situations </a:t>
            </a:r>
            <a:r>
              <a:rPr lang="en-US" sz="1400" dirty="0">
                <a:solidFill>
                  <a:srgbClr val="222222"/>
                </a:solidFill>
                <a:ea typeface="Calibri" panose="020F0502020204030204" pitchFamily="34" charset="0"/>
                <a:cs typeface="Times New Roman" panose="02020603050405020304" pitchFamily="18" charset="0"/>
              </a:rPr>
              <a:t>where the batch and streaming algorithms produce very different results </a:t>
            </a:r>
            <a:endParaRPr lang="en-US" sz="1400" dirty="0">
              <a:solidFill>
                <a:srgbClr val="222222"/>
              </a:solidFill>
              <a:ea typeface="Times New Roman" panose="02020603050405020304" pitchFamily="18" charset="0"/>
            </a:endParaRPr>
          </a:p>
        </p:txBody>
      </p:sp>
    </p:spTree>
    <p:extLst>
      <p:ext uri="{BB962C8B-B14F-4D97-AF65-F5344CB8AC3E}">
        <p14:creationId xmlns:p14="http://schemas.microsoft.com/office/powerpoint/2010/main" val="34539419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162835-02C2-468B-844C-CE69C60AF569}"/>
              </a:ext>
            </a:extLst>
          </p:cNvPr>
          <p:cNvSpPr>
            <a:spLocks noGrp="1"/>
          </p:cNvSpPr>
          <p:nvPr>
            <p:ph type="title"/>
          </p:nvPr>
        </p:nvSpPr>
        <p:spPr/>
        <p:txBody>
          <a:bodyPr/>
          <a:lstStyle/>
          <a:p>
            <a:r>
              <a:rPr lang="en-US" dirty="0"/>
              <a:t>Lambda Architecture</a:t>
            </a:r>
          </a:p>
        </p:txBody>
      </p:sp>
    </p:spTree>
    <p:extLst>
      <p:ext uri="{BB962C8B-B14F-4D97-AF65-F5344CB8AC3E}">
        <p14:creationId xmlns:p14="http://schemas.microsoft.com/office/powerpoint/2010/main" val="2579307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1E7E07D-6178-43F1-86AE-E94DB184A517}"/>
              </a:ext>
            </a:extLst>
          </p:cNvPr>
          <p:cNvSpPr/>
          <p:nvPr/>
        </p:nvSpPr>
        <p:spPr>
          <a:xfrm>
            <a:off x="5237824" y="3887686"/>
            <a:ext cx="6667296" cy="2308324"/>
          </a:xfrm>
          <a:prstGeom prst="rect">
            <a:avLst/>
          </a:prstGeom>
        </p:spPr>
        <p:txBody>
          <a:bodyPr wrap="square">
            <a:spAutoFit/>
          </a:bodyPr>
          <a:lstStyle/>
          <a:p>
            <a:r>
              <a:rPr lang="en-US" sz="1200" b="1" dirty="0">
                <a:ea typeface="Times New Roman" panose="02020603050405020304" pitchFamily="18" charset="0"/>
              </a:rPr>
              <a:t>Batch Layer</a:t>
            </a:r>
            <a:r>
              <a:rPr lang="en-US" sz="1200" dirty="0">
                <a:ea typeface="Times New Roman" panose="02020603050405020304" pitchFamily="18" charset="0"/>
              </a:rPr>
              <a:t>: </a:t>
            </a:r>
            <a:r>
              <a:rPr lang="en-US" sz="1200" dirty="0"/>
              <a:t>It manages the master dataset and pre-computes batch views, as well as re-compute batch views, when required. The focus of this layer to </a:t>
            </a:r>
            <a:r>
              <a:rPr lang="en-US" sz="1200" b="1" dirty="0"/>
              <a:t>perfect the accuracy and completeness by processing all available data </a:t>
            </a:r>
            <a:r>
              <a:rPr lang="en-US" sz="1200" dirty="0"/>
              <a:t>by producing accurate results at a point-in-time at scale</a:t>
            </a:r>
            <a:r>
              <a:rPr lang="en-US" sz="1200" b="1" dirty="0"/>
              <a:t>. </a:t>
            </a:r>
            <a:r>
              <a:rPr lang="en-US" sz="1200" dirty="0"/>
              <a:t>This layer hosts the master dataset, an immutable, append-only set of raw data. It is composed of a distributed file system such as HDFS/ADLS Gen2 and a computation engine such as </a:t>
            </a:r>
            <a:r>
              <a:rPr lang="en-US" sz="1200" b="1" dirty="0"/>
              <a:t>Azure HDInsight or Azure Databricks</a:t>
            </a:r>
            <a:r>
              <a:rPr lang="en-US" sz="1200" dirty="0"/>
              <a:t>. </a:t>
            </a:r>
            <a:r>
              <a:rPr lang="en-US" sz="1200" b="1" dirty="0"/>
              <a:t>Azure Cosmos DB </a:t>
            </a:r>
            <a:r>
              <a:rPr lang="en-US" sz="1200" dirty="0"/>
              <a:t>serves as the master dataset repository. The Cosmos DB automatically generates </a:t>
            </a:r>
            <a:r>
              <a:rPr lang="en-US" sz="1200" b="1" dirty="0"/>
              <a:t>Change feed events</a:t>
            </a:r>
            <a:r>
              <a:rPr lang="en-US" sz="1200" dirty="0"/>
              <a:t>. As soon as the events data is received, it is appended to the master dataset. The Azure Cosmos DB is selected to achieve a simpler architecture; the data ingestion service needs to post data to only one endpoint; thus, avoiding multicast issues. It is built for any size, high velocity and high-volume data operations. The Change feed event generation is enabled by default, which is guaranteed. In addition, each change to an item appears exactly once in the change feed and the change feed is sorted by the order of modification.</a:t>
            </a:r>
          </a:p>
        </p:txBody>
      </p:sp>
      <p:pic>
        <p:nvPicPr>
          <p:cNvPr id="3" name="Picture 2">
            <a:extLst>
              <a:ext uri="{FF2B5EF4-FFF2-40B4-BE49-F238E27FC236}">
                <a16:creationId xmlns:a16="http://schemas.microsoft.com/office/drawing/2014/main" id="{FC8724BD-1F30-478A-9DC3-4D8E728FFEFA}"/>
              </a:ext>
            </a:extLst>
          </p:cNvPr>
          <p:cNvPicPr>
            <a:picLocks noChangeAspect="1"/>
          </p:cNvPicPr>
          <p:nvPr/>
        </p:nvPicPr>
        <p:blipFill>
          <a:blip r:embed="rId2"/>
          <a:stretch>
            <a:fillRect/>
          </a:stretch>
        </p:blipFill>
        <p:spPr>
          <a:xfrm>
            <a:off x="330457" y="634425"/>
            <a:ext cx="4629164" cy="1828800"/>
          </a:xfrm>
          <a:prstGeom prst="rect">
            <a:avLst/>
          </a:prstGeom>
        </p:spPr>
      </p:pic>
      <p:sp>
        <p:nvSpPr>
          <p:cNvPr id="2" name="Title 1"/>
          <p:cNvSpPr>
            <a:spLocks noGrp="1"/>
          </p:cNvSpPr>
          <p:nvPr>
            <p:ph type="title"/>
          </p:nvPr>
        </p:nvSpPr>
        <p:spPr/>
        <p:txBody>
          <a:bodyPr/>
          <a:lstStyle/>
          <a:p>
            <a:r>
              <a:rPr lang="en-US" dirty="0">
                <a:latin typeface="Roboto"/>
              </a:rPr>
              <a:t>Azure Lambda Architecture with Change Feed – </a:t>
            </a:r>
            <a:r>
              <a:rPr lang="en-US" sz="1800" dirty="0">
                <a:latin typeface="Roboto"/>
              </a:rPr>
              <a:t>Detailed I</a:t>
            </a:r>
          </a:p>
        </p:txBody>
      </p:sp>
      <p:sp>
        <p:nvSpPr>
          <p:cNvPr id="51" name="Rectangle 50">
            <a:extLst>
              <a:ext uri="{FF2B5EF4-FFF2-40B4-BE49-F238E27FC236}">
                <a16:creationId xmlns:a16="http://schemas.microsoft.com/office/drawing/2014/main" id="{EFC04AD1-F3B2-474F-A929-2A5974B46F2B}"/>
              </a:ext>
            </a:extLst>
          </p:cNvPr>
          <p:cNvSpPr/>
          <p:nvPr/>
        </p:nvSpPr>
        <p:spPr>
          <a:xfrm>
            <a:off x="5237824" y="1038225"/>
            <a:ext cx="6637795" cy="646331"/>
          </a:xfrm>
          <a:prstGeom prst="rect">
            <a:avLst/>
          </a:prstGeom>
        </p:spPr>
        <p:txBody>
          <a:bodyPr wrap="square">
            <a:spAutoFit/>
          </a:bodyPr>
          <a:lstStyle/>
          <a:p>
            <a:r>
              <a:rPr lang="en-US" sz="1200" b="1" dirty="0">
                <a:latin typeface="Calibri" panose="020F0502020204030204" pitchFamily="34" charset="0"/>
                <a:ea typeface="Times New Roman" panose="02020603050405020304" pitchFamily="18" charset="0"/>
              </a:rPr>
              <a:t>Data Sources</a:t>
            </a:r>
            <a:r>
              <a:rPr lang="en-US" sz="1200" dirty="0">
                <a:latin typeface="Calibri" panose="020F0502020204030204" pitchFamily="34" charset="0"/>
                <a:ea typeface="Times New Roman" panose="02020603050405020304" pitchFamily="18" charset="0"/>
              </a:rPr>
              <a:t>:  There can be </a:t>
            </a:r>
            <a:r>
              <a:rPr lang="en-US" sz="1200" b="1" dirty="0">
                <a:latin typeface="Calibri" panose="020F0502020204030204" pitchFamily="34" charset="0"/>
                <a:ea typeface="Times New Roman" panose="02020603050405020304" pitchFamily="18" charset="0"/>
              </a:rPr>
              <a:t>various source systems </a:t>
            </a:r>
            <a:r>
              <a:rPr lang="en-US" sz="1200" dirty="0">
                <a:latin typeface="Calibri" panose="020F0502020204030204" pitchFamily="34" charset="0"/>
                <a:ea typeface="Times New Roman" panose="02020603050405020304" pitchFamily="18" charset="0"/>
              </a:rPr>
              <a:t>which send data at </a:t>
            </a:r>
            <a:r>
              <a:rPr lang="en-US" sz="1200" b="1" dirty="0">
                <a:latin typeface="Calibri" panose="020F0502020204030204" pitchFamily="34" charset="0"/>
                <a:ea typeface="Times New Roman" panose="02020603050405020304" pitchFamily="18" charset="0"/>
              </a:rPr>
              <a:t>different times, different time intervals and at different velocity</a:t>
            </a:r>
            <a:r>
              <a:rPr lang="en-US" sz="1200" dirty="0">
                <a:latin typeface="Calibri" panose="020F0502020204030204" pitchFamily="34" charset="0"/>
                <a:ea typeface="Times New Roman" panose="02020603050405020304" pitchFamily="18" charset="0"/>
              </a:rPr>
              <a:t>. Some can send data continuously (streaming data) while others can send only send once a day (batch).</a:t>
            </a:r>
            <a:endParaRPr lang="en-US" sz="1200" dirty="0">
              <a:effectLst/>
              <a:latin typeface="Times New Roman" panose="02020603050405020304" pitchFamily="18" charset="0"/>
              <a:ea typeface="Times New Roman" panose="02020603050405020304" pitchFamily="18" charset="0"/>
            </a:endParaRPr>
          </a:p>
        </p:txBody>
      </p:sp>
      <p:sp>
        <p:nvSpPr>
          <p:cNvPr id="53" name="Rectangle 52">
            <a:extLst>
              <a:ext uri="{FF2B5EF4-FFF2-40B4-BE49-F238E27FC236}">
                <a16:creationId xmlns:a16="http://schemas.microsoft.com/office/drawing/2014/main" id="{CDDC8220-E96C-4957-B6F0-A2B4555067A5}"/>
              </a:ext>
            </a:extLst>
          </p:cNvPr>
          <p:cNvSpPr/>
          <p:nvPr/>
        </p:nvSpPr>
        <p:spPr>
          <a:xfrm>
            <a:off x="1088012" y="634424"/>
            <a:ext cx="3887590" cy="1823789"/>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81F7D2B-60A6-4A46-8657-9CF5493DB821}"/>
              </a:ext>
            </a:extLst>
          </p:cNvPr>
          <p:cNvPicPr>
            <a:picLocks noChangeAspect="1"/>
          </p:cNvPicPr>
          <p:nvPr/>
        </p:nvPicPr>
        <p:blipFill>
          <a:blip r:embed="rId2"/>
          <a:stretch>
            <a:fillRect/>
          </a:stretch>
        </p:blipFill>
        <p:spPr>
          <a:xfrm>
            <a:off x="330457" y="2520755"/>
            <a:ext cx="4563864" cy="1828800"/>
          </a:xfrm>
          <a:prstGeom prst="rect">
            <a:avLst/>
          </a:prstGeom>
        </p:spPr>
      </p:pic>
      <p:sp>
        <p:nvSpPr>
          <p:cNvPr id="11" name="Rectangle 10">
            <a:extLst>
              <a:ext uri="{FF2B5EF4-FFF2-40B4-BE49-F238E27FC236}">
                <a16:creationId xmlns:a16="http://schemas.microsoft.com/office/drawing/2014/main" id="{6BCCA929-49F8-47E2-84C9-2FF5D9929DD5}"/>
              </a:ext>
            </a:extLst>
          </p:cNvPr>
          <p:cNvSpPr/>
          <p:nvPr/>
        </p:nvSpPr>
        <p:spPr>
          <a:xfrm>
            <a:off x="1831497" y="2538114"/>
            <a:ext cx="3144105" cy="1811439"/>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044CF33-4440-4C78-A989-0CA26C1A230F}"/>
              </a:ext>
            </a:extLst>
          </p:cNvPr>
          <p:cNvSpPr/>
          <p:nvPr/>
        </p:nvSpPr>
        <p:spPr>
          <a:xfrm>
            <a:off x="289493" y="2538115"/>
            <a:ext cx="850607" cy="1811439"/>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F1FD26-4A1C-4549-914B-85A91EE12227}"/>
              </a:ext>
            </a:extLst>
          </p:cNvPr>
          <p:cNvSpPr/>
          <p:nvPr/>
        </p:nvSpPr>
        <p:spPr>
          <a:xfrm>
            <a:off x="5237824" y="2278290"/>
            <a:ext cx="6667296" cy="1015663"/>
          </a:xfrm>
          <a:prstGeom prst="rect">
            <a:avLst/>
          </a:prstGeom>
        </p:spPr>
        <p:txBody>
          <a:bodyPr wrap="square">
            <a:spAutoFit/>
          </a:bodyPr>
          <a:lstStyle/>
          <a:p>
            <a:r>
              <a:rPr lang="en-US" sz="1200" b="1" dirty="0">
                <a:ea typeface="Times New Roman" panose="02020603050405020304" pitchFamily="18" charset="0"/>
              </a:rPr>
              <a:t>Data Ingestion Service:</a:t>
            </a:r>
            <a:r>
              <a:rPr lang="en-US" sz="1200" dirty="0">
                <a:ea typeface="Times New Roman" panose="02020603050405020304" pitchFamily="18" charset="0"/>
              </a:rPr>
              <a:t> Even though the data ingestion service is optional. Still, it is highly recommended to build the simplicity, resiliency, reliability, and availability of the service. </a:t>
            </a:r>
            <a:r>
              <a:rPr lang="en-US" sz="1200" dirty="0"/>
              <a:t>For the data ingestion service, the </a:t>
            </a:r>
            <a:r>
              <a:rPr lang="en-US" sz="1200" b="1" dirty="0"/>
              <a:t>Azure Event Hubs </a:t>
            </a:r>
            <a:r>
              <a:rPr lang="en-US" sz="1200" dirty="0"/>
              <a:t>is recommended for the following reasons: it has multiple (up to 10) endpoints without accruing any additional cost and it is built for high volume, high frequency events. Event Hubs Dedicated can ingest up to 2 million events/second.  The SLA are guaranteed.</a:t>
            </a:r>
          </a:p>
        </p:txBody>
      </p:sp>
      <p:pic>
        <p:nvPicPr>
          <p:cNvPr id="14" name="Picture 13">
            <a:extLst>
              <a:ext uri="{FF2B5EF4-FFF2-40B4-BE49-F238E27FC236}">
                <a16:creationId xmlns:a16="http://schemas.microsoft.com/office/drawing/2014/main" id="{223346E9-ED16-407D-BC97-61A1E911DFD8}"/>
              </a:ext>
            </a:extLst>
          </p:cNvPr>
          <p:cNvPicPr>
            <a:picLocks noChangeAspect="1"/>
          </p:cNvPicPr>
          <p:nvPr/>
        </p:nvPicPr>
        <p:blipFill>
          <a:blip r:embed="rId2"/>
          <a:stretch>
            <a:fillRect/>
          </a:stretch>
        </p:blipFill>
        <p:spPr>
          <a:xfrm>
            <a:off x="330457" y="4407084"/>
            <a:ext cx="4563857" cy="1828800"/>
          </a:xfrm>
          <a:prstGeom prst="rect">
            <a:avLst/>
          </a:prstGeom>
        </p:spPr>
      </p:pic>
      <p:sp>
        <p:nvSpPr>
          <p:cNvPr id="15" name="Rectangle 14">
            <a:extLst>
              <a:ext uri="{FF2B5EF4-FFF2-40B4-BE49-F238E27FC236}">
                <a16:creationId xmlns:a16="http://schemas.microsoft.com/office/drawing/2014/main" id="{EA1C4E0A-47FC-4C5A-87BB-17ADDB4AE42F}"/>
              </a:ext>
            </a:extLst>
          </p:cNvPr>
          <p:cNvSpPr/>
          <p:nvPr/>
        </p:nvSpPr>
        <p:spPr>
          <a:xfrm>
            <a:off x="1885928" y="5291091"/>
            <a:ext cx="3073693" cy="932484"/>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20BAE61-5E02-4383-B668-ABF6BE18A0D2}"/>
              </a:ext>
            </a:extLst>
          </p:cNvPr>
          <p:cNvSpPr/>
          <p:nvPr/>
        </p:nvSpPr>
        <p:spPr>
          <a:xfrm>
            <a:off x="286880" y="4424442"/>
            <a:ext cx="1612941" cy="1811439"/>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3AB5E38-2214-4961-A692-C6345DCBC3EA}"/>
              </a:ext>
            </a:extLst>
          </p:cNvPr>
          <p:cNvSpPr/>
          <p:nvPr/>
        </p:nvSpPr>
        <p:spPr>
          <a:xfrm>
            <a:off x="3493445" y="4424442"/>
            <a:ext cx="1466176" cy="905719"/>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C73E6BA-7DCA-47B2-96D0-BD355F6D6EBD}"/>
              </a:ext>
            </a:extLst>
          </p:cNvPr>
          <p:cNvSpPr/>
          <p:nvPr/>
        </p:nvSpPr>
        <p:spPr>
          <a:xfrm>
            <a:off x="314476" y="629412"/>
            <a:ext cx="773536" cy="1851173"/>
          </a:xfrm>
          <a:prstGeom prst="rect">
            <a:avLst/>
          </a:prstGeom>
          <a:noFill/>
          <a:ln w="571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6BF3ABD-87D3-412F-B4A0-7824A6B21940}"/>
              </a:ext>
            </a:extLst>
          </p:cNvPr>
          <p:cNvSpPr/>
          <p:nvPr/>
        </p:nvSpPr>
        <p:spPr>
          <a:xfrm>
            <a:off x="1117407" y="2938509"/>
            <a:ext cx="746903" cy="870011"/>
          </a:xfrm>
          <a:prstGeom prst="rect">
            <a:avLst/>
          </a:prstGeom>
          <a:noFill/>
          <a:ln w="571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C7F4CFE-D092-4C20-B8E6-368BA5BEEA0F}"/>
              </a:ext>
            </a:extLst>
          </p:cNvPr>
          <p:cNvSpPr/>
          <p:nvPr/>
        </p:nvSpPr>
        <p:spPr>
          <a:xfrm>
            <a:off x="1882368" y="4413682"/>
            <a:ext cx="1581912" cy="932688"/>
          </a:xfrm>
          <a:prstGeom prst="rect">
            <a:avLst/>
          </a:prstGeom>
          <a:noFill/>
          <a:ln w="571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4287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Roboto"/>
              </a:rPr>
              <a:t>Azure Lambda Architecture with Change Feed – </a:t>
            </a:r>
            <a:r>
              <a:rPr lang="en-US" sz="1800" dirty="0">
                <a:latin typeface="Roboto"/>
              </a:rPr>
              <a:t>Detailed II</a:t>
            </a:r>
          </a:p>
        </p:txBody>
      </p:sp>
      <p:sp>
        <p:nvSpPr>
          <p:cNvPr id="51" name="Rectangle 50">
            <a:extLst>
              <a:ext uri="{FF2B5EF4-FFF2-40B4-BE49-F238E27FC236}">
                <a16:creationId xmlns:a16="http://schemas.microsoft.com/office/drawing/2014/main" id="{EFC04AD1-F3B2-474F-A929-2A5974B46F2B}"/>
              </a:ext>
            </a:extLst>
          </p:cNvPr>
          <p:cNvSpPr/>
          <p:nvPr/>
        </p:nvSpPr>
        <p:spPr>
          <a:xfrm>
            <a:off x="4916676" y="608531"/>
            <a:ext cx="7139778" cy="2392963"/>
          </a:xfrm>
          <a:prstGeom prst="rect">
            <a:avLst/>
          </a:prstGeom>
        </p:spPr>
        <p:txBody>
          <a:bodyPr wrap="square">
            <a:spAutoFit/>
          </a:bodyPr>
          <a:lstStyle/>
          <a:p>
            <a:r>
              <a:rPr lang="en-US" sz="1150" b="1" dirty="0">
                <a:ea typeface="Times New Roman" panose="02020603050405020304" pitchFamily="18" charset="0"/>
              </a:rPr>
              <a:t>Speed Layer</a:t>
            </a:r>
            <a:r>
              <a:rPr lang="en-US" sz="1150" dirty="0">
                <a:ea typeface="Times New Roman" panose="02020603050405020304" pitchFamily="18" charset="0"/>
              </a:rPr>
              <a:t>: </a:t>
            </a:r>
            <a:r>
              <a:rPr lang="en-US" sz="1150" dirty="0"/>
              <a:t>The purpose of the speed layer is to compensate for the high latency of refreshing the serving layer and provides real-time views into the most recent data. It processes </a:t>
            </a:r>
            <a:r>
              <a:rPr lang="en-US" sz="1150" b="1" dirty="0"/>
              <a:t>data streams in real-time, without fix-ups or completeness </a:t>
            </a:r>
            <a:r>
              <a:rPr lang="en-US" sz="1150" dirty="0"/>
              <a:t>to minimize the latency. It </a:t>
            </a:r>
            <a:r>
              <a:rPr lang="en-US" sz="1150" b="1" dirty="0"/>
              <a:t>fills the "gap" caused by the batch layer</a:t>
            </a:r>
            <a:r>
              <a:rPr lang="en-US" sz="1150" dirty="0"/>
              <a:t>. It may not be as accurate or complete as the batch layer. However, these discrepancies are rectified by the batch layer the next time processing occurs. The speed layer subscribes to the Change Feed events generated by the Cosmos DB to create Real-time views. It provides the outputs on the basis of enrichment process and supports the serving layer to reduce the latency. Most of the complexity is pushed onto this, much smaller, layer where the results are only temporary, a process called “complexity isolation”. It can utilize Azure HDInsight (Apache Spark), Azure Databricks or serverless computing (Azure Functions) as the platform to read the Azure Cosmos DB Change feed to create Real-time views. The real-time views can be stored in Databricks, HDInsight storage, or in Cosmos DB. It provides incremental updates instead of re-computation updates. It </a:t>
            </a:r>
            <a:r>
              <a:rPr lang="en-US" sz="1150" b="1" dirty="0"/>
              <a:t>operates only on the delta changes since the last batch run</a:t>
            </a:r>
            <a:r>
              <a:rPr lang="en-US" sz="1150" dirty="0"/>
              <a:t>. It requires cleanup of the real-time view(s) that have been incorporated into the batch views. This process requires custom components to handle complex logic and clean-up processes.</a:t>
            </a:r>
          </a:p>
        </p:txBody>
      </p:sp>
      <p:sp>
        <p:nvSpPr>
          <p:cNvPr id="13" name="Rectangle 12">
            <a:extLst>
              <a:ext uri="{FF2B5EF4-FFF2-40B4-BE49-F238E27FC236}">
                <a16:creationId xmlns:a16="http://schemas.microsoft.com/office/drawing/2014/main" id="{27F1FD26-4A1C-4549-914B-85A91EE12227}"/>
              </a:ext>
            </a:extLst>
          </p:cNvPr>
          <p:cNvSpPr/>
          <p:nvPr/>
        </p:nvSpPr>
        <p:spPr>
          <a:xfrm>
            <a:off x="4916675" y="3163215"/>
            <a:ext cx="7139778" cy="1508105"/>
          </a:xfrm>
          <a:prstGeom prst="rect">
            <a:avLst/>
          </a:prstGeom>
        </p:spPr>
        <p:txBody>
          <a:bodyPr wrap="square">
            <a:spAutoFit/>
          </a:bodyPr>
          <a:lstStyle/>
          <a:p>
            <a:r>
              <a:rPr lang="en-US" sz="1150" b="1" dirty="0">
                <a:ea typeface="Times New Roman" panose="02020603050405020304" pitchFamily="18" charset="0"/>
              </a:rPr>
              <a:t>Serving Layer: </a:t>
            </a:r>
            <a:r>
              <a:rPr lang="en-US" sz="1150" dirty="0"/>
              <a:t>Quickly responds to consumer requests. The serving layer combines batch views and real-time views to give </a:t>
            </a:r>
            <a:r>
              <a:rPr lang="en-US" sz="1150" b="1" dirty="0"/>
              <a:t>results in real-time for any ad-hoc query over all data</a:t>
            </a:r>
            <a:r>
              <a:rPr lang="en-US" sz="1150" dirty="0"/>
              <a:t>. The output from the batch and speed layers are stored in the serving layer, which responds to ad-hoc queries by returning precomputed views or building views from the processed data. The serving layer views can be stored in any NoSQL, Document DB. Since Azure Cosmos DB is used in the previous layers, it is recommended to be used in this layer as well. The reason being, leverage experience gained thus far; it performs as well as any database in its class and it is a fully managed service. Once the computed views from batch and speed layers are stored in the Document DB, the Decision layer will determine how best to serve the queries. The stored views are indexed to achieve low-latency for the user requests</a:t>
            </a:r>
          </a:p>
        </p:txBody>
      </p:sp>
      <p:pic>
        <p:nvPicPr>
          <p:cNvPr id="14" name="Picture 13">
            <a:extLst>
              <a:ext uri="{FF2B5EF4-FFF2-40B4-BE49-F238E27FC236}">
                <a16:creationId xmlns:a16="http://schemas.microsoft.com/office/drawing/2014/main" id="{223346E9-ED16-407D-BC97-61A1E911DFD8}"/>
              </a:ext>
            </a:extLst>
          </p:cNvPr>
          <p:cNvPicPr>
            <a:picLocks noChangeAspect="1"/>
          </p:cNvPicPr>
          <p:nvPr/>
        </p:nvPicPr>
        <p:blipFill>
          <a:blip r:embed="rId2"/>
          <a:stretch>
            <a:fillRect/>
          </a:stretch>
        </p:blipFill>
        <p:spPr>
          <a:xfrm>
            <a:off x="135547" y="4398209"/>
            <a:ext cx="4626864" cy="1854046"/>
          </a:xfrm>
          <a:prstGeom prst="rect">
            <a:avLst/>
          </a:prstGeom>
        </p:spPr>
      </p:pic>
      <p:sp>
        <p:nvSpPr>
          <p:cNvPr id="15" name="Rectangle 14">
            <a:extLst>
              <a:ext uri="{FF2B5EF4-FFF2-40B4-BE49-F238E27FC236}">
                <a16:creationId xmlns:a16="http://schemas.microsoft.com/office/drawing/2014/main" id="{EA1C4E0A-47FC-4C5A-87BB-17ADDB4AE42F}"/>
              </a:ext>
            </a:extLst>
          </p:cNvPr>
          <p:cNvSpPr/>
          <p:nvPr/>
        </p:nvSpPr>
        <p:spPr>
          <a:xfrm>
            <a:off x="1748779" y="5045208"/>
            <a:ext cx="1299055" cy="771387"/>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3AB5E38-2214-4961-A692-C6345DCBC3EA}"/>
              </a:ext>
            </a:extLst>
          </p:cNvPr>
          <p:cNvSpPr/>
          <p:nvPr/>
        </p:nvSpPr>
        <p:spPr>
          <a:xfrm>
            <a:off x="3222793" y="4407671"/>
            <a:ext cx="1539618" cy="927911"/>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1E7E07D-6178-43F1-86AE-E94DB184A517}"/>
              </a:ext>
            </a:extLst>
          </p:cNvPr>
          <p:cNvSpPr/>
          <p:nvPr/>
        </p:nvSpPr>
        <p:spPr>
          <a:xfrm>
            <a:off x="4916675" y="4833041"/>
            <a:ext cx="7139778" cy="1154162"/>
          </a:xfrm>
          <a:prstGeom prst="rect">
            <a:avLst/>
          </a:prstGeom>
        </p:spPr>
        <p:txBody>
          <a:bodyPr wrap="square">
            <a:spAutoFit/>
          </a:bodyPr>
          <a:lstStyle/>
          <a:p>
            <a:pPr>
              <a:buClr>
                <a:schemeClr val="accent1">
                  <a:lumMod val="75000"/>
                </a:schemeClr>
              </a:buClr>
            </a:pPr>
            <a:r>
              <a:rPr lang="en-US" sz="1150" b="1" dirty="0">
                <a:ea typeface="Times New Roman" panose="02020603050405020304" pitchFamily="18" charset="0"/>
              </a:rPr>
              <a:t>Decision Layer</a:t>
            </a:r>
            <a:r>
              <a:rPr lang="en-US" sz="1150" dirty="0">
                <a:ea typeface="Times New Roman" panose="02020603050405020304" pitchFamily="18" charset="0"/>
              </a:rPr>
              <a:t>: </a:t>
            </a:r>
            <a:r>
              <a:rPr lang="en-US" sz="1150" dirty="0"/>
              <a:t>The Decision layer determines how best to respond to user queries. Based on the query, it determines whether to respond with Batch view(s) or Real-time view(s) or the combination thereof. The motivation for this layer is to abstract the query logic complexity from the serving layer. And the requestor does not have to know layer of views to call. It can run on HDInsight or Databricks platform and any language such as, Python, Scala or any other language of your choice. A serverless computing service, such as, Azure Function App can also be used for this purpose. It will relieve you of the responsibility of having to maintain an additional service.</a:t>
            </a:r>
          </a:p>
        </p:txBody>
      </p:sp>
      <p:pic>
        <p:nvPicPr>
          <p:cNvPr id="19" name="Picture 18">
            <a:extLst>
              <a:ext uri="{FF2B5EF4-FFF2-40B4-BE49-F238E27FC236}">
                <a16:creationId xmlns:a16="http://schemas.microsoft.com/office/drawing/2014/main" id="{D2D356BE-9E22-4BC7-878C-BFDCD12FBF94}"/>
              </a:ext>
            </a:extLst>
          </p:cNvPr>
          <p:cNvPicPr>
            <a:picLocks noChangeAspect="1"/>
          </p:cNvPicPr>
          <p:nvPr/>
        </p:nvPicPr>
        <p:blipFill>
          <a:blip r:embed="rId2"/>
          <a:stretch>
            <a:fillRect/>
          </a:stretch>
        </p:blipFill>
        <p:spPr>
          <a:xfrm>
            <a:off x="135547" y="608531"/>
            <a:ext cx="4626864" cy="1854046"/>
          </a:xfrm>
          <a:prstGeom prst="rect">
            <a:avLst/>
          </a:prstGeom>
        </p:spPr>
      </p:pic>
      <p:sp>
        <p:nvSpPr>
          <p:cNvPr id="20" name="Rectangle 19">
            <a:extLst>
              <a:ext uri="{FF2B5EF4-FFF2-40B4-BE49-F238E27FC236}">
                <a16:creationId xmlns:a16="http://schemas.microsoft.com/office/drawing/2014/main" id="{51C116D0-6A8C-45A8-9F53-C138A5F650D9}"/>
              </a:ext>
            </a:extLst>
          </p:cNvPr>
          <p:cNvSpPr/>
          <p:nvPr/>
        </p:nvSpPr>
        <p:spPr>
          <a:xfrm>
            <a:off x="3283702" y="1522418"/>
            <a:ext cx="1478709" cy="957841"/>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4FDAD80-56F4-4D94-A7C7-0523F3BF9EE4}"/>
              </a:ext>
            </a:extLst>
          </p:cNvPr>
          <p:cNvSpPr/>
          <p:nvPr/>
        </p:nvSpPr>
        <p:spPr>
          <a:xfrm>
            <a:off x="135547" y="605745"/>
            <a:ext cx="1579165" cy="1879943"/>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89A345C-3B7C-499C-8A4F-A63AB6670420}"/>
              </a:ext>
            </a:extLst>
          </p:cNvPr>
          <p:cNvSpPr/>
          <p:nvPr/>
        </p:nvSpPr>
        <p:spPr>
          <a:xfrm>
            <a:off x="1683176" y="605746"/>
            <a:ext cx="3079235" cy="916672"/>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03433F45-8DEE-4398-B419-4085DA1A8CD2}"/>
              </a:ext>
            </a:extLst>
          </p:cNvPr>
          <p:cNvPicPr>
            <a:picLocks noChangeAspect="1"/>
          </p:cNvPicPr>
          <p:nvPr/>
        </p:nvPicPr>
        <p:blipFill>
          <a:blip r:embed="rId2"/>
          <a:stretch>
            <a:fillRect/>
          </a:stretch>
        </p:blipFill>
        <p:spPr>
          <a:xfrm>
            <a:off x="135547" y="2503370"/>
            <a:ext cx="4626864" cy="1854046"/>
          </a:xfrm>
          <a:prstGeom prst="rect">
            <a:avLst/>
          </a:prstGeom>
        </p:spPr>
      </p:pic>
      <p:sp>
        <p:nvSpPr>
          <p:cNvPr id="24" name="Rectangle 23">
            <a:extLst>
              <a:ext uri="{FF2B5EF4-FFF2-40B4-BE49-F238E27FC236}">
                <a16:creationId xmlns:a16="http://schemas.microsoft.com/office/drawing/2014/main" id="{665317FD-3266-4F43-BA70-B6C8A1375DF2}"/>
              </a:ext>
            </a:extLst>
          </p:cNvPr>
          <p:cNvSpPr/>
          <p:nvPr/>
        </p:nvSpPr>
        <p:spPr>
          <a:xfrm>
            <a:off x="3283702" y="3440744"/>
            <a:ext cx="1514220" cy="916672"/>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663EADB4-76D9-4C15-BFC0-020EA84B6675}"/>
              </a:ext>
            </a:extLst>
          </p:cNvPr>
          <p:cNvSpPr/>
          <p:nvPr/>
        </p:nvSpPr>
        <p:spPr>
          <a:xfrm>
            <a:off x="135547" y="2544239"/>
            <a:ext cx="3211334" cy="1813178"/>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558F977-03B4-48A2-86F7-5BF99A014DA5}"/>
              </a:ext>
            </a:extLst>
          </p:cNvPr>
          <p:cNvSpPr/>
          <p:nvPr/>
        </p:nvSpPr>
        <p:spPr>
          <a:xfrm>
            <a:off x="135547" y="4418911"/>
            <a:ext cx="3195054" cy="1813178"/>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02ECB94-7887-40E9-8C32-9ED8EBCAA661}"/>
              </a:ext>
            </a:extLst>
          </p:cNvPr>
          <p:cNvSpPr/>
          <p:nvPr/>
        </p:nvSpPr>
        <p:spPr>
          <a:xfrm>
            <a:off x="1695929" y="1606862"/>
            <a:ext cx="1625793" cy="872015"/>
          </a:xfrm>
          <a:prstGeom prst="rect">
            <a:avLst/>
          </a:prstGeom>
          <a:noFill/>
          <a:ln w="571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6053C7F-FFD2-4EC3-A1DE-8AD8007DBAFB}"/>
              </a:ext>
            </a:extLst>
          </p:cNvPr>
          <p:cNvSpPr/>
          <p:nvPr/>
        </p:nvSpPr>
        <p:spPr>
          <a:xfrm>
            <a:off x="3330901" y="2504990"/>
            <a:ext cx="814971" cy="935753"/>
          </a:xfrm>
          <a:prstGeom prst="rect">
            <a:avLst/>
          </a:prstGeom>
          <a:noFill/>
          <a:ln w="571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B303544-4539-4026-B99F-D2DF7FA5863C}"/>
              </a:ext>
            </a:extLst>
          </p:cNvPr>
          <p:cNvSpPr/>
          <p:nvPr/>
        </p:nvSpPr>
        <p:spPr>
          <a:xfrm>
            <a:off x="3323501" y="5397614"/>
            <a:ext cx="814971" cy="859536"/>
          </a:xfrm>
          <a:prstGeom prst="rect">
            <a:avLst/>
          </a:prstGeom>
          <a:noFill/>
          <a:ln w="571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2671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FBBB2-8259-4DB6-9BD1-DA31DD2A10CC}"/>
              </a:ext>
            </a:extLst>
          </p:cNvPr>
          <p:cNvSpPr>
            <a:spLocks noGrp="1"/>
          </p:cNvSpPr>
          <p:nvPr>
            <p:ph type="title"/>
          </p:nvPr>
        </p:nvSpPr>
        <p:spPr/>
        <p:txBody>
          <a:bodyPr/>
          <a:lstStyle/>
          <a:p>
            <a:r>
              <a:rPr lang="en-US" dirty="0">
                <a:latin typeface="Roboto"/>
              </a:rPr>
              <a:t>Streaming at scale using Azure Lambda Architecture with Change Feed</a:t>
            </a:r>
            <a:endParaRPr lang="en-US" dirty="0"/>
          </a:p>
        </p:txBody>
      </p:sp>
      <p:pic>
        <p:nvPicPr>
          <p:cNvPr id="4" name="Picture 3">
            <a:extLst>
              <a:ext uri="{FF2B5EF4-FFF2-40B4-BE49-F238E27FC236}">
                <a16:creationId xmlns:a16="http://schemas.microsoft.com/office/drawing/2014/main" id="{043F8BDF-EDA6-46A2-86E8-F6A41C8A5433}"/>
              </a:ext>
            </a:extLst>
          </p:cNvPr>
          <p:cNvPicPr>
            <a:picLocks noChangeAspect="1"/>
          </p:cNvPicPr>
          <p:nvPr/>
        </p:nvPicPr>
        <p:blipFill>
          <a:blip r:embed="rId2"/>
          <a:stretch>
            <a:fillRect/>
          </a:stretch>
        </p:blipFill>
        <p:spPr>
          <a:xfrm>
            <a:off x="403737" y="644777"/>
            <a:ext cx="11384527" cy="5536453"/>
          </a:xfrm>
          <a:prstGeom prst="rect">
            <a:avLst/>
          </a:prstGeom>
        </p:spPr>
      </p:pic>
    </p:spTree>
    <p:extLst>
      <p:ext uri="{BB962C8B-B14F-4D97-AF65-F5344CB8AC3E}">
        <p14:creationId xmlns:p14="http://schemas.microsoft.com/office/powerpoint/2010/main" val="10142863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1C02F1C-B5E6-4591-997E-CFFBD1996417}"/>
              </a:ext>
            </a:extLst>
          </p:cNvPr>
          <p:cNvSpPr>
            <a:spLocks noGrp="1"/>
          </p:cNvSpPr>
          <p:nvPr>
            <p:ph type="title"/>
          </p:nvPr>
        </p:nvSpPr>
        <p:spPr>
          <a:xfrm>
            <a:off x="196850" y="62272"/>
            <a:ext cx="10733088" cy="424732"/>
          </a:xfrm>
          <a:prstGeom prst="rect">
            <a:avLst/>
          </a:prstGeom>
        </p:spPr>
        <p:txBody>
          <a:bodyPr wrap="square">
            <a:spAutoFit/>
          </a:bodyPr>
          <a:lstStyle/>
          <a:p>
            <a:r>
              <a:rPr lang="en-US" dirty="0"/>
              <a:t>Lambda Architecture on Azure Platform</a:t>
            </a:r>
            <a:endParaRPr lang="en-US" dirty="0">
              <a:latin typeface="Roboto"/>
            </a:endParaRPr>
          </a:p>
        </p:txBody>
      </p:sp>
      <p:pic>
        <p:nvPicPr>
          <p:cNvPr id="4" name="Picture 3">
            <a:extLst>
              <a:ext uri="{FF2B5EF4-FFF2-40B4-BE49-F238E27FC236}">
                <a16:creationId xmlns:a16="http://schemas.microsoft.com/office/drawing/2014/main" id="{2F576D3B-7DE1-4E89-831D-3820D8D1BF40}"/>
              </a:ext>
            </a:extLst>
          </p:cNvPr>
          <p:cNvPicPr>
            <a:picLocks noChangeAspect="1"/>
          </p:cNvPicPr>
          <p:nvPr/>
        </p:nvPicPr>
        <p:blipFill rotWithShape="1">
          <a:blip r:embed="rId2"/>
          <a:srcRect l="1043"/>
          <a:stretch/>
        </p:blipFill>
        <p:spPr>
          <a:xfrm>
            <a:off x="337352" y="1161495"/>
            <a:ext cx="6785064" cy="4378171"/>
          </a:xfrm>
          <a:prstGeom prst="rect">
            <a:avLst/>
          </a:prstGeom>
        </p:spPr>
      </p:pic>
      <p:sp>
        <p:nvSpPr>
          <p:cNvPr id="5" name="Rectangle 4">
            <a:extLst>
              <a:ext uri="{FF2B5EF4-FFF2-40B4-BE49-F238E27FC236}">
                <a16:creationId xmlns:a16="http://schemas.microsoft.com/office/drawing/2014/main" id="{0585D2FA-07F0-43F5-9741-001D9CD80F28}"/>
              </a:ext>
            </a:extLst>
          </p:cNvPr>
          <p:cNvSpPr/>
          <p:nvPr/>
        </p:nvSpPr>
        <p:spPr>
          <a:xfrm>
            <a:off x="7608160" y="1177471"/>
            <a:ext cx="4069490" cy="4524315"/>
          </a:xfrm>
          <a:prstGeom prst="rect">
            <a:avLst/>
          </a:prstGeom>
        </p:spPr>
        <p:txBody>
          <a:bodyPr wrap="square">
            <a:spAutoFit/>
          </a:bodyPr>
          <a:lstStyle/>
          <a:p>
            <a:r>
              <a:rPr lang="en-US" sz="1400" b="1" dirty="0">
                <a:solidFill>
                  <a:srgbClr val="111111"/>
                </a:solidFill>
              </a:rPr>
              <a:t>Infrastructure</a:t>
            </a:r>
          </a:p>
          <a:p>
            <a:pPr marL="171450" indent="-171450">
              <a:buFont typeface="Arial" panose="020B0604020202020204" pitchFamily="34" charset="0"/>
              <a:buChar char="•"/>
            </a:pPr>
            <a:r>
              <a:rPr lang="en-US" sz="1200" dirty="0"/>
              <a:t>Azure Service Bus -</a:t>
            </a:r>
            <a:r>
              <a:rPr lang="en-US" sz="1200" dirty="0">
                <a:solidFill>
                  <a:srgbClr val="111111"/>
                </a:solidFill>
              </a:rPr>
              <a:t> message broker which guarantees reliable message delivery to both batch and speed layer.</a:t>
            </a:r>
          </a:p>
          <a:p>
            <a:pPr marL="171450" indent="-171450">
              <a:buFont typeface="Arial" panose="020B0604020202020204" pitchFamily="34" charset="0"/>
              <a:buChar char="•"/>
            </a:pPr>
            <a:r>
              <a:rPr lang="en-US" sz="1200" dirty="0"/>
              <a:t>Service Fabrik </a:t>
            </a:r>
            <a:r>
              <a:rPr lang="en-US" sz="1200" dirty="0">
                <a:solidFill>
                  <a:srgbClr val="111111"/>
                </a:solidFill>
              </a:rPr>
              <a:t>- responsible for publishing services on Azure instances and scaling</a:t>
            </a:r>
          </a:p>
          <a:p>
            <a:pPr marL="171450" indent="-171450">
              <a:buFont typeface="Arial" panose="020B0604020202020204" pitchFamily="34" charset="0"/>
              <a:buChar char="•"/>
            </a:pPr>
            <a:r>
              <a:rPr lang="en-US" sz="1200" dirty="0"/>
              <a:t>ARM templates</a:t>
            </a:r>
            <a:r>
              <a:rPr lang="en-US" sz="1200" dirty="0">
                <a:solidFill>
                  <a:srgbClr val="111111"/>
                </a:solidFill>
              </a:rPr>
              <a:t> - infrastructure for deployment the Meetup Analytics system to the Azure cloud</a:t>
            </a:r>
          </a:p>
          <a:p>
            <a:endParaRPr lang="en-US" sz="1200" dirty="0">
              <a:solidFill>
                <a:srgbClr val="111111"/>
              </a:solidFill>
            </a:endParaRPr>
          </a:p>
          <a:p>
            <a:r>
              <a:rPr lang="en-US" sz="1400" b="1" dirty="0">
                <a:solidFill>
                  <a:srgbClr val="111111"/>
                </a:solidFill>
              </a:rPr>
              <a:t>Layers</a:t>
            </a:r>
          </a:p>
          <a:p>
            <a:r>
              <a:rPr lang="en-US" sz="1200" b="1" dirty="0">
                <a:solidFill>
                  <a:srgbClr val="111111"/>
                </a:solidFill>
              </a:rPr>
              <a:t>Batch Layer</a:t>
            </a:r>
          </a:p>
          <a:p>
            <a:pPr marL="171450" indent="-171450">
              <a:buFont typeface="Arial" panose="020B0604020202020204" pitchFamily="34" charset="0"/>
              <a:buChar char="•"/>
            </a:pPr>
            <a:r>
              <a:rPr lang="en-US" sz="1200" dirty="0"/>
              <a:t>HDInsight Blob Storage </a:t>
            </a:r>
            <a:r>
              <a:rPr lang="en-US" sz="1200" dirty="0">
                <a:solidFill>
                  <a:srgbClr val="111111"/>
                </a:solidFill>
              </a:rPr>
              <a:t>- distributed file system (Hadoop), represents master dataset of the Meetup Analytics</a:t>
            </a:r>
          </a:p>
          <a:p>
            <a:pPr marL="171450" indent="-171450">
              <a:buFont typeface="Arial" panose="020B0604020202020204" pitchFamily="34" charset="0"/>
              <a:buChar char="•"/>
            </a:pPr>
            <a:r>
              <a:rPr lang="en-US" sz="1200" dirty="0"/>
              <a:t>Hive </a:t>
            </a:r>
            <a:r>
              <a:rPr lang="en-US" sz="1200" dirty="0">
                <a:solidFill>
                  <a:srgbClr val="111111"/>
                </a:solidFill>
              </a:rPr>
              <a:t>- allows run Hadoop job and perform intensive aggregations against a data in HDInsight Blob Storage using SQL-like syntax</a:t>
            </a:r>
          </a:p>
          <a:p>
            <a:endParaRPr lang="en-US" sz="1400" dirty="0">
              <a:solidFill>
                <a:srgbClr val="111111"/>
              </a:solidFill>
            </a:endParaRPr>
          </a:p>
          <a:p>
            <a:r>
              <a:rPr lang="en-US" sz="1400" b="1" dirty="0">
                <a:solidFill>
                  <a:srgbClr val="111111"/>
                </a:solidFill>
              </a:rPr>
              <a:t>Speed Layer</a:t>
            </a:r>
          </a:p>
          <a:p>
            <a:pPr marL="171450" indent="-171450">
              <a:buFont typeface="Arial" panose="020B0604020202020204" pitchFamily="34" charset="0"/>
              <a:buChar char="•"/>
            </a:pPr>
            <a:r>
              <a:rPr lang="en-US" sz="1200" dirty="0"/>
              <a:t>Redis</a:t>
            </a:r>
            <a:r>
              <a:rPr lang="en-US" sz="1200" dirty="0">
                <a:solidFill>
                  <a:srgbClr val="111111"/>
                </a:solidFill>
              </a:rPr>
              <a:t> - in-memory, key-value, NoSQL data storage with fast read and write operations</a:t>
            </a:r>
          </a:p>
          <a:p>
            <a:endParaRPr lang="en-US" sz="1400" dirty="0">
              <a:solidFill>
                <a:srgbClr val="111111"/>
              </a:solidFill>
            </a:endParaRPr>
          </a:p>
          <a:p>
            <a:r>
              <a:rPr lang="en-US" sz="1400" b="1" dirty="0">
                <a:solidFill>
                  <a:srgbClr val="111111"/>
                </a:solidFill>
              </a:rPr>
              <a:t>Serving Layer</a:t>
            </a:r>
          </a:p>
          <a:p>
            <a:pPr marL="171450" indent="-171450">
              <a:buFont typeface="Arial" panose="020B0604020202020204" pitchFamily="34" charset="0"/>
              <a:buChar char="•"/>
            </a:pPr>
            <a:r>
              <a:rPr lang="en-US" sz="1200" dirty="0">
                <a:solidFill>
                  <a:srgbClr val="111111"/>
                </a:solidFill>
              </a:rPr>
              <a:t>Represented by simple REST service which publicly available for user's requests</a:t>
            </a:r>
            <a:endParaRPr lang="en-US" sz="1200" b="0" i="0" u="none" strike="noStrike" dirty="0">
              <a:solidFill>
                <a:srgbClr val="111111"/>
              </a:solidFill>
              <a:effectLst/>
            </a:endParaRPr>
          </a:p>
        </p:txBody>
      </p:sp>
    </p:spTree>
    <p:extLst>
      <p:ext uri="{BB962C8B-B14F-4D97-AF65-F5344CB8AC3E}">
        <p14:creationId xmlns:p14="http://schemas.microsoft.com/office/powerpoint/2010/main" val="280882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740A30-A747-48F0-89E3-FA3DA7EB9AD5}"/>
              </a:ext>
            </a:extLst>
          </p:cNvPr>
          <p:cNvSpPr>
            <a:spLocks noGrp="1"/>
          </p:cNvSpPr>
          <p:nvPr>
            <p:ph type="title"/>
          </p:nvPr>
        </p:nvSpPr>
        <p:spPr/>
        <p:txBody>
          <a:bodyPr/>
          <a:lstStyle/>
          <a:p>
            <a:r>
              <a:rPr lang="en-US" dirty="0"/>
              <a:t>Delta Architecture</a:t>
            </a:r>
          </a:p>
        </p:txBody>
      </p:sp>
    </p:spTree>
    <p:extLst>
      <p:ext uri="{BB962C8B-B14F-4D97-AF65-F5344CB8AC3E}">
        <p14:creationId xmlns:p14="http://schemas.microsoft.com/office/powerpoint/2010/main" val="3945039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Architecture</a:t>
            </a:r>
          </a:p>
        </p:txBody>
      </p:sp>
      <p:sp>
        <p:nvSpPr>
          <p:cNvPr id="53" name="Rectangle 52">
            <a:extLst>
              <a:ext uri="{FF2B5EF4-FFF2-40B4-BE49-F238E27FC236}">
                <a16:creationId xmlns:a16="http://schemas.microsoft.com/office/drawing/2014/main" id="{0B7A3FDE-6FDC-47B0-B189-4F4B3132A359}"/>
              </a:ext>
            </a:extLst>
          </p:cNvPr>
          <p:cNvSpPr/>
          <p:nvPr/>
        </p:nvSpPr>
        <p:spPr>
          <a:xfrm>
            <a:off x="5978981" y="4503070"/>
            <a:ext cx="5899341" cy="1645920"/>
          </a:xfrm>
          <a:prstGeom prst="rect">
            <a:avLst/>
          </a:prstGeom>
          <a:ln>
            <a:solidFill>
              <a:schemeClr val="bg2">
                <a:lumMod val="90000"/>
              </a:schemeClr>
            </a:solidFill>
          </a:ln>
        </p:spPr>
        <p:txBody>
          <a:bodyPr wrap="square">
            <a:spAutoFit/>
          </a:bodyPr>
          <a:lstStyle/>
          <a:p>
            <a:r>
              <a:rPr lang="en-US" sz="1300" b="1" dirty="0">
                <a:solidFill>
                  <a:srgbClr val="111111"/>
                </a:solidFill>
              </a:rPr>
              <a:t>Advantages of Lambda Architecture</a:t>
            </a:r>
          </a:p>
          <a:p>
            <a:pPr marL="171450" indent="-171450">
              <a:buFont typeface="Arial" panose="020B0604020202020204" pitchFamily="34" charset="0"/>
              <a:buChar char="•"/>
            </a:pPr>
            <a:r>
              <a:rPr lang="en-US" sz="1300" dirty="0">
                <a:solidFill>
                  <a:srgbClr val="111111"/>
                </a:solidFill>
              </a:rPr>
              <a:t>Fault tolerant to machines failure and human mistakes</a:t>
            </a:r>
          </a:p>
          <a:p>
            <a:pPr marL="171450" indent="-171450">
              <a:buFont typeface="Arial" panose="020B0604020202020204" pitchFamily="34" charset="0"/>
              <a:buChar char="•"/>
            </a:pPr>
            <a:endParaRPr lang="en-US" sz="1300" dirty="0">
              <a:solidFill>
                <a:srgbClr val="111111"/>
              </a:solidFill>
            </a:endParaRPr>
          </a:p>
          <a:p>
            <a:pPr marL="171450" indent="-171450">
              <a:buFont typeface="Arial" panose="020B0604020202020204" pitchFamily="34" charset="0"/>
              <a:buChar char="•"/>
            </a:pPr>
            <a:r>
              <a:rPr lang="en-US" sz="1300" dirty="0">
                <a:solidFill>
                  <a:srgbClr val="111111"/>
                </a:solidFill>
              </a:rPr>
              <a:t>The batch and real-time views can be always recomputed from the master dataset</a:t>
            </a:r>
          </a:p>
          <a:p>
            <a:pPr marL="171450" indent="-171450">
              <a:buFont typeface="Arial" panose="020B0604020202020204" pitchFamily="34" charset="0"/>
              <a:buChar char="•"/>
            </a:pPr>
            <a:endParaRPr lang="en-US" sz="1300" dirty="0">
              <a:solidFill>
                <a:srgbClr val="111111"/>
              </a:solidFill>
            </a:endParaRPr>
          </a:p>
          <a:p>
            <a:pPr marL="171450" indent="-171450">
              <a:buFont typeface="Arial" panose="020B0604020202020204" pitchFamily="34" charset="0"/>
              <a:buChar char="•"/>
            </a:pPr>
            <a:r>
              <a:rPr lang="en-US" sz="1300" dirty="0">
                <a:solidFill>
                  <a:srgbClr val="111111"/>
                </a:solidFill>
              </a:rPr>
              <a:t>Low latency of reads and updates</a:t>
            </a:r>
          </a:p>
          <a:p>
            <a:pPr marL="171450" indent="-171450">
              <a:buFont typeface="Arial" panose="020B0604020202020204" pitchFamily="34" charset="0"/>
              <a:buChar char="•"/>
            </a:pPr>
            <a:endParaRPr lang="en-US" sz="1300" dirty="0">
              <a:solidFill>
                <a:srgbClr val="111111"/>
              </a:solidFill>
            </a:endParaRPr>
          </a:p>
          <a:p>
            <a:pPr marL="171450" indent="-171450">
              <a:buFont typeface="Arial" panose="020B0604020202020204" pitchFamily="34" charset="0"/>
              <a:buChar char="•"/>
            </a:pPr>
            <a:r>
              <a:rPr lang="en-US" sz="1300" dirty="0">
                <a:solidFill>
                  <a:srgbClr val="111111"/>
                </a:solidFill>
              </a:rPr>
              <a:t>Scalability - all layers can be scaled independently</a:t>
            </a:r>
          </a:p>
        </p:txBody>
      </p:sp>
      <p:sp>
        <p:nvSpPr>
          <p:cNvPr id="54" name="Rectangle 53">
            <a:extLst>
              <a:ext uri="{FF2B5EF4-FFF2-40B4-BE49-F238E27FC236}">
                <a16:creationId xmlns:a16="http://schemas.microsoft.com/office/drawing/2014/main" id="{5AAA09D2-C662-4232-B58D-71DDE240A3B8}"/>
              </a:ext>
            </a:extLst>
          </p:cNvPr>
          <p:cNvSpPr/>
          <p:nvPr/>
        </p:nvSpPr>
        <p:spPr>
          <a:xfrm>
            <a:off x="5903650" y="743114"/>
            <a:ext cx="5974672" cy="3431709"/>
          </a:xfrm>
          <a:prstGeom prst="rect">
            <a:avLst/>
          </a:prstGeom>
        </p:spPr>
        <p:txBody>
          <a:bodyPr wrap="square">
            <a:spAutoFit/>
          </a:bodyPr>
          <a:lstStyle/>
          <a:p>
            <a:r>
              <a:rPr lang="en-US" sz="1300" b="1" dirty="0"/>
              <a:t>Lambda Architecture </a:t>
            </a:r>
            <a:r>
              <a:rPr lang="en-US" sz="1300" dirty="0"/>
              <a:t>- </a:t>
            </a:r>
          </a:p>
          <a:p>
            <a:pPr marL="171450" indent="-171450">
              <a:buFont typeface="Arial" panose="020B0604020202020204" pitchFamily="34" charset="0"/>
              <a:buChar char="•"/>
            </a:pPr>
            <a:r>
              <a:rPr lang="en-US" sz="1200" dirty="0"/>
              <a:t>As batch windows shrink and data size grows, the simplest solution is to add commodity hardware to a compute cluster. However, these systems come with significant complexity. It is in this context that the Lambda Architecture shows its value</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Handles massive quantities of data by leveraging both batch and stream-processing</a:t>
            </a:r>
          </a:p>
          <a:p>
            <a:endParaRPr lang="en-US" sz="1200" dirty="0"/>
          </a:p>
          <a:p>
            <a:pPr marL="171450" indent="-171450">
              <a:buFont typeface="Arial" panose="020B0604020202020204" pitchFamily="34" charset="0"/>
              <a:buChar char="•"/>
            </a:pPr>
            <a:r>
              <a:rPr lang="en-US" sz="1200" dirty="0"/>
              <a:t>Mitigates latencies of batch processing</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Comprised of a data model (master dataset) with an append-only, immutable data source and a set of layers – batch layer, speed layer and serving layer</a:t>
            </a:r>
          </a:p>
          <a:p>
            <a:endParaRPr lang="en-US" sz="1200" dirty="0"/>
          </a:p>
          <a:p>
            <a:pPr marL="171450" indent="-171450">
              <a:buFont typeface="Arial" panose="020B0604020202020204" pitchFamily="34" charset="0"/>
              <a:buChar char="•"/>
            </a:pPr>
            <a:r>
              <a:rPr lang="en-US" sz="1200" dirty="0"/>
              <a:t>Batch layer - manages the master dataset and pre-compute batch views</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Speed layer - processes data streams in real-time. It fills the "gap" caused by the batch layer</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Serving layer – quickly responds to consumer requests</a:t>
            </a:r>
          </a:p>
        </p:txBody>
      </p:sp>
      <p:sp>
        <p:nvSpPr>
          <p:cNvPr id="7" name="Rectangle 6">
            <a:extLst>
              <a:ext uri="{FF2B5EF4-FFF2-40B4-BE49-F238E27FC236}">
                <a16:creationId xmlns:a16="http://schemas.microsoft.com/office/drawing/2014/main" id="{167E9EFF-A6B8-4CB5-B079-B1917E48D980}"/>
              </a:ext>
            </a:extLst>
          </p:cNvPr>
          <p:cNvSpPr/>
          <p:nvPr/>
        </p:nvSpPr>
        <p:spPr>
          <a:xfrm>
            <a:off x="240346" y="4517573"/>
            <a:ext cx="5616051" cy="1645920"/>
          </a:xfrm>
          <a:prstGeom prst="rect">
            <a:avLst/>
          </a:prstGeom>
          <a:ln>
            <a:solidFill>
              <a:schemeClr val="bg2">
                <a:lumMod val="90000"/>
              </a:schemeClr>
            </a:solidFill>
          </a:ln>
        </p:spPr>
        <p:txBody>
          <a:bodyPr wrap="square">
            <a:spAutoFit/>
          </a:bodyPr>
          <a:lstStyle/>
          <a:p>
            <a:pPr>
              <a:lnSpc>
                <a:spcPct val="107000"/>
              </a:lnSpc>
            </a:pPr>
            <a:r>
              <a:rPr lang="en-US" sz="1200" b="1" dirty="0">
                <a:latin typeface="Calibri" panose="020F0502020204030204" pitchFamily="34" charset="0"/>
                <a:ea typeface="Times New Roman" panose="02020603050405020304" pitchFamily="18" charset="0"/>
                <a:cs typeface="Calibri" panose="020F0502020204030204" pitchFamily="34" charset="0"/>
              </a:rPr>
              <a:t>Applications of Lambda Architecture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alibri" panose="020F0502020204030204" pitchFamily="34" charset="0"/>
                <a:ea typeface="Times New Roman" panose="02020603050405020304" pitchFamily="18" charset="0"/>
                <a:cs typeface="Calibri" panose="020F0502020204030204" pitchFamily="34" charset="0"/>
              </a:rPr>
              <a:t>Lambda architecture is a good candidate for data processing enterprise models where: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nSpc>
                <a:spcPct val="107000"/>
              </a:lnSpc>
              <a:spcBef>
                <a:spcPts val="900"/>
              </a:spcBef>
              <a:spcAft>
                <a:spcPts val="0"/>
              </a:spcAft>
              <a:buFont typeface="Arial" panose="020B0604020202020204" pitchFamily="34" charset="0"/>
              <a:buChar char="•"/>
            </a:pPr>
            <a:r>
              <a:rPr lang="en-US" sz="1200" dirty="0">
                <a:latin typeface="Calibri" panose="020F0502020204030204" pitchFamily="34" charset="0"/>
                <a:ea typeface="Times New Roman" panose="02020603050405020304" pitchFamily="18" charset="0"/>
                <a:cs typeface="Calibri" panose="020F0502020204030204" pitchFamily="34" charset="0"/>
              </a:rPr>
              <a:t>User requests need to be served on ad-hoc basis using the immutable data storage.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nSpc>
                <a:spcPct val="107000"/>
              </a:lnSpc>
              <a:spcBef>
                <a:spcPts val="900"/>
              </a:spcBef>
              <a:spcAft>
                <a:spcPts val="0"/>
              </a:spcAft>
              <a:buFont typeface="Arial" panose="020B0604020202020204" pitchFamily="34" charset="0"/>
              <a:buChar char="•"/>
            </a:pPr>
            <a:r>
              <a:rPr lang="en-US" sz="1200" dirty="0">
                <a:latin typeface="Calibri" panose="020F0502020204030204" pitchFamily="34" charset="0"/>
                <a:ea typeface="Times New Roman" panose="02020603050405020304" pitchFamily="18" charset="0"/>
                <a:cs typeface="Calibri" panose="020F0502020204030204" pitchFamily="34" charset="0"/>
              </a:rPr>
              <a:t>Quick responses are required and system should be capable of handling various updates in the form of new data streams.</a:t>
            </a:r>
          </a:p>
          <a:p>
            <a:pPr marL="171450" marR="0" lvl="0" indent="-171450">
              <a:lnSpc>
                <a:spcPct val="107000"/>
              </a:lnSpc>
              <a:spcBef>
                <a:spcPts val="900"/>
              </a:spcBef>
              <a:spcAft>
                <a:spcPts val="0"/>
              </a:spcAft>
              <a:buFont typeface="Arial" panose="020B0604020202020204" pitchFamily="34" charset="0"/>
              <a:buChar char="•"/>
            </a:pPr>
            <a:r>
              <a:rPr lang="en-US" sz="1200" dirty="0">
                <a:latin typeface="Calibri" panose="020F0502020204030204" pitchFamily="34" charset="0"/>
                <a:ea typeface="Times New Roman" panose="02020603050405020304" pitchFamily="18" charset="0"/>
                <a:cs typeface="Calibri" panose="020F0502020204030204" pitchFamily="34" charset="0"/>
              </a:rPr>
              <a:t>Stored records shall be preserved and addition of updates and new data is allowed.</a:t>
            </a:r>
          </a:p>
        </p:txBody>
      </p:sp>
      <p:sp>
        <p:nvSpPr>
          <p:cNvPr id="4" name="TextBox 3">
            <a:extLst>
              <a:ext uri="{FF2B5EF4-FFF2-40B4-BE49-F238E27FC236}">
                <a16:creationId xmlns:a16="http://schemas.microsoft.com/office/drawing/2014/main" id="{329EE53E-72E8-4E5D-B5A5-EE73D9CCFC56}"/>
              </a:ext>
            </a:extLst>
          </p:cNvPr>
          <p:cNvSpPr txBox="1"/>
          <p:nvPr/>
        </p:nvSpPr>
        <p:spPr>
          <a:xfrm>
            <a:off x="227438" y="4067175"/>
            <a:ext cx="5447866" cy="323165"/>
          </a:xfrm>
          <a:prstGeom prst="rect">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path path="circle">
              <a:fillToRect l="100000" b="100000"/>
            </a:path>
            <a:tileRect t="-100000" r="-100000"/>
          </a:gradFill>
          <a:ln>
            <a:solidFill>
              <a:schemeClr val="bg1">
                <a:lumMod val="75000"/>
              </a:schemeClr>
            </a:solidFill>
          </a:ln>
        </p:spPr>
        <p:txBody>
          <a:bodyPr wrap="square" rtlCol="0">
            <a:spAutoFit/>
          </a:bodyPr>
          <a:lstStyle/>
          <a:p>
            <a:r>
              <a:rPr lang="en-US" sz="1500" b="1" spc="-25" dirty="0">
                <a:ea typeface="Times New Roman" panose="02020603050405020304" pitchFamily="18" charset="0"/>
                <a:cs typeface="Courier New" panose="02070309020205020404" pitchFamily="49" charset="0"/>
              </a:rPr>
              <a:t>Query = λ (Complete data) = λ (live streaming data) * λ (Stored data)</a:t>
            </a:r>
            <a:endParaRPr lang="en-US" sz="1500" b="1" dirty="0">
              <a:ea typeface="Calibri" panose="020F0502020204030204" pitchFamily="34" charset="0"/>
              <a:cs typeface="Times New Roman" panose="02020603050405020304" pitchFamily="18" charset="0"/>
            </a:endParaRPr>
          </a:p>
        </p:txBody>
      </p:sp>
      <p:pic>
        <p:nvPicPr>
          <p:cNvPr id="51" name="Picture 50">
            <a:extLst>
              <a:ext uri="{FF2B5EF4-FFF2-40B4-BE49-F238E27FC236}">
                <a16:creationId xmlns:a16="http://schemas.microsoft.com/office/drawing/2014/main" id="{CC33DA11-B329-481F-AE27-C08A97544861}"/>
              </a:ext>
            </a:extLst>
          </p:cNvPr>
          <p:cNvPicPr>
            <a:picLocks noChangeAspect="1"/>
          </p:cNvPicPr>
          <p:nvPr/>
        </p:nvPicPr>
        <p:blipFill rotWithShape="1">
          <a:blip r:embed="rId3"/>
          <a:srcRect l="638" t="2873"/>
          <a:stretch/>
        </p:blipFill>
        <p:spPr>
          <a:xfrm>
            <a:off x="150923" y="595183"/>
            <a:ext cx="5637610" cy="3508510"/>
          </a:xfrm>
          <a:prstGeom prst="rect">
            <a:avLst/>
          </a:prstGeom>
        </p:spPr>
      </p:pic>
    </p:spTree>
    <p:extLst>
      <p:ext uri="{BB962C8B-B14F-4D97-AF65-F5344CB8AC3E}">
        <p14:creationId xmlns:p14="http://schemas.microsoft.com/office/powerpoint/2010/main" val="1811050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33454F1-8A1E-40CB-A193-D5A4B7B0741C}"/>
              </a:ext>
            </a:extLst>
          </p:cNvPr>
          <p:cNvSpPr txBox="1">
            <a:spLocks noGrp="1"/>
          </p:cNvSpPr>
          <p:nvPr>
            <p:ph type="title"/>
          </p:nvPr>
        </p:nvSpPr>
        <p:spPr>
          <a:xfrm>
            <a:off x="196850" y="34573"/>
            <a:ext cx="10733088" cy="480131"/>
          </a:xfrm>
          <a:prstGeom prst="rect">
            <a:avLst/>
          </a:prstGeom>
          <a:noFill/>
        </p:spPr>
        <p:txBody>
          <a:bodyPr wrap="square" rtlCol="0">
            <a:spAutoFit/>
          </a:bodyPr>
          <a:lstStyle/>
          <a:p>
            <a:r>
              <a:rPr lang="en-US" sz="2800" dirty="0"/>
              <a:t>Delta Architecture</a:t>
            </a:r>
          </a:p>
        </p:txBody>
      </p:sp>
      <p:sp>
        <p:nvSpPr>
          <p:cNvPr id="2" name="Rectangle 1">
            <a:extLst>
              <a:ext uri="{FF2B5EF4-FFF2-40B4-BE49-F238E27FC236}">
                <a16:creationId xmlns:a16="http://schemas.microsoft.com/office/drawing/2014/main" id="{CADE8B6A-8CFF-43FC-ACE2-94AE3953B129}"/>
              </a:ext>
            </a:extLst>
          </p:cNvPr>
          <p:cNvSpPr/>
          <p:nvPr/>
        </p:nvSpPr>
        <p:spPr>
          <a:xfrm>
            <a:off x="139082" y="529709"/>
            <a:ext cx="5741635" cy="369332"/>
          </a:xfrm>
          <a:prstGeom prst="rect">
            <a:avLst/>
          </a:prstGeom>
        </p:spPr>
        <p:txBody>
          <a:bodyPr wrap="none">
            <a:spAutoFit/>
          </a:bodyPr>
          <a:lstStyle/>
          <a:p>
            <a:pPr algn="ctr"/>
            <a:r>
              <a:rPr lang="en-US" dirty="0"/>
              <a:t>A continuous data flow model to unify batch and streaming</a:t>
            </a:r>
          </a:p>
        </p:txBody>
      </p:sp>
      <p:sp>
        <p:nvSpPr>
          <p:cNvPr id="11" name="TextBox 10">
            <a:extLst>
              <a:ext uri="{FF2B5EF4-FFF2-40B4-BE49-F238E27FC236}">
                <a16:creationId xmlns:a16="http://schemas.microsoft.com/office/drawing/2014/main" id="{1ADD8462-3F3D-4BF5-9FAF-0EDF0FEB0875}"/>
              </a:ext>
            </a:extLst>
          </p:cNvPr>
          <p:cNvSpPr txBox="1"/>
          <p:nvPr/>
        </p:nvSpPr>
        <p:spPr>
          <a:xfrm>
            <a:off x="450615" y="3835318"/>
            <a:ext cx="11084160" cy="2031325"/>
          </a:xfrm>
          <a:prstGeom prst="rect">
            <a:avLst/>
          </a:prstGeom>
          <a:noFill/>
        </p:spPr>
        <p:txBody>
          <a:bodyPr wrap="square" rtlCol="0">
            <a:spAutoFit/>
          </a:bodyPr>
          <a:lstStyle/>
          <a:p>
            <a:pPr marL="285750" indent="-285750">
              <a:spcAft>
                <a:spcPts val="1200"/>
              </a:spcAft>
              <a:buBlip>
                <a:blip r:embed="rId2">
                  <a:extLst>
                    <a:ext uri="{837473B0-CC2E-450A-ABE3-18F120FF3D39}">
                      <a1611:picAttrSrcUrl xmlns:a1611="http://schemas.microsoft.com/office/drawing/2016/11/main" r:id="rId3"/>
                    </a:ext>
                  </a:extLst>
                </a:blip>
              </a:buBlip>
            </a:pPr>
            <a:r>
              <a:rPr lang="en-US" sz="1600" dirty="0"/>
              <a:t>Data from disparate data sources is collected into a raw table (also known as "bronze" tables at Databricks).</a:t>
            </a:r>
          </a:p>
          <a:p>
            <a:pPr marL="285750" indent="-285750">
              <a:spcAft>
                <a:spcPts val="1200"/>
              </a:spcAft>
              <a:buBlip>
                <a:blip r:embed="rId2">
                  <a:extLst>
                    <a:ext uri="{837473B0-CC2E-450A-ABE3-18F120FF3D39}">
                      <a1611:picAttrSrcUrl xmlns:a1611="http://schemas.microsoft.com/office/drawing/2016/11/main" r:id="rId3"/>
                    </a:ext>
                  </a:extLst>
                </a:blip>
              </a:buBlip>
            </a:pPr>
            <a:r>
              <a:rPr lang="en-US" sz="1600" dirty="0"/>
              <a:t>A Raw table is then parsed into query tables (also known as "silver" tables at Databricks). They may be joined with dimension tables.</a:t>
            </a:r>
          </a:p>
          <a:p>
            <a:pPr marL="285750" indent="-285750">
              <a:spcAft>
                <a:spcPts val="1200"/>
              </a:spcAft>
              <a:buBlip>
                <a:blip r:embed="rId2">
                  <a:extLst>
                    <a:ext uri="{837473B0-CC2E-450A-ABE3-18F120FF3D39}">
                      <a1611:picAttrSrcUrl xmlns:a1611="http://schemas.microsoft.com/office/drawing/2016/11/main" r:id="rId3"/>
                    </a:ext>
                  </a:extLst>
                </a:blip>
              </a:buBlip>
            </a:pPr>
            <a:r>
              <a:rPr lang="en-US" sz="1600" dirty="0"/>
              <a:t>Summary tables (also known as "gold" tables at Databricks) are business level aggregates often used for reporting and dashboarding. This would include aggregations such as daily active website users.</a:t>
            </a:r>
          </a:p>
          <a:p>
            <a:pPr marL="285750" indent="-285750">
              <a:spcAft>
                <a:spcPts val="1200"/>
              </a:spcAft>
              <a:buBlip>
                <a:blip r:embed="rId2">
                  <a:extLst>
                    <a:ext uri="{837473B0-CC2E-450A-ABE3-18F120FF3D39}">
                      <a1611:picAttrSrcUrl xmlns:a1611="http://schemas.microsoft.com/office/drawing/2016/11/main" r:id="rId3"/>
                    </a:ext>
                  </a:extLst>
                </a:blip>
              </a:buBlip>
            </a:pPr>
            <a:r>
              <a:rPr lang="en-US" sz="1600" dirty="0"/>
              <a:t>The end outputs are actionable insights, dashboards and reports of business metrics.</a:t>
            </a:r>
          </a:p>
        </p:txBody>
      </p:sp>
      <p:grpSp>
        <p:nvGrpSpPr>
          <p:cNvPr id="4" name="Group 3">
            <a:extLst>
              <a:ext uri="{FF2B5EF4-FFF2-40B4-BE49-F238E27FC236}">
                <a16:creationId xmlns:a16="http://schemas.microsoft.com/office/drawing/2014/main" id="{E06CD246-034D-47CC-B304-87F433C1D0DC}"/>
              </a:ext>
            </a:extLst>
          </p:cNvPr>
          <p:cNvGrpSpPr/>
          <p:nvPr/>
        </p:nvGrpSpPr>
        <p:grpSpPr>
          <a:xfrm>
            <a:off x="752475" y="914046"/>
            <a:ext cx="10440305" cy="2903472"/>
            <a:chOff x="0" y="914046"/>
            <a:chExt cx="10440305" cy="2903472"/>
          </a:xfrm>
        </p:grpSpPr>
        <p:pic>
          <p:nvPicPr>
            <p:cNvPr id="10" name="Picture 9">
              <a:extLst>
                <a:ext uri="{FF2B5EF4-FFF2-40B4-BE49-F238E27FC236}">
                  <a16:creationId xmlns:a16="http://schemas.microsoft.com/office/drawing/2014/main" id="{A3E1C1A3-79EB-4C7D-8D33-56F0B8542FAE}"/>
                </a:ext>
              </a:extLst>
            </p:cNvPr>
            <p:cNvPicPr>
              <a:picLocks noChangeAspect="1"/>
            </p:cNvPicPr>
            <p:nvPr/>
          </p:nvPicPr>
          <p:blipFill>
            <a:blip r:embed="rId4"/>
            <a:stretch>
              <a:fillRect/>
            </a:stretch>
          </p:blipFill>
          <p:spPr>
            <a:xfrm>
              <a:off x="0" y="914046"/>
              <a:ext cx="10440305" cy="2903472"/>
            </a:xfrm>
            <a:prstGeom prst="rect">
              <a:avLst/>
            </a:prstGeom>
          </p:spPr>
        </p:pic>
        <p:sp>
          <p:nvSpPr>
            <p:cNvPr id="3" name="TextBox 2">
              <a:extLst>
                <a:ext uri="{FF2B5EF4-FFF2-40B4-BE49-F238E27FC236}">
                  <a16:creationId xmlns:a16="http://schemas.microsoft.com/office/drawing/2014/main" id="{644447E3-46A8-46C1-9247-507F1138AA10}"/>
                </a:ext>
              </a:extLst>
            </p:cNvPr>
            <p:cNvSpPr txBox="1"/>
            <p:nvPr/>
          </p:nvSpPr>
          <p:spPr>
            <a:xfrm>
              <a:off x="2838450" y="1476375"/>
              <a:ext cx="1009650" cy="430887"/>
            </a:xfrm>
            <a:prstGeom prst="rect">
              <a:avLst/>
            </a:prstGeom>
            <a:solidFill>
              <a:schemeClr val="bg1"/>
            </a:solidFill>
          </p:spPr>
          <p:txBody>
            <a:bodyPr wrap="square" rtlCol="0">
              <a:spAutoFit/>
            </a:bodyPr>
            <a:lstStyle/>
            <a:p>
              <a:pPr algn="ctr"/>
              <a:r>
                <a:rPr lang="en-US" sz="1100" b="1" dirty="0"/>
                <a:t>Raw table</a:t>
              </a:r>
            </a:p>
            <a:p>
              <a:pPr algn="ctr"/>
              <a:r>
                <a:rPr lang="en-US" sz="1100" b="1" dirty="0"/>
                <a:t>(Bronze)</a:t>
              </a:r>
            </a:p>
          </p:txBody>
        </p:sp>
        <p:sp>
          <p:nvSpPr>
            <p:cNvPr id="12" name="TextBox 11">
              <a:extLst>
                <a:ext uri="{FF2B5EF4-FFF2-40B4-BE49-F238E27FC236}">
                  <a16:creationId xmlns:a16="http://schemas.microsoft.com/office/drawing/2014/main" id="{9D54AC2B-2E52-44FA-9554-6A478FCA181F}"/>
                </a:ext>
              </a:extLst>
            </p:cNvPr>
            <p:cNvSpPr txBox="1"/>
            <p:nvPr/>
          </p:nvSpPr>
          <p:spPr>
            <a:xfrm>
              <a:off x="4457700" y="1533525"/>
              <a:ext cx="1009650" cy="430887"/>
            </a:xfrm>
            <a:prstGeom prst="rect">
              <a:avLst/>
            </a:prstGeom>
            <a:solidFill>
              <a:schemeClr val="bg1"/>
            </a:solidFill>
          </p:spPr>
          <p:txBody>
            <a:bodyPr wrap="square" rtlCol="0">
              <a:spAutoFit/>
            </a:bodyPr>
            <a:lstStyle/>
            <a:p>
              <a:pPr algn="ctr"/>
              <a:r>
                <a:rPr lang="en-US" sz="1100" b="1" dirty="0"/>
                <a:t>Query tables</a:t>
              </a:r>
            </a:p>
            <a:p>
              <a:pPr algn="ctr"/>
              <a:r>
                <a:rPr lang="en-US" sz="1100" b="1" dirty="0"/>
                <a:t>(Silver)</a:t>
              </a:r>
            </a:p>
          </p:txBody>
        </p:sp>
        <p:sp>
          <p:nvSpPr>
            <p:cNvPr id="13" name="TextBox 12">
              <a:extLst>
                <a:ext uri="{FF2B5EF4-FFF2-40B4-BE49-F238E27FC236}">
                  <a16:creationId xmlns:a16="http://schemas.microsoft.com/office/drawing/2014/main" id="{4187B4CD-9A02-4556-9F66-7E010EA71415}"/>
                </a:ext>
              </a:extLst>
            </p:cNvPr>
            <p:cNvSpPr txBox="1"/>
            <p:nvPr/>
          </p:nvSpPr>
          <p:spPr>
            <a:xfrm>
              <a:off x="5667375" y="1685925"/>
              <a:ext cx="1209675" cy="430887"/>
            </a:xfrm>
            <a:prstGeom prst="rect">
              <a:avLst/>
            </a:prstGeom>
            <a:solidFill>
              <a:schemeClr val="bg1"/>
            </a:solidFill>
          </p:spPr>
          <p:txBody>
            <a:bodyPr wrap="square" rtlCol="0">
              <a:spAutoFit/>
            </a:bodyPr>
            <a:lstStyle/>
            <a:p>
              <a:pPr algn="ctr"/>
              <a:r>
                <a:rPr lang="en-US" sz="1100" b="1" dirty="0"/>
                <a:t>Summary tables</a:t>
              </a:r>
            </a:p>
            <a:p>
              <a:pPr algn="ctr"/>
              <a:r>
                <a:rPr lang="en-US" sz="1100" b="1" dirty="0"/>
                <a:t>(Gold)</a:t>
              </a:r>
            </a:p>
          </p:txBody>
        </p:sp>
      </p:grpSp>
    </p:spTree>
    <p:extLst>
      <p:ext uri="{BB962C8B-B14F-4D97-AF65-F5344CB8AC3E}">
        <p14:creationId xmlns:p14="http://schemas.microsoft.com/office/powerpoint/2010/main" val="3092283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DE0A-BAAF-4B84-824A-02A517272F15}"/>
              </a:ext>
            </a:extLst>
          </p:cNvPr>
          <p:cNvSpPr>
            <a:spLocks noGrp="1"/>
          </p:cNvSpPr>
          <p:nvPr>
            <p:ph type="title"/>
          </p:nvPr>
        </p:nvSpPr>
        <p:spPr/>
        <p:txBody>
          <a:bodyPr/>
          <a:lstStyle/>
          <a:p>
            <a:r>
              <a:rPr lang="en-US" dirty="0"/>
              <a:t>Delta Architecture</a:t>
            </a:r>
          </a:p>
        </p:txBody>
      </p:sp>
      <p:sp>
        <p:nvSpPr>
          <p:cNvPr id="15" name="Rectangle 14">
            <a:extLst>
              <a:ext uri="{FF2B5EF4-FFF2-40B4-BE49-F238E27FC236}">
                <a16:creationId xmlns:a16="http://schemas.microsoft.com/office/drawing/2014/main" id="{E9C6F46E-D08A-483B-A183-13D6E25FB216}"/>
              </a:ext>
            </a:extLst>
          </p:cNvPr>
          <p:cNvSpPr/>
          <p:nvPr/>
        </p:nvSpPr>
        <p:spPr>
          <a:xfrm>
            <a:off x="6686550" y="1355631"/>
            <a:ext cx="4962525" cy="41467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solidFill>
                  <a:schemeClr val="tx1"/>
                </a:solidFill>
              </a:rPr>
              <a:t>Delta Architecture Capabilities</a:t>
            </a:r>
          </a:p>
          <a:p>
            <a:pPr marL="171450" indent="-171450" fontAlgn="t">
              <a:buFont typeface="Arial" panose="020B0604020202020204" pitchFamily="34" charset="0"/>
              <a:buChar char="•"/>
            </a:pPr>
            <a:r>
              <a:rPr lang="en-US" sz="1400" dirty="0">
                <a:solidFill>
                  <a:schemeClr val="tx1"/>
                </a:solidFill>
              </a:rPr>
              <a:t>Ability to read consistent data while data is being written - Snapshot isolation between writers and readers</a:t>
            </a:r>
          </a:p>
          <a:p>
            <a:pPr marL="171450" indent="-171450" fontAlgn="t">
              <a:spcBef>
                <a:spcPts val="1200"/>
              </a:spcBef>
              <a:buFont typeface="Arial" panose="020B0604020202020204" pitchFamily="34" charset="0"/>
              <a:buChar char="•"/>
            </a:pPr>
            <a:r>
              <a:rPr lang="en-US" sz="1400" dirty="0">
                <a:solidFill>
                  <a:schemeClr val="tx1"/>
                </a:solidFill>
              </a:rPr>
              <a:t>Ability to read incrementally from a large table with good throughput - Optimized file source with scalable metadata handling</a:t>
            </a:r>
          </a:p>
          <a:p>
            <a:pPr marL="171450" indent="-171450" fontAlgn="t">
              <a:spcBef>
                <a:spcPts val="1200"/>
              </a:spcBef>
              <a:buFont typeface="Arial" panose="020B0604020202020204" pitchFamily="34" charset="0"/>
              <a:buChar char="•"/>
            </a:pPr>
            <a:r>
              <a:rPr lang="en-US" sz="1400" dirty="0">
                <a:solidFill>
                  <a:schemeClr val="tx1"/>
                </a:solidFill>
              </a:rPr>
              <a:t>Ability to rollback in case of bad writes - Time travel</a:t>
            </a:r>
          </a:p>
          <a:p>
            <a:pPr marL="171450" indent="-171450" fontAlgn="t">
              <a:spcBef>
                <a:spcPts val="1200"/>
              </a:spcBef>
              <a:buFont typeface="Arial" panose="020B0604020202020204" pitchFamily="34" charset="0"/>
              <a:buChar char="•"/>
            </a:pPr>
            <a:r>
              <a:rPr lang="en-US" sz="1400" dirty="0">
                <a:solidFill>
                  <a:schemeClr val="tx1"/>
                </a:solidFill>
              </a:rPr>
              <a:t>Ability to replay historical data along newly arrived data - Stream the historical data through the same pipeline as new data</a:t>
            </a:r>
          </a:p>
          <a:p>
            <a:pPr marL="171450" indent="-171450" fontAlgn="t">
              <a:spcBef>
                <a:spcPts val="1200"/>
              </a:spcBef>
              <a:buFont typeface="Arial" panose="020B0604020202020204" pitchFamily="34" charset="0"/>
              <a:buChar char="•"/>
            </a:pPr>
            <a:r>
              <a:rPr lang="en-US" sz="1400" dirty="0">
                <a:solidFill>
                  <a:schemeClr val="tx1"/>
                </a:solidFill>
              </a:rPr>
              <a:t>Handles late arriving data without delaying downstream processing - Stream late arriving data added to the table as it arrives</a:t>
            </a:r>
          </a:p>
          <a:p>
            <a:pPr marL="171450" indent="-171450" fontAlgn="t">
              <a:spcBef>
                <a:spcPts val="1200"/>
              </a:spcBef>
              <a:buFont typeface="Arial" panose="020B0604020202020204" pitchFamily="34" charset="0"/>
              <a:buChar char="•"/>
            </a:pPr>
            <a:r>
              <a:rPr lang="en-US" sz="1400" dirty="0">
                <a:solidFill>
                  <a:schemeClr val="tx1"/>
                </a:solidFill>
              </a:rPr>
              <a:t>Incrementally load the new data efficiently. No need to do state management on what are the new files added.</a:t>
            </a:r>
          </a:p>
        </p:txBody>
      </p:sp>
      <p:pic>
        <p:nvPicPr>
          <p:cNvPr id="33" name="Picture 32">
            <a:extLst>
              <a:ext uri="{FF2B5EF4-FFF2-40B4-BE49-F238E27FC236}">
                <a16:creationId xmlns:a16="http://schemas.microsoft.com/office/drawing/2014/main" id="{C03E8B31-765C-4364-8C3D-E89286B9FB58}"/>
              </a:ext>
            </a:extLst>
          </p:cNvPr>
          <p:cNvPicPr>
            <a:picLocks noChangeAspect="1"/>
          </p:cNvPicPr>
          <p:nvPr/>
        </p:nvPicPr>
        <p:blipFill>
          <a:blip r:embed="rId2"/>
          <a:stretch>
            <a:fillRect/>
          </a:stretch>
        </p:blipFill>
        <p:spPr>
          <a:xfrm>
            <a:off x="98923" y="1627005"/>
            <a:ext cx="6587627" cy="3743325"/>
          </a:xfrm>
          <a:prstGeom prst="rect">
            <a:avLst/>
          </a:prstGeom>
        </p:spPr>
      </p:pic>
    </p:spTree>
    <p:extLst>
      <p:ext uri="{BB962C8B-B14F-4D97-AF65-F5344CB8AC3E}">
        <p14:creationId xmlns:p14="http://schemas.microsoft.com/office/powerpoint/2010/main" val="36287179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86207-09A3-476B-8247-03F2C8EB749E}"/>
              </a:ext>
            </a:extLst>
          </p:cNvPr>
          <p:cNvSpPr>
            <a:spLocks noGrp="1"/>
          </p:cNvSpPr>
          <p:nvPr>
            <p:ph type="title"/>
          </p:nvPr>
        </p:nvSpPr>
        <p:spPr/>
        <p:txBody>
          <a:bodyPr/>
          <a:lstStyle/>
          <a:p>
            <a:r>
              <a:rPr lang="en-US" dirty="0"/>
              <a:t>Delta Architecture Benefits</a:t>
            </a:r>
          </a:p>
        </p:txBody>
      </p:sp>
      <p:grpSp>
        <p:nvGrpSpPr>
          <p:cNvPr id="9" name="Group 8">
            <a:extLst>
              <a:ext uri="{FF2B5EF4-FFF2-40B4-BE49-F238E27FC236}">
                <a16:creationId xmlns:a16="http://schemas.microsoft.com/office/drawing/2014/main" id="{4B078350-D379-4B87-8375-58014B25F295}"/>
              </a:ext>
            </a:extLst>
          </p:cNvPr>
          <p:cNvGrpSpPr/>
          <p:nvPr/>
        </p:nvGrpSpPr>
        <p:grpSpPr>
          <a:xfrm>
            <a:off x="114300" y="1784219"/>
            <a:ext cx="5899230" cy="3168781"/>
            <a:chOff x="0" y="1784218"/>
            <a:chExt cx="7065905" cy="3499143"/>
          </a:xfrm>
        </p:grpSpPr>
        <p:pic>
          <p:nvPicPr>
            <p:cNvPr id="4" name="Picture 3">
              <a:extLst>
                <a:ext uri="{FF2B5EF4-FFF2-40B4-BE49-F238E27FC236}">
                  <a16:creationId xmlns:a16="http://schemas.microsoft.com/office/drawing/2014/main" id="{62C4EEF4-AF76-47EF-90F1-6069116317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784218"/>
              <a:ext cx="7065905" cy="3499143"/>
            </a:xfrm>
            <a:prstGeom prst="rect">
              <a:avLst/>
            </a:prstGeom>
          </p:spPr>
        </p:pic>
        <p:sp>
          <p:nvSpPr>
            <p:cNvPr id="8" name="TextBox 7">
              <a:extLst>
                <a:ext uri="{FF2B5EF4-FFF2-40B4-BE49-F238E27FC236}">
                  <a16:creationId xmlns:a16="http://schemas.microsoft.com/office/drawing/2014/main" id="{00C5ED53-A15A-4179-809B-03468D00969E}"/>
                </a:ext>
              </a:extLst>
            </p:cNvPr>
            <p:cNvSpPr txBox="1"/>
            <p:nvPr/>
          </p:nvSpPr>
          <p:spPr>
            <a:xfrm>
              <a:off x="2743200" y="4225769"/>
              <a:ext cx="1340528" cy="276999"/>
            </a:xfrm>
            <a:prstGeom prst="rect">
              <a:avLst/>
            </a:prstGeom>
            <a:solidFill>
              <a:schemeClr val="bg1"/>
            </a:solidFill>
            <a:ln>
              <a:noFill/>
            </a:ln>
          </p:spPr>
          <p:txBody>
            <a:bodyPr wrap="square" rtlCol="0">
              <a:spAutoFit/>
            </a:bodyPr>
            <a:lstStyle/>
            <a:p>
              <a:r>
                <a:rPr lang="en-US" sz="1200" dirty="0"/>
                <a:t>Existing Data Lake</a:t>
              </a:r>
            </a:p>
          </p:txBody>
        </p:sp>
      </p:grpSp>
      <p:sp>
        <p:nvSpPr>
          <p:cNvPr id="3" name="Rectangle 2">
            <a:extLst>
              <a:ext uri="{FF2B5EF4-FFF2-40B4-BE49-F238E27FC236}">
                <a16:creationId xmlns:a16="http://schemas.microsoft.com/office/drawing/2014/main" id="{7512F845-D6AD-40F3-A8AF-A5CD481AB022}"/>
              </a:ext>
            </a:extLst>
          </p:cNvPr>
          <p:cNvSpPr/>
          <p:nvPr/>
        </p:nvSpPr>
        <p:spPr>
          <a:xfrm>
            <a:off x="5695950" y="650677"/>
            <a:ext cx="6343650" cy="5793894"/>
          </a:xfrm>
          <a:prstGeom prst="rect">
            <a:avLst/>
          </a:prstGeom>
        </p:spPr>
        <p:txBody>
          <a:bodyPr wrap="square">
            <a:spAutoFit/>
          </a:bodyPr>
          <a:lstStyle/>
          <a:p>
            <a:pPr marL="171450" indent="-171450">
              <a:spcAft>
                <a:spcPts val="900"/>
              </a:spcAft>
              <a:buFont typeface="Arial" panose="020B0604020202020204" pitchFamily="34" charset="0"/>
              <a:buChar char="•"/>
            </a:pPr>
            <a:r>
              <a:rPr lang="en-US" sz="1200" dirty="0"/>
              <a:t>Open &amp; Extensible: Delta Lake is an open source project with the Linux Foundation. APIs are open and compatible with Apache Spark™.</a:t>
            </a:r>
          </a:p>
          <a:p>
            <a:pPr marL="171450" indent="-171450">
              <a:spcAft>
                <a:spcPts val="900"/>
              </a:spcAft>
              <a:buFont typeface="Arial" panose="020B0604020202020204" pitchFamily="34" charset="0"/>
              <a:buChar char="•"/>
            </a:pPr>
            <a:r>
              <a:rPr lang="en-US" sz="1200" dirty="0"/>
              <a:t>Data Reliability: Delta Lake adds a storage layer to data lakes and intermediate hops to manage data quality, ensuring data lakes contain only high quality data.</a:t>
            </a:r>
          </a:p>
          <a:p>
            <a:pPr marL="171450" indent="-171450">
              <a:spcAft>
                <a:spcPts val="900"/>
              </a:spcAft>
              <a:buFont typeface="Arial" panose="020B0604020202020204" pitchFamily="34" charset="0"/>
              <a:buChar char="•"/>
            </a:pPr>
            <a:r>
              <a:rPr lang="en-US" sz="1200" dirty="0"/>
              <a:t>Incremental quality improvement: Incrementally improve the quality of data until it is ready for consumption with schema on read and write</a:t>
            </a:r>
          </a:p>
          <a:p>
            <a:pPr marL="171450" indent="-171450">
              <a:spcAft>
                <a:spcPts val="900"/>
              </a:spcAft>
              <a:buFont typeface="Arial" panose="020B0604020202020204" pitchFamily="34" charset="0"/>
              <a:buChar char="•"/>
            </a:pPr>
            <a:r>
              <a:rPr lang="en-US" sz="1200" dirty="0"/>
              <a:t>Manage Data Lifecycle: Handle changing records and evolving schemas as business requirements change.</a:t>
            </a:r>
          </a:p>
          <a:p>
            <a:pPr marL="171450" indent="-171450">
              <a:spcAft>
                <a:spcPts val="900"/>
              </a:spcAft>
              <a:buFont typeface="Arial" panose="020B0604020202020204" pitchFamily="34" charset="0"/>
              <a:buChar char="•"/>
            </a:pPr>
            <a:r>
              <a:rPr lang="en-US" sz="1200" dirty="0">
                <a:solidFill>
                  <a:srgbClr val="171717"/>
                </a:solidFill>
              </a:rPr>
              <a:t>Optimization: </a:t>
            </a:r>
            <a:r>
              <a:rPr lang="en-US" sz="1200" dirty="0"/>
              <a:t>Optimization of the storage layout based on access patterns</a:t>
            </a:r>
          </a:p>
          <a:p>
            <a:pPr marL="171450" indent="-171450">
              <a:spcAft>
                <a:spcPts val="900"/>
              </a:spcAft>
              <a:buFont typeface="Arial" panose="020B0604020202020204" pitchFamily="34" charset="0"/>
              <a:buChar char="•"/>
            </a:pPr>
            <a:r>
              <a:rPr lang="en-US" sz="1200" dirty="0">
                <a:solidFill>
                  <a:srgbClr val="171717"/>
                </a:solidFill>
              </a:rPr>
              <a:t>ACID transactions on Spark: Serializable isolation levels ensure that readers never see inconsistent data.</a:t>
            </a:r>
          </a:p>
          <a:p>
            <a:pPr marL="171450" indent="-171450">
              <a:spcAft>
                <a:spcPts val="900"/>
              </a:spcAft>
              <a:buFont typeface="Arial" panose="020B0604020202020204" pitchFamily="34" charset="0"/>
              <a:buChar char="•"/>
            </a:pPr>
            <a:r>
              <a:rPr lang="en-US" sz="1200" dirty="0">
                <a:solidFill>
                  <a:srgbClr val="171717"/>
                </a:solidFill>
              </a:rPr>
              <a:t>Scalable metadata handling: Leverages Spark’s distributed processing power to handle all the metadata for petabyte-scale tables with billions of files.</a:t>
            </a:r>
          </a:p>
          <a:p>
            <a:pPr marL="171450" indent="-171450">
              <a:spcAft>
                <a:spcPts val="900"/>
              </a:spcAft>
              <a:buFont typeface="Arial" panose="020B0604020202020204" pitchFamily="34" charset="0"/>
              <a:buChar char="•"/>
            </a:pPr>
            <a:r>
              <a:rPr lang="en-US" sz="1200" dirty="0">
                <a:solidFill>
                  <a:srgbClr val="171717"/>
                </a:solidFill>
              </a:rPr>
              <a:t>Streaming and batch unification: A table in Delta Lake is a batch table as well as a streaming source and sink. Streaming data ingest, batch historic backfill, interactive queries all just work out of the box.</a:t>
            </a:r>
          </a:p>
          <a:p>
            <a:pPr marL="171450" indent="-171450">
              <a:spcAft>
                <a:spcPts val="900"/>
              </a:spcAft>
              <a:buFont typeface="Arial" panose="020B0604020202020204" pitchFamily="34" charset="0"/>
              <a:buChar char="•"/>
            </a:pPr>
            <a:r>
              <a:rPr lang="en-US" sz="1200" dirty="0">
                <a:solidFill>
                  <a:srgbClr val="171717"/>
                </a:solidFill>
              </a:rPr>
              <a:t>Schema enforcement: Automatically handles schema variations to prevent insertion of bad records during ingestion.</a:t>
            </a:r>
          </a:p>
          <a:p>
            <a:pPr marL="171450" indent="-171450">
              <a:spcAft>
                <a:spcPts val="900"/>
              </a:spcAft>
              <a:buFont typeface="Arial" panose="020B0604020202020204" pitchFamily="34" charset="0"/>
              <a:buChar char="•"/>
            </a:pPr>
            <a:r>
              <a:rPr lang="en-US" sz="1200" dirty="0">
                <a:solidFill>
                  <a:srgbClr val="171717"/>
                </a:solidFill>
              </a:rPr>
              <a:t>Time travel: Data versioning enables rollbacks, full historical audit trails, and reproducible machine learning experiments.</a:t>
            </a:r>
          </a:p>
          <a:p>
            <a:pPr marL="171450" indent="-171450">
              <a:spcAft>
                <a:spcPts val="900"/>
              </a:spcAft>
              <a:buFont typeface="Arial" panose="020B0604020202020204" pitchFamily="34" charset="0"/>
              <a:buChar char="•"/>
            </a:pPr>
            <a:r>
              <a:rPr lang="en-US" sz="1200" dirty="0"/>
              <a:t>Reprocess historical data: Simply clear out the result tables and restart the stream</a:t>
            </a:r>
          </a:p>
          <a:p>
            <a:pPr marL="171450" indent="-171450">
              <a:spcAft>
                <a:spcPts val="900"/>
              </a:spcAft>
              <a:buFont typeface="Arial" panose="020B0604020202020204" pitchFamily="34" charset="0"/>
              <a:buChar char="•"/>
            </a:pPr>
            <a:r>
              <a:rPr lang="en-US" sz="1200" dirty="0">
                <a:solidFill>
                  <a:srgbClr val="171717"/>
                </a:solidFill>
              </a:rPr>
              <a:t>Upserts and deletes: Supports merge, update and delete operations to enable complex use cases like change-data-capture, slowly-changing-dimension (SCD) operations, and streaming upserts.</a:t>
            </a:r>
          </a:p>
        </p:txBody>
      </p:sp>
    </p:spTree>
    <p:extLst>
      <p:ext uri="{BB962C8B-B14F-4D97-AF65-F5344CB8AC3E}">
        <p14:creationId xmlns:p14="http://schemas.microsoft.com/office/powerpoint/2010/main" val="25041497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69A99-9E54-4533-870A-E667DA4BD655}"/>
              </a:ext>
            </a:extLst>
          </p:cNvPr>
          <p:cNvSpPr>
            <a:spLocks noGrp="1"/>
          </p:cNvSpPr>
          <p:nvPr>
            <p:ph type="title"/>
          </p:nvPr>
        </p:nvSpPr>
        <p:spPr/>
        <p:txBody>
          <a:bodyPr/>
          <a:lstStyle/>
          <a:p>
            <a:r>
              <a:rPr lang="en-US" dirty="0"/>
              <a:t>Delta Architecture use cases</a:t>
            </a:r>
          </a:p>
        </p:txBody>
      </p:sp>
      <p:sp>
        <p:nvSpPr>
          <p:cNvPr id="3" name="Rectangle 2">
            <a:extLst>
              <a:ext uri="{FF2B5EF4-FFF2-40B4-BE49-F238E27FC236}">
                <a16:creationId xmlns:a16="http://schemas.microsoft.com/office/drawing/2014/main" id="{932707DA-7B41-4749-95F4-B98533C82C30}"/>
              </a:ext>
            </a:extLst>
          </p:cNvPr>
          <p:cNvSpPr/>
          <p:nvPr/>
        </p:nvSpPr>
        <p:spPr>
          <a:xfrm>
            <a:off x="6096000" y="817408"/>
            <a:ext cx="5240783" cy="4955203"/>
          </a:xfrm>
          <a:prstGeom prst="rect">
            <a:avLst/>
          </a:prstGeom>
        </p:spPr>
        <p:txBody>
          <a:bodyPr wrap="square">
            <a:spAutoFit/>
          </a:bodyPr>
          <a:lstStyle/>
          <a:p>
            <a:pPr marL="342900" lvl="0" indent="-342900" fontAlgn="base">
              <a:spcAft>
                <a:spcPts val="1200"/>
              </a:spcAft>
              <a:buFont typeface="Arial" panose="020B0604020202020204" pitchFamily="34" charset="0"/>
              <a:buChar char="•"/>
            </a:pPr>
            <a:r>
              <a:rPr lang="en-US" sz="1600" dirty="0"/>
              <a:t>When you’re already using Databricks components and needs a data pipeline solution to build out the data lake.</a:t>
            </a:r>
          </a:p>
          <a:p>
            <a:pPr marL="342900" indent="-342900" fontAlgn="base">
              <a:spcAft>
                <a:spcPts val="1200"/>
              </a:spcAft>
              <a:buFont typeface="Arial" panose="020B0604020202020204" pitchFamily="34" charset="0"/>
              <a:buChar char="•"/>
            </a:pPr>
            <a:r>
              <a:rPr lang="en-US" sz="1600" dirty="0"/>
              <a:t>You are currently using the Hadoop/Spark stack and would like to simplify the data pipeline architecture while improving performance.</a:t>
            </a:r>
          </a:p>
          <a:p>
            <a:pPr marL="342900" indent="-342900" fontAlgn="base">
              <a:spcAft>
                <a:spcPts val="1200"/>
              </a:spcAft>
              <a:buFont typeface="Arial" panose="020B0604020202020204" pitchFamily="34" charset="0"/>
              <a:buChar char="•"/>
            </a:pPr>
            <a:r>
              <a:rPr lang="en-US" sz="1600" dirty="0"/>
              <a:t>When dealing with really large datasets that require high volume processing capabilities but without the hassle of managing the metadata, backups, upserts, and data consistency.</a:t>
            </a:r>
          </a:p>
          <a:p>
            <a:pPr marL="342900" indent="-342900" fontAlgn="base">
              <a:spcAft>
                <a:spcPts val="1200"/>
              </a:spcAft>
              <a:buFont typeface="Arial" panose="020B0604020202020204" pitchFamily="34" charset="0"/>
              <a:buChar char="•"/>
            </a:pPr>
            <a:r>
              <a:rPr lang="en-US" sz="1600" dirty="0"/>
              <a:t>When you need ACID transactions, schema enforcement, and audit history for the big data system</a:t>
            </a:r>
          </a:p>
          <a:p>
            <a:pPr marL="342900" indent="-342900" fontAlgn="base">
              <a:spcAft>
                <a:spcPts val="1200"/>
              </a:spcAft>
              <a:buFont typeface="Arial" panose="020B0604020202020204" pitchFamily="34" charset="0"/>
              <a:buChar char="•"/>
            </a:pPr>
            <a:r>
              <a:rPr lang="en-US" sz="1600" dirty="0"/>
              <a:t>When datasets cannot be implemented in a traditional database solution.</a:t>
            </a:r>
          </a:p>
          <a:p>
            <a:pPr marL="342900" indent="-342900" fontAlgn="base">
              <a:spcAft>
                <a:spcPts val="1200"/>
              </a:spcAft>
              <a:buFont typeface="Arial" panose="020B0604020202020204" pitchFamily="34" charset="0"/>
              <a:buChar char="•"/>
            </a:pPr>
            <a:r>
              <a:rPr lang="en-US" sz="1600" dirty="0"/>
              <a:t>When data consistency is more important than the speed of getting the data to the data lake.</a:t>
            </a:r>
          </a:p>
          <a:p>
            <a:pPr marL="342900" indent="-342900" fontAlgn="base">
              <a:spcAft>
                <a:spcPts val="1200"/>
              </a:spcAft>
              <a:buFont typeface="Arial" panose="020B0604020202020204" pitchFamily="34" charset="0"/>
              <a:buChar char="•"/>
            </a:pPr>
            <a:r>
              <a:rPr lang="en-US" sz="1600" dirty="0"/>
              <a:t>When your cloud provider is </a:t>
            </a:r>
            <a:r>
              <a:rPr lang="en-US" sz="1600" b="1" dirty="0"/>
              <a:t>not GCP</a:t>
            </a:r>
            <a:endParaRPr lang="en-US" b="1" dirty="0"/>
          </a:p>
        </p:txBody>
      </p:sp>
      <p:pic>
        <p:nvPicPr>
          <p:cNvPr id="7" name="Picture 6">
            <a:extLst>
              <a:ext uri="{FF2B5EF4-FFF2-40B4-BE49-F238E27FC236}">
                <a16:creationId xmlns:a16="http://schemas.microsoft.com/office/drawing/2014/main" id="{4956155B-280B-4C7B-BD41-BDC18749E9EA}"/>
              </a:ext>
            </a:extLst>
          </p:cNvPr>
          <p:cNvPicPr>
            <a:picLocks noChangeAspect="1"/>
          </p:cNvPicPr>
          <p:nvPr/>
        </p:nvPicPr>
        <p:blipFill>
          <a:blip r:embed="rId2">
            <a:duotone>
              <a:schemeClr val="accent1">
                <a:shade val="45000"/>
                <a:satMod val="135000"/>
              </a:schemeClr>
              <a:prstClr val="white"/>
            </a:duotone>
          </a:blip>
          <a:stretch>
            <a:fillRect/>
          </a:stretch>
        </p:blipFill>
        <p:spPr>
          <a:xfrm>
            <a:off x="119062" y="1151884"/>
            <a:ext cx="5831072" cy="4353566"/>
          </a:xfrm>
          <a:prstGeom prst="rect">
            <a:avLst/>
          </a:prstGeom>
        </p:spPr>
      </p:pic>
    </p:spTree>
    <p:extLst>
      <p:ext uri="{BB962C8B-B14F-4D97-AF65-F5344CB8AC3E}">
        <p14:creationId xmlns:p14="http://schemas.microsoft.com/office/powerpoint/2010/main" val="28110377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DE0A-BAAF-4B84-824A-02A517272F15}"/>
              </a:ext>
            </a:extLst>
          </p:cNvPr>
          <p:cNvSpPr>
            <a:spLocks noGrp="1"/>
          </p:cNvSpPr>
          <p:nvPr>
            <p:ph type="title"/>
          </p:nvPr>
        </p:nvSpPr>
        <p:spPr/>
        <p:txBody>
          <a:bodyPr/>
          <a:lstStyle/>
          <a:p>
            <a:r>
              <a:rPr lang="en-US" dirty="0"/>
              <a:t>Delta Architecture</a:t>
            </a:r>
          </a:p>
        </p:txBody>
      </p:sp>
      <p:grpSp>
        <p:nvGrpSpPr>
          <p:cNvPr id="4" name="Group 3">
            <a:extLst>
              <a:ext uri="{FF2B5EF4-FFF2-40B4-BE49-F238E27FC236}">
                <a16:creationId xmlns:a16="http://schemas.microsoft.com/office/drawing/2014/main" id="{33889CD8-E143-4037-8F08-AA46A38D0694}"/>
              </a:ext>
            </a:extLst>
          </p:cNvPr>
          <p:cNvGrpSpPr/>
          <p:nvPr/>
        </p:nvGrpSpPr>
        <p:grpSpPr>
          <a:xfrm>
            <a:off x="6045783" y="1371600"/>
            <a:ext cx="5450892" cy="347636"/>
            <a:chOff x="6045783" y="1371600"/>
            <a:chExt cx="5450892" cy="347636"/>
          </a:xfrm>
        </p:grpSpPr>
        <p:sp>
          <p:nvSpPr>
            <p:cNvPr id="13" name="Arrow: Pentagon 12">
              <a:extLst>
                <a:ext uri="{FF2B5EF4-FFF2-40B4-BE49-F238E27FC236}">
                  <a16:creationId xmlns:a16="http://schemas.microsoft.com/office/drawing/2014/main" id="{9979C667-83A2-4DD1-9343-14EF50EDF637}"/>
                </a:ext>
              </a:extLst>
            </p:cNvPr>
            <p:cNvSpPr/>
            <p:nvPr/>
          </p:nvSpPr>
          <p:spPr>
            <a:xfrm>
              <a:off x="6045783" y="1459969"/>
              <a:ext cx="5450892" cy="259267"/>
            </a:xfrm>
            <a:prstGeom prst="homePlate">
              <a:avLst/>
            </a:prstGeom>
            <a:solidFill>
              <a:schemeClr val="accent2">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B35440F-38D2-4F7D-9655-C62F68E35A84}"/>
                </a:ext>
              </a:extLst>
            </p:cNvPr>
            <p:cNvSpPr txBox="1"/>
            <p:nvPr/>
          </p:nvSpPr>
          <p:spPr>
            <a:xfrm>
              <a:off x="8142440" y="1371600"/>
              <a:ext cx="1257579" cy="264554"/>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b="1" dirty="0">
                  <a:solidFill>
                    <a:schemeClr val="bg1"/>
                  </a:solidFill>
                </a:rPr>
                <a:t>Cons</a:t>
              </a:r>
            </a:p>
          </p:txBody>
        </p:sp>
      </p:grpSp>
      <p:sp>
        <p:nvSpPr>
          <p:cNvPr id="16" name="Rectangle 15">
            <a:extLst>
              <a:ext uri="{FF2B5EF4-FFF2-40B4-BE49-F238E27FC236}">
                <a16:creationId xmlns:a16="http://schemas.microsoft.com/office/drawing/2014/main" id="{E8D3FF45-7499-4ACE-9E32-395220D80325}"/>
              </a:ext>
            </a:extLst>
          </p:cNvPr>
          <p:cNvSpPr/>
          <p:nvPr/>
        </p:nvSpPr>
        <p:spPr>
          <a:xfrm>
            <a:off x="716967" y="1743600"/>
            <a:ext cx="5169484" cy="2908489"/>
          </a:xfrm>
          <a:prstGeom prst="rect">
            <a:avLst/>
          </a:prstGeom>
        </p:spPr>
        <p:txBody>
          <a:bodyPr wrap="square">
            <a:spAutoFit/>
          </a:bodyPr>
          <a:lstStyle/>
          <a:p>
            <a:pPr marL="171450" indent="-171450">
              <a:buFont typeface="Arial" panose="020B0604020202020204" pitchFamily="34" charset="0"/>
              <a:buChar char="•"/>
            </a:pPr>
            <a:r>
              <a:rPr lang="en-US" sz="1400" dirty="0"/>
              <a:t>Reduce end-to-end pipeline SLA</a:t>
            </a:r>
          </a:p>
          <a:p>
            <a:pPr marL="628650" lvl="1" indent="-171450">
              <a:spcAft>
                <a:spcPts val="600"/>
              </a:spcAft>
              <a:buFont typeface="Courier New" panose="02070309020205020404" pitchFamily="49" charset="0"/>
              <a:buChar char="o"/>
            </a:pPr>
            <a:r>
              <a:rPr lang="en-US" sz="1400" dirty="0"/>
              <a:t>Organizations have reduced pipeline SLAs from days and hours to minutes</a:t>
            </a:r>
          </a:p>
          <a:p>
            <a:pPr marL="171450" indent="-171450">
              <a:buFont typeface="Arial" panose="020B0604020202020204" pitchFamily="34" charset="0"/>
              <a:buChar char="•"/>
            </a:pPr>
            <a:r>
              <a:rPr lang="en-US" sz="1400" dirty="0"/>
              <a:t>Reduce pipeline maintenance burden</a:t>
            </a:r>
          </a:p>
          <a:p>
            <a:pPr marL="628650" lvl="1" indent="-171450">
              <a:spcAft>
                <a:spcPts val="600"/>
              </a:spcAft>
              <a:buFont typeface="Courier New" panose="02070309020205020404" pitchFamily="49" charset="0"/>
              <a:buChar char="o"/>
            </a:pPr>
            <a:r>
              <a:rPr lang="en-US" sz="1400" dirty="0"/>
              <a:t>Eliminate need for lambda architecture for minute-latency use cases</a:t>
            </a:r>
          </a:p>
          <a:p>
            <a:pPr marL="171450" indent="-171450">
              <a:buFont typeface="Arial" panose="020B0604020202020204" pitchFamily="34" charset="0"/>
              <a:buChar char="•"/>
            </a:pPr>
            <a:r>
              <a:rPr lang="en-US" sz="1400" dirty="0"/>
              <a:t>Handle updates and delete easily</a:t>
            </a:r>
          </a:p>
          <a:p>
            <a:pPr marL="628650" lvl="1" indent="-171450">
              <a:spcAft>
                <a:spcPts val="600"/>
              </a:spcAft>
              <a:buFont typeface="Courier New" panose="02070309020205020404" pitchFamily="49" charset="0"/>
              <a:buChar char="o"/>
            </a:pPr>
            <a:r>
              <a:rPr lang="en-US" sz="1400" dirty="0"/>
              <a:t>Change data capture, GDPR, sessionization, deduplication use cases simplified</a:t>
            </a:r>
          </a:p>
          <a:p>
            <a:pPr marL="171450" indent="-171450">
              <a:buFont typeface="Arial" panose="020B0604020202020204" pitchFamily="34" charset="0"/>
              <a:buChar char="•"/>
            </a:pPr>
            <a:r>
              <a:rPr lang="en-US" sz="1400" dirty="0"/>
              <a:t>Lower infrastructure costs with elastic, independent compute storage</a:t>
            </a:r>
          </a:p>
          <a:p>
            <a:pPr marL="628650" lvl="1" indent="-171450">
              <a:buFont typeface="Courier New" panose="02070309020205020404" pitchFamily="49" charset="0"/>
              <a:buChar char="o"/>
            </a:pPr>
            <a:r>
              <a:rPr lang="en-US" sz="1400" dirty="0"/>
              <a:t>Organizations reduce infrastructure costs by up to 10x</a:t>
            </a:r>
            <a:endParaRPr lang="en-US" sz="1400" dirty="0">
              <a:ea typeface="Times New Roman" panose="02020603050405020304" pitchFamily="18" charset="0"/>
            </a:endParaRPr>
          </a:p>
        </p:txBody>
      </p:sp>
      <p:sp>
        <p:nvSpPr>
          <p:cNvPr id="18" name="Rectangle 17">
            <a:extLst>
              <a:ext uri="{FF2B5EF4-FFF2-40B4-BE49-F238E27FC236}">
                <a16:creationId xmlns:a16="http://schemas.microsoft.com/office/drawing/2014/main" id="{E58907E1-7087-4B85-A208-BE515B6D86D9}"/>
              </a:ext>
            </a:extLst>
          </p:cNvPr>
          <p:cNvSpPr/>
          <p:nvPr/>
        </p:nvSpPr>
        <p:spPr>
          <a:xfrm>
            <a:off x="6162675" y="1743600"/>
            <a:ext cx="5524500" cy="3154710"/>
          </a:xfrm>
          <a:prstGeom prst="rect">
            <a:avLst/>
          </a:prstGeom>
        </p:spPr>
        <p:txBody>
          <a:bodyPr wrap="square">
            <a:spAutoFit/>
          </a:bodyPr>
          <a:lstStyle/>
          <a:p>
            <a:pPr marL="171450" lvl="0" indent="-171450" fontAlgn="base">
              <a:spcAft>
                <a:spcPts val="900"/>
              </a:spcAft>
              <a:buFont typeface="Arial" panose="020B0604020202020204" pitchFamily="34" charset="0"/>
              <a:buChar char="•"/>
            </a:pPr>
            <a:r>
              <a:rPr lang="en-US" sz="1400" dirty="0"/>
              <a:t>Delta is </a:t>
            </a:r>
            <a:r>
              <a:rPr lang="en-US" sz="1400" b="1" dirty="0"/>
              <a:t>only available as part of the Databricks ecosystem</a:t>
            </a:r>
            <a:r>
              <a:rPr lang="en-US" sz="1400" dirty="0"/>
              <a:t>. Consider tools and skills compatibility issues prior to moving forward with Delta.</a:t>
            </a:r>
          </a:p>
          <a:p>
            <a:pPr marL="171450" lvl="0" indent="-171450" fontAlgn="base">
              <a:spcAft>
                <a:spcPts val="900"/>
              </a:spcAft>
              <a:buFont typeface="Arial" panose="020B0604020202020204" pitchFamily="34" charset="0"/>
              <a:buChar char="•"/>
            </a:pPr>
            <a:r>
              <a:rPr lang="en-US" sz="1400" dirty="0"/>
              <a:t>Databricks is </a:t>
            </a:r>
            <a:r>
              <a:rPr lang="en-US" sz="1400" b="1" dirty="0"/>
              <a:t>not currently available on GCP</a:t>
            </a:r>
            <a:r>
              <a:rPr lang="en-US" sz="1400" dirty="0"/>
              <a:t>.</a:t>
            </a:r>
          </a:p>
          <a:p>
            <a:pPr marL="171450" lvl="0" indent="-171450" fontAlgn="base">
              <a:spcAft>
                <a:spcPts val="900"/>
              </a:spcAft>
              <a:buFont typeface="Arial" panose="020B0604020202020204" pitchFamily="34" charset="0"/>
              <a:buChar char="•"/>
            </a:pPr>
            <a:r>
              <a:rPr lang="en-US" sz="1400" dirty="0"/>
              <a:t>There are some </a:t>
            </a:r>
            <a:r>
              <a:rPr lang="en-US" sz="1400" b="1" dirty="0"/>
              <a:t>challenges if the data from the Delta tables need to be consistently migrated to another system upstream</a:t>
            </a:r>
            <a:r>
              <a:rPr lang="en-US" sz="1400" dirty="0"/>
              <a:t>. </a:t>
            </a:r>
          </a:p>
          <a:p>
            <a:pPr marL="171450" lvl="0" indent="-171450" fontAlgn="base">
              <a:spcAft>
                <a:spcPts val="900"/>
              </a:spcAft>
              <a:buFont typeface="Arial" panose="020B0604020202020204" pitchFamily="34" charset="0"/>
              <a:buChar char="•"/>
            </a:pPr>
            <a:r>
              <a:rPr lang="en-US" sz="1400" dirty="0">
                <a:solidFill>
                  <a:srgbClr val="292929"/>
                </a:solidFill>
              </a:rPr>
              <a:t>Does not support true data lineage (the ability to track when and how data has been copied within the Delta Lake).</a:t>
            </a:r>
          </a:p>
          <a:p>
            <a:pPr marL="171450" lvl="0" indent="-171450" fontAlgn="base">
              <a:spcAft>
                <a:spcPts val="900"/>
              </a:spcAft>
              <a:buFont typeface="Arial" panose="020B0604020202020204" pitchFamily="34" charset="0"/>
              <a:buChar char="•"/>
            </a:pPr>
            <a:r>
              <a:rPr lang="en-US" sz="1400" b="1" dirty="0">
                <a:solidFill>
                  <a:srgbClr val="292929"/>
                </a:solidFill>
              </a:rPr>
              <a:t>Can’t access Delta Lake tables outside of Databricks </a:t>
            </a:r>
            <a:r>
              <a:rPr lang="en-US" sz="1400" dirty="0">
                <a:solidFill>
                  <a:srgbClr val="292929"/>
                </a:solidFill>
              </a:rPr>
              <a:t>Runtime as ingestion requires using the Delta ACID API.</a:t>
            </a:r>
          </a:p>
          <a:p>
            <a:pPr marL="171450" lvl="0" indent="-171450" fontAlgn="base">
              <a:spcAft>
                <a:spcPts val="900"/>
              </a:spcAft>
              <a:buFont typeface="Arial" panose="020B0604020202020204" pitchFamily="34" charset="0"/>
              <a:buChar char="•"/>
            </a:pPr>
            <a:r>
              <a:rPr lang="en-US" sz="1400" dirty="0">
                <a:solidFill>
                  <a:srgbClr val="292929"/>
                </a:solidFill>
              </a:rPr>
              <a:t>Most of the use of Delta Lake is within the Databricks ecosystem.</a:t>
            </a:r>
            <a:endParaRPr lang="en-US" sz="1400" dirty="0"/>
          </a:p>
          <a:p>
            <a:pPr marL="171450" lvl="0" indent="-171450" fontAlgn="base">
              <a:buFont typeface="Arial" panose="020B0604020202020204" pitchFamily="34" charset="0"/>
              <a:buChar char="•"/>
            </a:pPr>
            <a:r>
              <a:rPr lang="en-US" sz="1400" dirty="0"/>
              <a:t>Consider the </a:t>
            </a:r>
            <a:r>
              <a:rPr lang="en-US" sz="1400" b="1" dirty="0"/>
              <a:t>cost</a:t>
            </a:r>
            <a:r>
              <a:rPr lang="en-US" sz="1400" dirty="0"/>
              <a:t> of a Databricks solution.</a:t>
            </a:r>
            <a:endParaRPr lang="en-US" sz="1200" dirty="0">
              <a:solidFill>
                <a:srgbClr val="222222"/>
              </a:solidFill>
              <a:ea typeface="Times New Roman" panose="02020603050405020304" pitchFamily="18" charset="0"/>
            </a:endParaRPr>
          </a:p>
        </p:txBody>
      </p:sp>
      <p:grpSp>
        <p:nvGrpSpPr>
          <p:cNvPr id="3" name="Group 2">
            <a:extLst>
              <a:ext uri="{FF2B5EF4-FFF2-40B4-BE49-F238E27FC236}">
                <a16:creationId xmlns:a16="http://schemas.microsoft.com/office/drawing/2014/main" id="{3C268D42-405C-42A5-A0E3-A584AE10A3A6}"/>
              </a:ext>
            </a:extLst>
          </p:cNvPr>
          <p:cNvGrpSpPr/>
          <p:nvPr/>
        </p:nvGrpSpPr>
        <p:grpSpPr>
          <a:xfrm>
            <a:off x="716966" y="1362084"/>
            <a:ext cx="5250909" cy="357162"/>
            <a:chOff x="716966" y="1362084"/>
            <a:chExt cx="5250909" cy="357162"/>
          </a:xfrm>
        </p:grpSpPr>
        <p:sp>
          <p:nvSpPr>
            <p:cNvPr id="10" name="Arrow: Pentagon 9">
              <a:extLst>
                <a:ext uri="{FF2B5EF4-FFF2-40B4-BE49-F238E27FC236}">
                  <a16:creationId xmlns:a16="http://schemas.microsoft.com/office/drawing/2014/main" id="{279308E5-9EA4-4D78-82A9-831596A47B18}"/>
                </a:ext>
              </a:extLst>
            </p:cNvPr>
            <p:cNvSpPr/>
            <p:nvPr/>
          </p:nvSpPr>
          <p:spPr>
            <a:xfrm rot="10800000">
              <a:off x="716966" y="1459977"/>
              <a:ext cx="5250909" cy="259269"/>
            </a:xfrm>
            <a:prstGeom prst="homePlate">
              <a:avLst/>
            </a:prstGeom>
            <a:solidFill>
              <a:srgbClr val="467A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p>
          </p:txBody>
        </p:sp>
        <p:sp>
          <p:nvSpPr>
            <p:cNvPr id="11" name="TextBox 10">
              <a:extLst>
                <a:ext uri="{FF2B5EF4-FFF2-40B4-BE49-F238E27FC236}">
                  <a16:creationId xmlns:a16="http://schemas.microsoft.com/office/drawing/2014/main" id="{9BBE26E1-16BC-49E0-B958-AC384C3A7024}"/>
                </a:ext>
              </a:extLst>
            </p:cNvPr>
            <p:cNvSpPr txBox="1"/>
            <p:nvPr/>
          </p:nvSpPr>
          <p:spPr>
            <a:xfrm>
              <a:off x="2879877" y="1362084"/>
              <a:ext cx="922421" cy="264555"/>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b="1" dirty="0">
                  <a:solidFill>
                    <a:schemeClr val="bg1"/>
                  </a:solidFill>
                </a:rPr>
                <a:t>Pros</a:t>
              </a:r>
            </a:p>
          </p:txBody>
        </p:sp>
      </p:grpSp>
      <p:sp>
        <p:nvSpPr>
          <p:cNvPr id="7" name="Rectangle: Rounded Corners 6">
            <a:extLst>
              <a:ext uri="{FF2B5EF4-FFF2-40B4-BE49-F238E27FC236}">
                <a16:creationId xmlns:a16="http://schemas.microsoft.com/office/drawing/2014/main" id="{9AD08A76-3C96-4BB2-925B-519557CF5929}"/>
              </a:ext>
            </a:extLst>
          </p:cNvPr>
          <p:cNvSpPr/>
          <p:nvPr/>
        </p:nvSpPr>
        <p:spPr>
          <a:xfrm>
            <a:off x="5935782" y="1358190"/>
            <a:ext cx="160218" cy="3780564"/>
          </a:xfrm>
          <a:prstGeom prst="roundRect">
            <a:avLst/>
          </a:prstGeom>
          <a:solidFill>
            <a:srgbClr val="5676B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007043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E27748-4A54-4FDB-8C1B-B8BAF48D53A1}"/>
              </a:ext>
            </a:extLst>
          </p:cNvPr>
          <p:cNvSpPr>
            <a:spLocks noGrp="1"/>
          </p:cNvSpPr>
          <p:nvPr>
            <p:ph type="title"/>
          </p:nvPr>
        </p:nvSpPr>
        <p:spPr/>
        <p:txBody>
          <a:bodyPr/>
          <a:lstStyle/>
          <a:p>
            <a:r>
              <a:rPr lang="en-US" dirty="0"/>
              <a:t>Work in Progress</a:t>
            </a:r>
          </a:p>
        </p:txBody>
      </p:sp>
      <p:pic>
        <p:nvPicPr>
          <p:cNvPr id="8" name="Picture 7">
            <a:extLst>
              <a:ext uri="{FF2B5EF4-FFF2-40B4-BE49-F238E27FC236}">
                <a16:creationId xmlns:a16="http://schemas.microsoft.com/office/drawing/2014/main" id="{C5833A88-BCF2-401E-BC19-C4E7A88DF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5375" y="215611"/>
            <a:ext cx="2381250" cy="2381250"/>
          </a:xfrm>
          <a:prstGeom prst="rect">
            <a:avLst/>
          </a:prstGeom>
        </p:spPr>
      </p:pic>
    </p:spTree>
    <p:extLst>
      <p:ext uri="{BB962C8B-B14F-4D97-AF65-F5344CB8AC3E}">
        <p14:creationId xmlns:p14="http://schemas.microsoft.com/office/powerpoint/2010/main" val="39948350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33454F1-8A1E-40CB-A193-D5A4B7B0741C}"/>
              </a:ext>
            </a:extLst>
          </p:cNvPr>
          <p:cNvSpPr txBox="1">
            <a:spLocks noGrp="1"/>
          </p:cNvSpPr>
          <p:nvPr>
            <p:ph type="title"/>
          </p:nvPr>
        </p:nvSpPr>
        <p:spPr>
          <a:xfrm>
            <a:off x="196850" y="34572"/>
            <a:ext cx="10733088" cy="480131"/>
          </a:xfrm>
          <a:prstGeom prst="rect">
            <a:avLst/>
          </a:prstGeom>
          <a:noFill/>
        </p:spPr>
        <p:txBody>
          <a:bodyPr wrap="square" rtlCol="0">
            <a:spAutoFit/>
          </a:bodyPr>
          <a:lstStyle/>
          <a:p>
            <a:r>
              <a:rPr lang="en-US" sz="2800" dirty="0"/>
              <a:t>Lambda Architecture</a:t>
            </a:r>
          </a:p>
        </p:txBody>
      </p:sp>
      <p:pic>
        <p:nvPicPr>
          <p:cNvPr id="6" name="Picture 5">
            <a:extLst>
              <a:ext uri="{FF2B5EF4-FFF2-40B4-BE49-F238E27FC236}">
                <a16:creationId xmlns:a16="http://schemas.microsoft.com/office/drawing/2014/main" id="{A9129860-883D-460F-A486-3EDC71B208C1}"/>
              </a:ext>
            </a:extLst>
          </p:cNvPr>
          <p:cNvPicPr>
            <a:picLocks noChangeAspect="1"/>
          </p:cNvPicPr>
          <p:nvPr/>
        </p:nvPicPr>
        <p:blipFill rotWithShape="1">
          <a:blip r:embed="rId2"/>
          <a:srcRect l="638" t="2873"/>
          <a:stretch/>
        </p:blipFill>
        <p:spPr>
          <a:xfrm>
            <a:off x="150923" y="647866"/>
            <a:ext cx="5637610" cy="3222594"/>
          </a:xfrm>
          <a:prstGeom prst="rect">
            <a:avLst/>
          </a:prstGeom>
        </p:spPr>
      </p:pic>
      <p:sp>
        <p:nvSpPr>
          <p:cNvPr id="10" name="Rectangle 9">
            <a:extLst>
              <a:ext uri="{FF2B5EF4-FFF2-40B4-BE49-F238E27FC236}">
                <a16:creationId xmlns:a16="http://schemas.microsoft.com/office/drawing/2014/main" id="{59416C2D-C087-49C2-A0C4-03EB14D8FFD6}"/>
              </a:ext>
            </a:extLst>
          </p:cNvPr>
          <p:cNvSpPr/>
          <p:nvPr/>
        </p:nvSpPr>
        <p:spPr>
          <a:xfrm>
            <a:off x="196851" y="3845845"/>
            <a:ext cx="5365750" cy="2308324"/>
          </a:xfrm>
          <a:prstGeom prst="rect">
            <a:avLst/>
          </a:prstGeom>
          <a:ln>
            <a:solidFill>
              <a:schemeClr val="bg2">
                <a:lumMod val="90000"/>
              </a:schemeClr>
            </a:solidFill>
          </a:ln>
        </p:spPr>
        <p:txBody>
          <a:bodyPr wrap="square">
            <a:spAutoFit/>
          </a:bodyPr>
          <a:lstStyle/>
          <a:p>
            <a:r>
              <a:rPr lang="en-US" sz="1200" b="1" dirty="0">
                <a:solidFill>
                  <a:srgbClr val="111111"/>
                </a:solidFill>
              </a:rPr>
              <a:t>Advantages of Lambda Architecture</a:t>
            </a:r>
          </a:p>
          <a:p>
            <a:pPr marL="171450" indent="-171450">
              <a:buFont typeface="Arial" panose="020B0604020202020204" pitchFamily="34" charset="0"/>
              <a:buChar char="•"/>
            </a:pPr>
            <a:r>
              <a:rPr lang="en-US" sz="1200" dirty="0">
                <a:solidFill>
                  <a:srgbClr val="111111"/>
                </a:solidFill>
              </a:rPr>
              <a:t>Robustness and fault tolerance - the system is tolerant to machines failure and human mistakes such as data corruption. The batch and real-time views can be always recomputed from the master dataset.</a:t>
            </a:r>
          </a:p>
          <a:p>
            <a:pPr marL="171450" indent="-171450">
              <a:buFont typeface="Arial" panose="020B0604020202020204" pitchFamily="34" charset="0"/>
              <a:buChar char="•"/>
            </a:pPr>
            <a:endParaRPr lang="en-US" sz="1200" dirty="0">
              <a:solidFill>
                <a:srgbClr val="111111"/>
              </a:solidFill>
            </a:endParaRPr>
          </a:p>
          <a:p>
            <a:pPr marL="171450" indent="-171450">
              <a:buFont typeface="Arial" panose="020B0604020202020204" pitchFamily="34" charset="0"/>
              <a:buChar char="•"/>
            </a:pPr>
            <a:r>
              <a:rPr lang="en-US" sz="1200" dirty="0">
                <a:solidFill>
                  <a:srgbClr val="111111"/>
                </a:solidFill>
              </a:rPr>
              <a:t>Low latency read and update - the Lambda Architecture allows to achieve both without compromising robustness.</a:t>
            </a:r>
          </a:p>
          <a:p>
            <a:pPr marL="171450" indent="-171450">
              <a:buFont typeface="Arial" panose="020B0604020202020204" pitchFamily="34" charset="0"/>
              <a:buChar char="•"/>
            </a:pPr>
            <a:endParaRPr lang="en-US" sz="1200" dirty="0">
              <a:solidFill>
                <a:srgbClr val="111111"/>
              </a:solidFill>
            </a:endParaRPr>
          </a:p>
          <a:p>
            <a:pPr marL="171450" indent="-171450">
              <a:buFont typeface="Arial" panose="020B0604020202020204" pitchFamily="34" charset="0"/>
              <a:buChar char="•"/>
            </a:pPr>
            <a:r>
              <a:rPr lang="en-US" sz="1200" dirty="0">
                <a:solidFill>
                  <a:srgbClr val="111111"/>
                </a:solidFill>
              </a:rPr>
              <a:t>Scalability - all layers can be scaled independently.</a:t>
            </a:r>
          </a:p>
          <a:p>
            <a:pPr marL="171450" indent="-171450">
              <a:buFont typeface="Arial" panose="020B0604020202020204" pitchFamily="34" charset="0"/>
              <a:buChar char="•"/>
            </a:pPr>
            <a:endParaRPr lang="en-US" sz="1200" dirty="0">
              <a:solidFill>
                <a:srgbClr val="111111"/>
              </a:solidFill>
            </a:endParaRPr>
          </a:p>
          <a:p>
            <a:pPr marL="171450" indent="-171450">
              <a:buFont typeface="Arial" panose="020B0604020202020204" pitchFamily="34" charset="0"/>
              <a:buChar char="•"/>
            </a:pPr>
            <a:r>
              <a:rPr lang="en-US" sz="1200" dirty="0">
                <a:solidFill>
                  <a:srgbClr val="111111"/>
                </a:solidFill>
              </a:rPr>
              <a:t>Generalization - Lambda Architecture can be used across a large number of different applications. - Wikipedia</a:t>
            </a:r>
            <a:endParaRPr lang="en-US" sz="1200" b="0" i="0" u="none" strike="noStrike" dirty="0">
              <a:solidFill>
                <a:srgbClr val="111111"/>
              </a:solidFill>
              <a:effectLst/>
            </a:endParaRPr>
          </a:p>
        </p:txBody>
      </p:sp>
      <p:sp>
        <p:nvSpPr>
          <p:cNvPr id="11" name="Rectangle 10">
            <a:extLst>
              <a:ext uri="{FF2B5EF4-FFF2-40B4-BE49-F238E27FC236}">
                <a16:creationId xmlns:a16="http://schemas.microsoft.com/office/drawing/2014/main" id="{68D49F5E-7820-4E4B-AC02-C0CA0F9A8EE8}"/>
              </a:ext>
            </a:extLst>
          </p:cNvPr>
          <p:cNvSpPr/>
          <p:nvPr/>
        </p:nvSpPr>
        <p:spPr>
          <a:xfrm>
            <a:off x="5857874" y="667877"/>
            <a:ext cx="6029325" cy="5693866"/>
          </a:xfrm>
          <a:prstGeom prst="rect">
            <a:avLst/>
          </a:prstGeom>
        </p:spPr>
        <p:txBody>
          <a:bodyPr wrap="square">
            <a:spAutoFit/>
          </a:bodyPr>
          <a:lstStyle/>
          <a:p>
            <a:pPr marL="171450" indent="-171450">
              <a:buFont typeface="Arial" panose="020B0604020202020204" pitchFamily="34" charset="0"/>
              <a:buChar char="•"/>
            </a:pPr>
            <a:r>
              <a:rPr lang="en-US" sz="1270" dirty="0"/>
              <a:t>Lambda architecture handles massive quantities of data by leveraging both batch and stream-processing</a:t>
            </a:r>
          </a:p>
          <a:p>
            <a:pPr marL="171450" indent="-171450">
              <a:buFont typeface="Arial" panose="020B0604020202020204" pitchFamily="34" charset="0"/>
              <a:buChar char="•"/>
            </a:pPr>
            <a:endParaRPr lang="en-US" sz="1270" dirty="0"/>
          </a:p>
          <a:p>
            <a:pPr marL="171450" indent="-171450">
              <a:buFont typeface="Arial" panose="020B0604020202020204" pitchFamily="34" charset="0"/>
              <a:buChar char="•"/>
            </a:pPr>
            <a:r>
              <a:rPr lang="en-US" sz="1270" dirty="0"/>
              <a:t>Mitigates latencies of map-reduce</a:t>
            </a:r>
          </a:p>
          <a:p>
            <a:pPr marL="171450" indent="-171450">
              <a:buFont typeface="Arial" panose="020B0604020202020204" pitchFamily="34" charset="0"/>
              <a:buChar char="•"/>
            </a:pPr>
            <a:endParaRPr lang="en-US" sz="1270" dirty="0"/>
          </a:p>
          <a:p>
            <a:pPr marL="171450" indent="-171450">
              <a:buFont typeface="Arial" panose="020B0604020202020204" pitchFamily="34" charset="0"/>
              <a:buChar char="•"/>
            </a:pPr>
            <a:r>
              <a:rPr lang="en-US" sz="1270" dirty="0"/>
              <a:t>Comprised of a data model (master dataset) with an append-only, immutable data source</a:t>
            </a:r>
          </a:p>
          <a:p>
            <a:pPr marL="171450" indent="-171450">
              <a:buFont typeface="Arial" panose="020B0604020202020204" pitchFamily="34" charset="0"/>
              <a:buChar char="•"/>
            </a:pPr>
            <a:r>
              <a:rPr lang="en-US" sz="1270" dirty="0"/>
              <a:t>Has three layers: batch layer (accuracy and completeness), speed (or real-time) layer, and a serving layer for responding to queries</a:t>
            </a:r>
          </a:p>
          <a:p>
            <a:pPr marL="171450" indent="-171450">
              <a:buFont typeface="Arial" panose="020B0604020202020204" pitchFamily="34" charset="0"/>
              <a:buChar char="•"/>
            </a:pPr>
            <a:endParaRPr lang="en-US" sz="1270" dirty="0"/>
          </a:p>
          <a:p>
            <a:pPr marL="171450" indent="-171450">
              <a:buFont typeface="Arial" panose="020B0604020202020204" pitchFamily="34" charset="0"/>
              <a:buChar char="•"/>
            </a:pPr>
            <a:r>
              <a:rPr lang="en-US" sz="1270" dirty="0"/>
              <a:t>Batch layer - has two basic functions: manage the master dataset and pre-compute batch views. It aims to </a:t>
            </a:r>
            <a:r>
              <a:rPr lang="en-US" sz="1270" b="1" dirty="0"/>
              <a:t>perfect the accuracy by processing all available data</a:t>
            </a:r>
            <a:endParaRPr lang="en-US" sz="1270" dirty="0"/>
          </a:p>
          <a:p>
            <a:pPr marL="171450" indent="-171450">
              <a:buFont typeface="Arial" panose="020B0604020202020204" pitchFamily="34" charset="0"/>
              <a:buChar char="•"/>
            </a:pPr>
            <a:endParaRPr lang="en-US" sz="1270" dirty="0"/>
          </a:p>
          <a:p>
            <a:pPr marL="171450" indent="-171450">
              <a:buFont typeface="Arial" panose="020B0604020202020204" pitchFamily="34" charset="0"/>
              <a:buChar char="•"/>
            </a:pPr>
            <a:r>
              <a:rPr lang="en-US" sz="1270" dirty="0"/>
              <a:t>Speed layer - processes data streams in real-time, without fix-ups or completeness to minimize the latency. It fills the "gap" caused by the batch layer. </a:t>
            </a:r>
            <a:r>
              <a:rPr lang="en-US" sz="1270" b="1" dirty="0"/>
              <a:t>May not be as accurate or complete </a:t>
            </a:r>
            <a:r>
              <a:rPr lang="en-US" sz="1270" dirty="0"/>
              <a:t>as the batch layer and can be replaced when the batch layer's views for the same data become available</a:t>
            </a:r>
          </a:p>
          <a:p>
            <a:pPr marL="171450" indent="-171450">
              <a:buFont typeface="Arial" panose="020B0604020202020204" pitchFamily="34" charset="0"/>
              <a:buChar char="•"/>
            </a:pPr>
            <a:endParaRPr lang="en-US" sz="1270" dirty="0"/>
          </a:p>
          <a:p>
            <a:pPr marL="171450" indent="-171450">
              <a:buFont typeface="Arial" panose="020B0604020202020204" pitchFamily="34" charset="0"/>
              <a:buChar char="•"/>
            </a:pPr>
            <a:r>
              <a:rPr lang="en-US" sz="1270" dirty="0"/>
              <a:t>Serving layer - Output from the batch and speed layers are stored in the serving layer, which responds to consumer requests</a:t>
            </a:r>
          </a:p>
          <a:p>
            <a:pPr marL="171450" indent="-171450">
              <a:buFont typeface="Arial" panose="020B0604020202020204" pitchFamily="34" charset="0"/>
              <a:buChar char="•"/>
            </a:pPr>
            <a:endParaRPr lang="en-US" sz="1270" dirty="0"/>
          </a:p>
          <a:p>
            <a:pPr marL="171450" indent="-171450">
              <a:buFont typeface="Arial" panose="020B0604020202020204" pitchFamily="34" charset="0"/>
              <a:buChar char="•"/>
            </a:pPr>
            <a:r>
              <a:rPr lang="en-US" sz="1270" dirty="0"/>
              <a:t>Criticism - Inherent complexity and its limiting influence. The batch and streaming sides each require a different code base that must be maintained and kept in sync</a:t>
            </a:r>
          </a:p>
          <a:p>
            <a:pPr marL="171450" indent="-171450">
              <a:buFont typeface="Arial" panose="020B0604020202020204" pitchFamily="34" charset="0"/>
              <a:buChar char="•"/>
            </a:pPr>
            <a:endParaRPr lang="en-US" sz="1270" dirty="0"/>
          </a:p>
          <a:p>
            <a:pPr marL="171450" indent="-171450">
              <a:buFont typeface="Arial" panose="020B0604020202020204" pitchFamily="34" charset="0"/>
              <a:buChar char="•"/>
            </a:pPr>
            <a:r>
              <a:rPr lang="en-US" sz="1270" dirty="0"/>
              <a:t>Alternative - A flexible streaming framework such as Apache </a:t>
            </a:r>
            <a:r>
              <a:rPr lang="en-US" sz="1270" dirty="0" err="1"/>
              <a:t>Samza</a:t>
            </a:r>
            <a:r>
              <a:rPr lang="en-US" sz="1270" dirty="0"/>
              <a:t> could provide some of the same benefits without the latency; a streaming framework could allow for collecting and processing arbitrarily large windows of data, accommodate blocking, and handle state. </a:t>
            </a:r>
          </a:p>
        </p:txBody>
      </p:sp>
    </p:spTree>
    <p:extLst>
      <p:ext uri="{BB962C8B-B14F-4D97-AF65-F5344CB8AC3E}">
        <p14:creationId xmlns:p14="http://schemas.microsoft.com/office/powerpoint/2010/main" val="198863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33454F1-8A1E-40CB-A193-D5A4B7B0741C}"/>
              </a:ext>
            </a:extLst>
          </p:cNvPr>
          <p:cNvSpPr txBox="1">
            <a:spLocks noGrp="1"/>
          </p:cNvSpPr>
          <p:nvPr>
            <p:ph type="title"/>
          </p:nvPr>
        </p:nvSpPr>
        <p:spPr>
          <a:xfrm>
            <a:off x="196850" y="34572"/>
            <a:ext cx="10733088" cy="480131"/>
          </a:xfrm>
          <a:prstGeom prst="rect">
            <a:avLst/>
          </a:prstGeom>
          <a:noFill/>
        </p:spPr>
        <p:txBody>
          <a:bodyPr wrap="square" rtlCol="0">
            <a:spAutoFit/>
          </a:bodyPr>
          <a:lstStyle/>
          <a:p>
            <a:r>
              <a:rPr lang="en-US" sz="2800" dirty="0">
                <a:latin typeface="Roboto"/>
              </a:rPr>
              <a:t>Patterns of Lambda Architecture</a:t>
            </a:r>
            <a:endParaRPr lang="en-US" sz="2800" dirty="0"/>
          </a:p>
        </p:txBody>
      </p:sp>
      <p:sp>
        <p:nvSpPr>
          <p:cNvPr id="8" name="Rectangle 7">
            <a:extLst>
              <a:ext uri="{FF2B5EF4-FFF2-40B4-BE49-F238E27FC236}">
                <a16:creationId xmlns:a16="http://schemas.microsoft.com/office/drawing/2014/main" id="{492AAF1D-9742-448F-BC9D-A73F8DE77CAF}"/>
              </a:ext>
            </a:extLst>
          </p:cNvPr>
          <p:cNvSpPr/>
          <p:nvPr/>
        </p:nvSpPr>
        <p:spPr>
          <a:xfrm>
            <a:off x="6695244" y="965920"/>
            <a:ext cx="5120935" cy="5262979"/>
          </a:xfrm>
          <a:prstGeom prst="rect">
            <a:avLst/>
          </a:prstGeom>
        </p:spPr>
        <p:txBody>
          <a:bodyPr wrap="square">
            <a:spAutoFit/>
          </a:bodyPr>
          <a:lstStyle/>
          <a:p>
            <a:r>
              <a:rPr lang="en-US" sz="1400" dirty="0"/>
              <a:t>This architecture has three layers – batch layer, speed layer and serving layer</a:t>
            </a:r>
          </a:p>
          <a:p>
            <a:endParaRPr lang="en-US" sz="1400" dirty="0"/>
          </a:p>
          <a:p>
            <a:pPr marL="171450" indent="-171450">
              <a:buFont typeface="Arial" panose="020B0604020202020204" pitchFamily="34" charset="0"/>
              <a:buChar char="•"/>
            </a:pPr>
            <a:r>
              <a:rPr lang="en-US" sz="1400" dirty="0"/>
              <a:t>All data entering the system is dispatched to both the batch layer and the speed layer for processing</a:t>
            </a:r>
          </a:p>
          <a:p>
            <a:endParaRPr lang="en-US" sz="1400" dirty="0"/>
          </a:p>
          <a:p>
            <a:pPr marL="171450" indent="-171450">
              <a:buFont typeface="Arial" panose="020B0604020202020204" pitchFamily="34" charset="0"/>
              <a:buChar char="•"/>
            </a:pPr>
            <a:r>
              <a:rPr lang="en-US" sz="1400" dirty="0"/>
              <a:t>The batch layer has two functions:</a:t>
            </a:r>
          </a:p>
          <a:p>
            <a:pPr marL="628650" lvl="1" indent="-171450">
              <a:buFont typeface="Arial" panose="020B0604020202020204" pitchFamily="34" charset="0"/>
              <a:buChar char="•"/>
            </a:pPr>
            <a:r>
              <a:rPr lang="en-US" sz="1400" dirty="0"/>
              <a:t>Manage the master dataset, an immutable, append-only set of raw data</a:t>
            </a:r>
          </a:p>
          <a:p>
            <a:pPr marL="628650" lvl="1" indent="-171450">
              <a:buFont typeface="Arial" panose="020B0604020202020204" pitchFamily="34" charset="0"/>
              <a:buChar char="•"/>
            </a:pPr>
            <a:r>
              <a:rPr lang="en-US" sz="1400" dirty="0"/>
              <a:t>Pre-compute the batch views</a:t>
            </a:r>
          </a:p>
          <a:p>
            <a:pPr lvl="1"/>
            <a:endParaRPr lang="en-US" sz="1400" dirty="0"/>
          </a:p>
          <a:p>
            <a:pPr marL="171450" indent="-171450">
              <a:buFont typeface="Arial" panose="020B0604020202020204" pitchFamily="34" charset="0"/>
              <a:buChar char="•"/>
            </a:pPr>
            <a:r>
              <a:rPr lang="en-US" sz="1400" dirty="0"/>
              <a:t>The speed layer compensates for the high latency of updates to the serving layer and deals with recent data only, providing real-time views</a:t>
            </a:r>
          </a:p>
          <a:p>
            <a:endParaRPr lang="en-US" sz="1400" dirty="0"/>
          </a:p>
          <a:p>
            <a:pPr marL="171450" indent="-171450">
              <a:buFont typeface="Arial" panose="020B0604020202020204" pitchFamily="34" charset="0"/>
              <a:buChar char="•"/>
            </a:pPr>
            <a:r>
              <a:rPr lang="en-US" sz="1400" dirty="0"/>
              <a:t>The serving layer combines batch view and real-time views to give results in real-time for any ad-hoc query over all data</a:t>
            </a:r>
          </a:p>
          <a:p>
            <a:pPr marL="171450" indent="-171450">
              <a:buFont typeface="Arial" panose="020B0604020202020204" pitchFamily="34" charset="0"/>
              <a:buChar char="•"/>
            </a:pPr>
            <a:endParaRPr lang="en-US" sz="1400" b="0" i="0" u="none" strike="noStrike" dirty="0">
              <a:effectLst/>
            </a:endParaRPr>
          </a:p>
          <a:p>
            <a:pPr marL="171450" indent="-171450">
              <a:buFont typeface="Arial" panose="020B0604020202020204" pitchFamily="34" charset="0"/>
              <a:buChar char="•"/>
            </a:pPr>
            <a:r>
              <a:rPr lang="en-US" sz="1400" dirty="0"/>
              <a:t>Bottom line: lambda architecture is  </a:t>
            </a:r>
            <a:r>
              <a:rPr lang="en-US" sz="1400" b="1" dirty="0"/>
              <a:t>query=function(over all data)</a:t>
            </a:r>
          </a:p>
          <a:p>
            <a:pPr marL="171450" indent="-171450">
              <a:buFont typeface="Arial" panose="020B0604020202020204" pitchFamily="34" charset="0"/>
              <a:buChar char="•"/>
            </a:pPr>
            <a:endParaRPr lang="en-US" sz="1400" b="1" dirty="0"/>
          </a:p>
          <a:p>
            <a:pPr marL="171450" indent="-171450">
              <a:buFont typeface="Arial" panose="020B0604020202020204" pitchFamily="34" charset="0"/>
              <a:buChar char="•"/>
            </a:pPr>
            <a:r>
              <a:rPr lang="en-US" sz="1400" dirty="0">
                <a:latin typeface="Calibri" panose="020F0502020204030204" pitchFamily="34" charset="0"/>
                <a:ea typeface="Times New Roman" panose="02020603050405020304" pitchFamily="18" charset="0"/>
                <a:cs typeface="Calibri" panose="020F0502020204030204" pitchFamily="34" charset="0"/>
              </a:rPr>
              <a:t>Near real-time data processing architecture. Companies like Twitter, Netflix, and Yahoo are using it to meet the quality of service standards.</a:t>
            </a:r>
            <a:endParaRPr lang="en-US" sz="1400" dirty="0"/>
          </a:p>
        </p:txBody>
      </p:sp>
      <p:pic>
        <p:nvPicPr>
          <p:cNvPr id="9" name="Picture 8">
            <a:extLst>
              <a:ext uri="{FF2B5EF4-FFF2-40B4-BE49-F238E27FC236}">
                <a16:creationId xmlns:a16="http://schemas.microsoft.com/office/drawing/2014/main" id="{3125EB6C-178B-41A4-B3A7-3830B8FD13E0}"/>
              </a:ext>
            </a:extLst>
          </p:cNvPr>
          <p:cNvPicPr>
            <a:picLocks noChangeAspect="1"/>
          </p:cNvPicPr>
          <p:nvPr/>
        </p:nvPicPr>
        <p:blipFill rotWithShape="1">
          <a:blip r:embed="rId2"/>
          <a:srcRect l="38562"/>
          <a:stretch/>
        </p:blipFill>
        <p:spPr>
          <a:xfrm>
            <a:off x="241986" y="1380715"/>
            <a:ext cx="6130505" cy="3715570"/>
          </a:xfrm>
          <a:prstGeom prst="rect">
            <a:avLst/>
          </a:prstGeom>
        </p:spPr>
      </p:pic>
    </p:spTree>
    <p:extLst>
      <p:ext uri="{BB962C8B-B14F-4D97-AF65-F5344CB8AC3E}">
        <p14:creationId xmlns:p14="http://schemas.microsoft.com/office/powerpoint/2010/main" val="2968805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33454F1-8A1E-40CB-A193-D5A4B7B0741C}"/>
              </a:ext>
            </a:extLst>
          </p:cNvPr>
          <p:cNvSpPr txBox="1">
            <a:spLocks noGrp="1"/>
          </p:cNvSpPr>
          <p:nvPr>
            <p:ph type="title"/>
          </p:nvPr>
        </p:nvSpPr>
        <p:spPr>
          <a:xfrm>
            <a:off x="196850" y="34572"/>
            <a:ext cx="10733088" cy="480131"/>
          </a:xfrm>
          <a:prstGeom prst="rect">
            <a:avLst/>
          </a:prstGeom>
          <a:noFill/>
        </p:spPr>
        <p:txBody>
          <a:bodyPr wrap="square" rtlCol="0">
            <a:spAutoFit/>
          </a:bodyPr>
          <a:lstStyle/>
          <a:p>
            <a:r>
              <a:rPr lang="en-US" sz="2800" dirty="0">
                <a:latin typeface="Roboto"/>
              </a:rPr>
              <a:t>Azure Lambda Architecture</a:t>
            </a:r>
            <a:endParaRPr lang="en-US" sz="2800" dirty="0"/>
          </a:p>
        </p:txBody>
      </p:sp>
      <p:sp>
        <p:nvSpPr>
          <p:cNvPr id="2" name="Rectangle 1">
            <a:extLst>
              <a:ext uri="{FF2B5EF4-FFF2-40B4-BE49-F238E27FC236}">
                <a16:creationId xmlns:a16="http://schemas.microsoft.com/office/drawing/2014/main" id="{AAAEF766-A9EF-4480-AF5E-205090610CFD}"/>
              </a:ext>
            </a:extLst>
          </p:cNvPr>
          <p:cNvSpPr/>
          <p:nvPr/>
        </p:nvSpPr>
        <p:spPr>
          <a:xfrm>
            <a:off x="196849" y="514703"/>
            <a:ext cx="8251825" cy="338554"/>
          </a:xfrm>
          <a:prstGeom prst="rect">
            <a:avLst/>
          </a:prstGeom>
        </p:spPr>
        <p:txBody>
          <a:bodyPr wrap="square">
            <a:spAutoFit/>
          </a:bodyPr>
          <a:lstStyle/>
          <a:p>
            <a:r>
              <a:rPr lang="en-US" sz="1600" dirty="0"/>
              <a:t>The Azure Lambda Architecture is identical to the reference Lambda architecture</a:t>
            </a:r>
          </a:p>
        </p:txBody>
      </p:sp>
      <p:grpSp>
        <p:nvGrpSpPr>
          <p:cNvPr id="6" name="Group 5">
            <a:extLst>
              <a:ext uri="{FF2B5EF4-FFF2-40B4-BE49-F238E27FC236}">
                <a16:creationId xmlns:a16="http://schemas.microsoft.com/office/drawing/2014/main" id="{6581A134-57CB-4352-B9A6-244FBE75874A}"/>
              </a:ext>
            </a:extLst>
          </p:cNvPr>
          <p:cNvGrpSpPr/>
          <p:nvPr/>
        </p:nvGrpSpPr>
        <p:grpSpPr>
          <a:xfrm>
            <a:off x="1501806" y="1037948"/>
            <a:ext cx="1162975" cy="2867487"/>
            <a:chOff x="1244631" y="1571348"/>
            <a:chExt cx="1162975" cy="2867487"/>
          </a:xfrm>
        </p:grpSpPr>
        <p:sp>
          <p:nvSpPr>
            <p:cNvPr id="10" name="Rectangle 9">
              <a:extLst>
                <a:ext uri="{FF2B5EF4-FFF2-40B4-BE49-F238E27FC236}">
                  <a16:creationId xmlns:a16="http://schemas.microsoft.com/office/drawing/2014/main" id="{76F2F6FF-ACB1-4ABE-BF81-AD4E41FFAD5C}"/>
                </a:ext>
              </a:extLst>
            </p:cNvPr>
            <p:cNvSpPr/>
            <p:nvPr/>
          </p:nvSpPr>
          <p:spPr>
            <a:xfrm>
              <a:off x="1244631" y="1571348"/>
              <a:ext cx="1162975" cy="286748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Data Source(s)</a:t>
              </a:r>
            </a:p>
            <a:p>
              <a:pPr algn="ctr"/>
              <a:endParaRPr lang="en-US" dirty="0"/>
            </a:p>
          </p:txBody>
        </p:sp>
        <p:sp>
          <p:nvSpPr>
            <p:cNvPr id="11" name="Rectangle: Rounded Corners 10">
              <a:extLst>
                <a:ext uri="{FF2B5EF4-FFF2-40B4-BE49-F238E27FC236}">
                  <a16:creationId xmlns:a16="http://schemas.microsoft.com/office/drawing/2014/main" id="{40ED805C-031F-45C1-8AC1-B2F37CFC3780}"/>
                </a:ext>
              </a:extLst>
            </p:cNvPr>
            <p:cNvSpPr/>
            <p:nvPr/>
          </p:nvSpPr>
          <p:spPr>
            <a:xfrm>
              <a:off x="1346058" y="3992737"/>
              <a:ext cx="960120" cy="346229"/>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Billing</a:t>
              </a:r>
            </a:p>
          </p:txBody>
        </p:sp>
        <p:sp>
          <p:nvSpPr>
            <p:cNvPr id="12" name="Rectangle: Rounded Corners 11">
              <a:extLst>
                <a:ext uri="{FF2B5EF4-FFF2-40B4-BE49-F238E27FC236}">
                  <a16:creationId xmlns:a16="http://schemas.microsoft.com/office/drawing/2014/main" id="{833F0C48-20AD-4094-883F-B4A790CEAF23}"/>
                </a:ext>
              </a:extLst>
            </p:cNvPr>
            <p:cNvSpPr/>
            <p:nvPr/>
          </p:nvSpPr>
          <p:spPr>
            <a:xfrm>
              <a:off x="1346058" y="3439547"/>
              <a:ext cx="960120"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Membership</a:t>
              </a:r>
            </a:p>
          </p:txBody>
        </p:sp>
        <p:sp>
          <p:nvSpPr>
            <p:cNvPr id="13" name="Rectangle: Rounded Corners 12">
              <a:extLst>
                <a:ext uri="{FF2B5EF4-FFF2-40B4-BE49-F238E27FC236}">
                  <a16:creationId xmlns:a16="http://schemas.microsoft.com/office/drawing/2014/main" id="{F1388BC8-42EE-47C2-B459-567F2C0F5916}"/>
                </a:ext>
              </a:extLst>
            </p:cNvPr>
            <p:cNvSpPr/>
            <p:nvPr/>
          </p:nvSpPr>
          <p:spPr>
            <a:xfrm>
              <a:off x="1346058" y="2886356"/>
              <a:ext cx="960120"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Pharmacy</a:t>
              </a:r>
            </a:p>
          </p:txBody>
        </p:sp>
        <p:sp>
          <p:nvSpPr>
            <p:cNvPr id="14" name="Rectangle: Rounded Corners 13">
              <a:extLst>
                <a:ext uri="{FF2B5EF4-FFF2-40B4-BE49-F238E27FC236}">
                  <a16:creationId xmlns:a16="http://schemas.microsoft.com/office/drawing/2014/main" id="{DC9203AE-E25A-49DF-8E99-09D3EC0CE764}"/>
                </a:ext>
              </a:extLst>
            </p:cNvPr>
            <p:cNvSpPr/>
            <p:nvPr/>
          </p:nvSpPr>
          <p:spPr>
            <a:xfrm>
              <a:off x="1346058" y="1779974"/>
              <a:ext cx="960120"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Encounter</a:t>
              </a:r>
            </a:p>
          </p:txBody>
        </p:sp>
        <p:sp>
          <p:nvSpPr>
            <p:cNvPr id="15" name="Rectangle: Rounded Corners 14">
              <a:extLst>
                <a:ext uri="{FF2B5EF4-FFF2-40B4-BE49-F238E27FC236}">
                  <a16:creationId xmlns:a16="http://schemas.microsoft.com/office/drawing/2014/main" id="{53C3754C-19DC-4491-BB4B-FFCC024B9D53}"/>
                </a:ext>
              </a:extLst>
            </p:cNvPr>
            <p:cNvSpPr/>
            <p:nvPr/>
          </p:nvSpPr>
          <p:spPr>
            <a:xfrm>
              <a:off x="1346058" y="2333165"/>
              <a:ext cx="960120"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Lab</a:t>
              </a:r>
            </a:p>
          </p:txBody>
        </p:sp>
      </p:grpSp>
      <p:grpSp>
        <p:nvGrpSpPr>
          <p:cNvPr id="16" name="Group 15">
            <a:extLst>
              <a:ext uri="{FF2B5EF4-FFF2-40B4-BE49-F238E27FC236}">
                <a16:creationId xmlns:a16="http://schemas.microsoft.com/office/drawing/2014/main" id="{5C43E8DD-A896-4271-9F1C-1C8EFA6073CC}"/>
              </a:ext>
            </a:extLst>
          </p:cNvPr>
          <p:cNvGrpSpPr/>
          <p:nvPr/>
        </p:nvGrpSpPr>
        <p:grpSpPr>
          <a:xfrm>
            <a:off x="3026260" y="1526957"/>
            <a:ext cx="1162975" cy="1366982"/>
            <a:chOff x="2769085" y="2060357"/>
            <a:chExt cx="1162975" cy="1366982"/>
          </a:xfrm>
        </p:grpSpPr>
        <p:sp>
          <p:nvSpPr>
            <p:cNvPr id="17" name="Rectangle 16">
              <a:extLst>
                <a:ext uri="{FF2B5EF4-FFF2-40B4-BE49-F238E27FC236}">
                  <a16:creationId xmlns:a16="http://schemas.microsoft.com/office/drawing/2014/main" id="{42A1A722-A609-4472-AB4D-69E9BAC01707}"/>
                </a:ext>
              </a:extLst>
            </p:cNvPr>
            <p:cNvSpPr/>
            <p:nvPr/>
          </p:nvSpPr>
          <p:spPr>
            <a:xfrm>
              <a:off x="2769085" y="2060357"/>
              <a:ext cx="1162975" cy="13669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Data Ingestion Service</a:t>
              </a:r>
            </a:p>
            <a:p>
              <a:pPr algn="ctr"/>
              <a:endParaRPr lang="en-US" dirty="0"/>
            </a:p>
          </p:txBody>
        </p:sp>
        <p:pic>
          <p:nvPicPr>
            <p:cNvPr id="18" name="Picture 17">
              <a:extLst>
                <a:ext uri="{FF2B5EF4-FFF2-40B4-BE49-F238E27FC236}">
                  <a16:creationId xmlns:a16="http://schemas.microsoft.com/office/drawing/2014/main" id="{791028E3-E3FA-4D1C-8007-1C55EF5AA4BC}"/>
                </a:ext>
              </a:extLst>
            </p:cNvPr>
            <p:cNvPicPr>
              <a:picLocks noChangeAspect="1"/>
            </p:cNvPicPr>
            <p:nvPr/>
          </p:nvPicPr>
          <p:blipFill>
            <a:blip r:embed="rId2"/>
            <a:stretch>
              <a:fillRect/>
            </a:stretch>
          </p:blipFill>
          <p:spPr>
            <a:xfrm>
              <a:off x="2881960" y="2411603"/>
              <a:ext cx="918906" cy="937870"/>
            </a:xfrm>
            <a:prstGeom prst="rect">
              <a:avLst/>
            </a:prstGeom>
          </p:spPr>
        </p:pic>
      </p:grpSp>
      <p:cxnSp>
        <p:nvCxnSpPr>
          <p:cNvPr id="19" name="Straight Arrow Connector 18">
            <a:extLst>
              <a:ext uri="{FF2B5EF4-FFF2-40B4-BE49-F238E27FC236}">
                <a16:creationId xmlns:a16="http://schemas.microsoft.com/office/drawing/2014/main" id="{843B58EA-F077-4D2A-954C-CADC8501AF52}"/>
              </a:ext>
            </a:extLst>
          </p:cNvPr>
          <p:cNvCxnSpPr>
            <a:cxnSpLocks/>
            <a:stCxn id="14" idx="3"/>
            <a:endCxn id="18" idx="1"/>
          </p:cNvCxnSpPr>
          <p:nvPr/>
        </p:nvCxnSpPr>
        <p:spPr>
          <a:xfrm>
            <a:off x="2563353" y="1458158"/>
            <a:ext cx="575782" cy="888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3796201-D741-4012-82A8-8ED7A7780E34}"/>
              </a:ext>
            </a:extLst>
          </p:cNvPr>
          <p:cNvCxnSpPr>
            <a:cxnSpLocks/>
            <a:stCxn id="15" idx="3"/>
            <a:endCxn id="18" idx="1"/>
          </p:cNvCxnSpPr>
          <p:nvPr/>
        </p:nvCxnSpPr>
        <p:spPr>
          <a:xfrm>
            <a:off x="2563353" y="2011349"/>
            <a:ext cx="575782" cy="3357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0E7F56A-EF0B-49CC-B18A-69E9107038F5}"/>
              </a:ext>
            </a:extLst>
          </p:cNvPr>
          <p:cNvCxnSpPr>
            <a:cxnSpLocks/>
            <a:stCxn id="13" idx="3"/>
            <a:endCxn id="18" idx="1"/>
          </p:cNvCxnSpPr>
          <p:nvPr/>
        </p:nvCxnSpPr>
        <p:spPr>
          <a:xfrm flipV="1">
            <a:off x="2563353" y="2347138"/>
            <a:ext cx="575782" cy="217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4636941-165C-4734-9321-C0E17A6AB851}"/>
              </a:ext>
            </a:extLst>
          </p:cNvPr>
          <p:cNvCxnSpPr>
            <a:cxnSpLocks/>
            <a:stCxn id="12" idx="3"/>
            <a:endCxn id="18" idx="1"/>
          </p:cNvCxnSpPr>
          <p:nvPr/>
        </p:nvCxnSpPr>
        <p:spPr>
          <a:xfrm flipV="1">
            <a:off x="2563353" y="2347138"/>
            <a:ext cx="575782" cy="770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B588B1A-14A7-4EAF-AA8C-AE2AEFF1E7B5}"/>
              </a:ext>
            </a:extLst>
          </p:cNvPr>
          <p:cNvCxnSpPr>
            <a:cxnSpLocks/>
            <a:stCxn id="11" idx="3"/>
            <a:endCxn id="18" idx="1"/>
          </p:cNvCxnSpPr>
          <p:nvPr/>
        </p:nvCxnSpPr>
        <p:spPr>
          <a:xfrm flipV="1">
            <a:off x="2563353" y="2347138"/>
            <a:ext cx="575782" cy="1285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3C5CE399-C9BB-450E-B07C-E60DD0A386C1}"/>
              </a:ext>
            </a:extLst>
          </p:cNvPr>
          <p:cNvGrpSpPr/>
          <p:nvPr/>
        </p:nvGrpSpPr>
        <p:grpSpPr>
          <a:xfrm>
            <a:off x="4533901" y="1037948"/>
            <a:ext cx="1162975" cy="1303720"/>
            <a:chOff x="4276726" y="1571348"/>
            <a:chExt cx="1162975" cy="1303720"/>
          </a:xfrm>
        </p:grpSpPr>
        <p:sp>
          <p:nvSpPr>
            <p:cNvPr id="25" name="Rectangle 24">
              <a:extLst>
                <a:ext uri="{FF2B5EF4-FFF2-40B4-BE49-F238E27FC236}">
                  <a16:creationId xmlns:a16="http://schemas.microsoft.com/office/drawing/2014/main" id="{997A42E8-7F08-4F5C-81F5-78B335155D17}"/>
                </a:ext>
              </a:extLst>
            </p:cNvPr>
            <p:cNvSpPr/>
            <p:nvPr/>
          </p:nvSpPr>
          <p:spPr>
            <a:xfrm>
              <a:off x="4276726" y="1571348"/>
              <a:ext cx="1162975" cy="13037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Batch Layer</a:t>
              </a:r>
            </a:p>
            <a:p>
              <a:pPr algn="ctr"/>
              <a:endParaRPr lang="en-US" dirty="0"/>
            </a:p>
          </p:txBody>
        </p:sp>
        <p:sp>
          <p:nvSpPr>
            <p:cNvPr id="26" name="Rectangle: Rounded Corners 25">
              <a:extLst>
                <a:ext uri="{FF2B5EF4-FFF2-40B4-BE49-F238E27FC236}">
                  <a16:creationId xmlns:a16="http://schemas.microsoft.com/office/drawing/2014/main" id="{A7D25822-F96C-4729-B009-6D246D63D73A}"/>
                </a:ext>
              </a:extLst>
            </p:cNvPr>
            <p:cNvSpPr/>
            <p:nvPr/>
          </p:nvSpPr>
          <p:spPr>
            <a:xfrm>
              <a:off x="4355091" y="1823623"/>
              <a:ext cx="1006245"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Pre- compute Data</a:t>
              </a:r>
            </a:p>
          </p:txBody>
        </p:sp>
        <p:sp>
          <p:nvSpPr>
            <p:cNvPr id="27" name="Rectangle: Rounded Corners 26">
              <a:extLst>
                <a:ext uri="{FF2B5EF4-FFF2-40B4-BE49-F238E27FC236}">
                  <a16:creationId xmlns:a16="http://schemas.microsoft.com/office/drawing/2014/main" id="{287A7883-CEE1-4E65-8323-5CBD0E30836F}"/>
                </a:ext>
              </a:extLst>
            </p:cNvPr>
            <p:cNvSpPr/>
            <p:nvPr/>
          </p:nvSpPr>
          <p:spPr>
            <a:xfrm>
              <a:off x="4355091" y="2305238"/>
              <a:ext cx="1006245" cy="423168"/>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Master data</a:t>
              </a:r>
            </a:p>
          </p:txBody>
        </p:sp>
      </p:grpSp>
      <p:cxnSp>
        <p:nvCxnSpPr>
          <p:cNvPr id="28" name="Straight Arrow Connector 27">
            <a:extLst>
              <a:ext uri="{FF2B5EF4-FFF2-40B4-BE49-F238E27FC236}">
                <a16:creationId xmlns:a16="http://schemas.microsoft.com/office/drawing/2014/main" id="{00399DE2-8209-449B-A68F-0629500CB6CC}"/>
              </a:ext>
            </a:extLst>
          </p:cNvPr>
          <p:cNvCxnSpPr>
            <a:cxnSpLocks/>
            <a:stCxn id="18" idx="3"/>
            <a:endCxn id="25" idx="1"/>
          </p:cNvCxnSpPr>
          <p:nvPr/>
        </p:nvCxnSpPr>
        <p:spPr>
          <a:xfrm flipV="1">
            <a:off x="4058041" y="1689808"/>
            <a:ext cx="475860" cy="65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3BDEE82-1126-49AC-A4F6-0C7F28BCDA21}"/>
              </a:ext>
            </a:extLst>
          </p:cNvPr>
          <p:cNvCxnSpPr>
            <a:cxnSpLocks/>
            <a:stCxn id="18" idx="3"/>
            <a:endCxn id="40" idx="1"/>
          </p:cNvCxnSpPr>
          <p:nvPr/>
        </p:nvCxnSpPr>
        <p:spPr>
          <a:xfrm>
            <a:off x="4058041" y="2347138"/>
            <a:ext cx="475860" cy="898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0213E3C2-6A80-45EF-B2A4-79B37334DC33}"/>
              </a:ext>
            </a:extLst>
          </p:cNvPr>
          <p:cNvGrpSpPr/>
          <p:nvPr/>
        </p:nvGrpSpPr>
        <p:grpSpPr>
          <a:xfrm>
            <a:off x="5980330" y="1037948"/>
            <a:ext cx="1162975" cy="1303720"/>
            <a:chOff x="5723155" y="1571348"/>
            <a:chExt cx="1162975" cy="1303720"/>
          </a:xfrm>
        </p:grpSpPr>
        <p:sp>
          <p:nvSpPr>
            <p:cNvPr id="31" name="Rectangle 30">
              <a:extLst>
                <a:ext uri="{FF2B5EF4-FFF2-40B4-BE49-F238E27FC236}">
                  <a16:creationId xmlns:a16="http://schemas.microsoft.com/office/drawing/2014/main" id="{B0345839-496F-4CB6-BAAC-C178728D4235}"/>
                </a:ext>
              </a:extLst>
            </p:cNvPr>
            <p:cNvSpPr/>
            <p:nvPr/>
          </p:nvSpPr>
          <p:spPr>
            <a:xfrm>
              <a:off x="5723155" y="1571348"/>
              <a:ext cx="1162975" cy="13037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Serving Layer</a:t>
              </a:r>
            </a:p>
            <a:p>
              <a:pPr algn="ctr"/>
              <a:endParaRPr lang="en-US" dirty="0"/>
            </a:p>
          </p:txBody>
        </p:sp>
        <p:sp>
          <p:nvSpPr>
            <p:cNvPr id="32" name="Rectangle: Rounded Corners 31">
              <a:extLst>
                <a:ext uri="{FF2B5EF4-FFF2-40B4-BE49-F238E27FC236}">
                  <a16:creationId xmlns:a16="http://schemas.microsoft.com/office/drawing/2014/main" id="{E62F7C71-6191-4F07-A8BD-74D80D74CBA9}"/>
                </a:ext>
              </a:extLst>
            </p:cNvPr>
            <p:cNvSpPr/>
            <p:nvPr/>
          </p:nvSpPr>
          <p:spPr>
            <a:xfrm>
              <a:off x="5801520" y="1823623"/>
              <a:ext cx="1006245"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Batch View</a:t>
              </a:r>
            </a:p>
          </p:txBody>
        </p:sp>
        <p:sp>
          <p:nvSpPr>
            <p:cNvPr id="33" name="Rectangle: Rounded Corners 32">
              <a:extLst>
                <a:ext uri="{FF2B5EF4-FFF2-40B4-BE49-F238E27FC236}">
                  <a16:creationId xmlns:a16="http://schemas.microsoft.com/office/drawing/2014/main" id="{C3B4139D-B695-4B2C-A652-19795F841253}"/>
                </a:ext>
              </a:extLst>
            </p:cNvPr>
            <p:cNvSpPr/>
            <p:nvPr/>
          </p:nvSpPr>
          <p:spPr>
            <a:xfrm>
              <a:off x="5801520" y="2317993"/>
              <a:ext cx="1006245"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Batch View</a:t>
              </a:r>
            </a:p>
          </p:txBody>
        </p:sp>
      </p:grpSp>
      <p:grpSp>
        <p:nvGrpSpPr>
          <p:cNvPr id="34" name="Group 33">
            <a:extLst>
              <a:ext uri="{FF2B5EF4-FFF2-40B4-BE49-F238E27FC236}">
                <a16:creationId xmlns:a16="http://schemas.microsoft.com/office/drawing/2014/main" id="{5AFF6BDF-9333-4876-BB11-0B5B338E495B}"/>
              </a:ext>
            </a:extLst>
          </p:cNvPr>
          <p:cNvGrpSpPr/>
          <p:nvPr/>
        </p:nvGrpSpPr>
        <p:grpSpPr>
          <a:xfrm>
            <a:off x="7690116" y="1948648"/>
            <a:ext cx="1162975" cy="1046087"/>
            <a:chOff x="7339267" y="2606901"/>
            <a:chExt cx="1162975" cy="1046087"/>
          </a:xfrm>
        </p:grpSpPr>
        <p:sp>
          <p:nvSpPr>
            <p:cNvPr id="35" name="Rectangle 34">
              <a:extLst>
                <a:ext uri="{FF2B5EF4-FFF2-40B4-BE49-F238E27FC236}">
                  <a16:creationId xmlns:a16="http://schemas.microsoft.com/office/drawing/2014/main" id="{02FB9F9D-A2CE-4A6E-9B08-685D62324F6C}"/>
                </a:ext>
              </a:extLst>
            </p:cNvPr>
            <p:cNvSpPr/>
            <p:nvPr/>
          </p:nvSpPr>
          <p:spPr>
            <a:xfrm>
              <a:off x="7339267" y="2606901"/>
              <a:ext cx="1162975" cy="104608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Decision Layer</a:t>
              </a:r>
              <a:endParaRPr lang="en-US" dirty="0"/>
            </a:p>
          </p:txBody>
        </p:sp>
        <p:pic>
          <p:nvPicPr>
            <p:cNvPr id="36" name="Picture 35">
              <a:extLst>
                <a:ext uri="{FF2B5EF4-FFF2-40B4-BE49-F238E27FC236}">
                  <a16:creationId xmlns:a16="http://schemas.microsoft.com/office/drawing/2014/main" id="{3C633056-0BBE-4521-903E-07F12AEF49A1}"/>
                </a:ext>
              </a:extLst>
            </p:cNvPr>
            <p:cNvPicPr>
              <a:picLocks noChangeAspect="1"/>
            </p:cNvPicPr>
            <p:nvPr/>
          </p:nvPicPr>
          <p:blipFill rotWithShape="1">
            <a:blip r:embed="rId3"/>
            <a:srcRect l="2372" t="3351" r="1394" b="2165"/>
            <a:stretch/>
          </p:blipFill>
          <p:spPr>
            <a:xfrm>
              <a:off x="7557016" y="2884968"/>
              <a:ext cx="727475" cy="610162"/>
            </a:xfrm>
            <a:prstGeom prst="rect">
              <a:avLst/>
            </a:prstGeom>
          </p:spPr>
        </p:pic>
      </p:grpSp>
      <p:pic>
        <p:nvPicPr>
          <p:cNvPr id="37" name="Picture 36">
            <a:extLst>
              <a:ext uri="{FF2B5EF4-FFF2-40B4-BE49-F238E27FC236}">
                <a16:creationId xmlns:a16="http://schemas.microsoft.com/office/drawing/2014/main" id="{34D72DA2-BAD0-4605-9A66-847E6ADDE093}"/>
              </a:ext>
            </a:extLst>
          </p:cNvPr>
          <p:cNvPicPr>
            <a:picLocks noChangeAspect="1"/>
          </p:cNvPicPr>
          <p:nvPr/>
        </p:nvPicPr>
        <p:blipFill rotWithShape="1">
          <a:blip r:embed="rId4"/>
          <a:srcRect l="4312"/>
          <a:stretch/>
        </p:blipFill>
        <p:spPr>
          <a:xfrm>
            <a:off x="9278363" y="2000780"/>
            <a:ext cx="957539" cy="941823"/>
          </a:xfrm>
          <a:prstGeom prst="rect">
            <a:avLst/>
          </a:prstGeom>
        </p:spPr>
      </p:pic>
      <p:cxnSp>
        <p:nvCxnSpPr>
          <p:cNvPr id="38" name="Straight Arrow Connector 37">
            <a:extLst>
              <a:ext uri="{FF2B5EF4-FFF2-40B4-BE49-F238E27FC236}">
                <a16:creationId xmlns:a16="http://schemas.microsoft.com/office/drawing/2014/main" id="{62D09D8B-EC84-48F5-B76D-B50E5BC0E6B8}"/>
              </a:ext>
            </a:extLst>
          </p:cNvPr>
          <p:cNvCxnSpPr>
            <a:stCxn id="25" idx="3"/>
            <a:endCxn id="31" idx="1"/>
          </p:cNvCxnSpPr>
          <p:nvPr/>
        </p:nvCxnSpPr>
        <p:spPr>
          <a:xfrm>
            <a:off x="5696876" y="1689808"/>
            <a:ext cx="2834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BB950AB6-E9F0-4F50-9F94-266A43BD44B1}"/>
              </a:ext>
            </a:extLst>
          </p:cNvPr>
          <p:cNvGrpSpPr/>
          <p:nvPr/>
        </p:nvGrpSpPr>
        <p:grpSpPr>
          <a:xfrm>
            <a:off x="4533901" y="2594039"/>
            <a:ext cx="2609404" cy="1303720"/>
            <a:chOff x="4276726" y="3175064"/>
            <a:chExt cx="2609404" cy="1303720"/>
          </a:xfrm>
        </p:grpSpPr>
        <p:sp>
          <p:nvSpPr>
            <p:cNvPr id="40" name="Rectangle 39">
              <a:extLst>
                <a:ext uri="{FF2B5EF4-FFF2-40B4-BE49-F238E27FC236}">
                  <a16:creationId xmlns:a16="http://schemas.microsoft.com/office/drawing/2014/main" id="{9B768A25-85A0-4C81-B1FF-675670B3BB52}"/>
                </a:ext>
              </a:extLst>
            </p:cNvPr>
            <p:cNvSpPr/>
            <p:nvPr/>
          </p:nvSpPr>
          <p:spPr>
            <a:xfrm>
              <a:off x="4276726" y="3175064"/>
              <a:ext cx="2609404" cy="13037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Speed Layer</a:t>
              </a:r>
            </a:p>
            <a:p>
              <a:pPr algn="ctr"/>
              <a:endParaRPr lang="en-US" dirty="0"/>
            </a:p>
          </p:txBody>
        </p:sp>
        <p:sp>
          <p:nvSpPr>
            <p:cNvPr id="41" name="Rectangle: Rounded Corners 40">
              <a:extLst>
                <a:ext uri="{FF2B5EF4-FFF2-40B4-BE49-F238E27FC236}">
                  <a16:creationId xmlns:a16="http://schemas.microsoft.com/office/drawing/2014/main" id="{83C85E07-C728-468F-8387-5B9AAC0186C5}"/>
                </a:ext>
              </a:extLst>
            </p:cNvPr>
            <p:cNvSpPr/>
            <p:nvPr/>
          </p:nvSpPr>
          <p:spPr>
            <a:xfrm>
              <a:off x="4355091" y="3678037"/>
              <a:ext cx="1006245"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Real-time Data</a:t>
              </a:r>
            </a:p>
          </p:txBody>
        </p:sp>
        <p:sp>
          <p:nvSpPr>
            <p:cNvPr id="42" name="Rectangle: Rounded Corners 41">
              <a:extLst>
                <a:ext uri="{FF2B5EF4-FFF2-40B4-BE49-F238E27FC236}">
                  <a16:creationId xmlns:a16="http://schemas.microsoft.com/office/drawing/2014/main" id="{4106D15B-2CEA-414E-95D1-0030379C92C4}"/>
                </a:ext>
              </a:extLst>
            </p:cNvPr>
            <p:cNvSpPr/>
            <p:nvPr/>
          </p:nvSpPr>
          <p:spPr>
            <a:xfrm>
              <a:off x="5801520" y="3678037"/>
              <a:ext cx="1006245"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Real-time View</a:t>
              </a:r>
            </a:p>
          </p:txBody>
        </p:sp>
        <p:cxnSp>
          <p:nvCxnSpPr>
            <p:cNvPr id="43" name="Straight Arrow Connector 42">
              <a:extLst>
                <a:ext uri="{FF2B5EF4-FFF2-40B4-BE49-F238E27FC236}">
                  <a16:creationId xmlns:a16="http://schemas.microsoft.com/office/drawing/2014/main" id="{8C754CF2-6546-4052-9451-8FCF7ADF891F}"/>
                </a:ext>
              </a:extLst>
            </p:cNvPr>
            <p:cNvCxnSpPr>
              <a:cxnSpLocks/>
              <a:stCxn id="41" idx="3"/>
              <a:endCxn id="42" idx="1"/>
            </p:cNvCxnSpPr>
            <p:nvPr/>
          </p:nvCxnSpPr>
          <p:spPr>
            <a:xfrm>
              <a:off x="5361336" y="3889621"/>
              <a:ext cx="4401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44" name="Straight Arrow Connector 43">
            <a:extLst>
              <a:ext uri="{FF2B5EF4-FFF2-40B4-BE49-F238E27FC236}">
                <a16:creationId xmlns:a16="http://schemas.microsoft.com/office/drawing/2014/main" id="{89C3619B-7E08-4BFA-A98C-8A5E72A6C535}"/>
              </a:ext>
            </a:extLst>
          </p:cNvPr>
          <p:cNvCxnSpPr>
            <a:stCxn id="31" idx="3"/>
            <a:endCxn id="35" idx="1"/>
          </p:cNvCxnSpPr>
          <p:nvPr/>
        </p:nvCxnSpPr>
        <p:spPr>
          <a:xfrm>
            <a:off x="7143305" y="1689808"/>
            <a:ext cx="546811" cy="781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A131E91-0055-4DB1-BAA4-05E41A9551B1}"/>
              </a:ext>
            </a:extLst>
          </p:cNvPr>
          <p:cNvCxnSpPr>
            <a:cxnSpLocks/>
            <a:stCxn id="40" idx="3"/>
            <a:endCxn id="35" idx="1"/>
          </p:cNvCxnSpPr>
          <p:nvPr/>
        </p:nvCxnSpPr>
        <p:spPr>
          <a:xfrm flipV="1">
            <a:off x="7143305" y="2471692"/>
            <a:ext cx="546811" cy="774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6AB2EC2-3AC1-429D-803F-5C61A8058A22}"/>
              </a:ext>
            </a:extLst>
          </p:cNvPr>
          <p:cNvCxnSpPr>
            <a:stCxn id="35" idx="3"/>
            <a:endCxn id="37" idx="1"/>
          </p:cNvCxnSpPr>
          <p:nvPr/>
        </p:nvCxnSpPr>
        <p:spPr>
          <a:xfrm>
            <a:off x="8853091" y="2471692"/>
            <a:ext cx="42527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ECBD487-081A-43CE-98ED-EBA11A6F3083}"/>
              </a:ext>
            </a:extLst>
          </p:cNvPr>
          <p:cNvSpPr/>
          <p:nvPr/>
        </p:nvSpPr>
        <p:spPr>
          <a:xfrm>
            <a:off x="1437088" y="4313997"/>
            <a:ext cx="9697638" cy="1754326"/>
          </a:xfrm>
          <a:prstGeom prst="rect">
            <a:avLst/>
          </a:prstGeom>
          <a:ln>
            <a:solidFill>
              <a:schemeClr val="bg1">
                <a:lumMod val="85000"/>
              </a:schemeClr>
            </a:solidFill>
          </a:ln>
        </p:spPr>
        <p:txBody>
          <a:bodyPr wrap="square">
            <a:spAutoFit/>
          </a:bodyPr>
          <a:lstStyle/>
          <a:p>
            <a:r>
              <a:rPr lang="en-US" sz="1200" b="1" dirty="0"/>
              <a:t>Advantages of Azure Lambda Architecture </a:t>
            </a:r>
            <a:endParaRPr lang="en-US" sz="1200" dirty="0"/>
          </a:p>
          <a:p>
            <a:pPr marL="171450" indent="-171450">
              <a:buFont typeface="Arial" panose="020B0604020202020204" pitchFamily="34" charset="0"/>
              <a:buChar char="•"/>
            </a:pPr>
            <a:r>
              <a:rPr lang="en-US" sz="1200" b="1" dirty="0"/>
              <a:t>Lower complexity – </a:t>
            </a:r>
            <a:r>
              <a:rPr lang="en-US" sz="1200" dirty="0"/>
              <a:t>no need to deliver data to multiple endpoints</a:t>
            </a:r>
          </a:p>
          <a:p>
            <a:pPr marL="171450" indent="-171450">
              <a:buFont typeface="Arial" panose="020B0604020202020204" pitchFamily="34" charset="0"/>
              <a:buChar char="•"/>
            </a:pPr>
            <a:r>
              <a:rPr lang="en-US" sz="1200" b="1" dirty="0"/>
              <a:t>Security</a:t>
            </a:r>
            <a:r>
              <a:rPr lang="en-US" sz="1200" dirty="0"/>
              <a:t> – no compromise on the data security ; provides security for both data in rest and flight </a:t>
            </a:r>
          </a:p>
          <a:p>
            <a:pPr marL="171450" indent="-171450">
              <a:buFont typeface="Arial" panose="020B0604020202020204" pitchFamily="34" charset="0"/>
              <a:buChar char="•"/>
            </a:pPr>
            <a:r>
              <a:rPr lang="en-US" sz="1200" b="1" dirty="0"/>
              <a:t>Flexibility</a:t>
            </a:r>
            <a:r>
              <a:rPr lang="en-US" sz="1200" dirty="0"/>
              <a:t> – You have flexibility to use open source capabilities such as spark , hive , Sqoop etc. on Azure and continue leveraging your hard earned skill </a:t>
            </a:r>
          </a:p>
          <a:p>
            <a:pPr marL="171450" indent="-171450">
              <a:buFont typeface="Arial" panose="020B0604020202020204" pitchFamily="34" charset="0"/>
              <a:buChar char="•"/>
            </a:pPr>
            <a:r>
              <a:rPr lang="en-US" sz="1200" b="1" dirty="0"/>
              <a:t>Supportability</a:t>
            </a:r>
            <a:r>
              <a:rPr lang="en-US" sz="1200" dirty="0"/>
              <a:t> – supports heterogeneous platforms based devices and various protocols &amp; industry standards </a:t>
            </a:r>
          </a:p>
          <a:p>
            <a:pPr marL="171450" indent="-171450">
              <a:buFont typeface="Arial" panose="020B0604020202020204" pitchFamily="34" charset="0"/>
              <a:buChar char="•"/>
            </a:pPr>
            <a:r>
              <a:rPr lang="en-US" sz="1200" b="1" dirty="0"/>
              <a:t>Adaptability</a:t>
            </a:r>
            <a:r>
              <a:rPr lang="en-US" sz="1200" dirty="0"/>
              <a:t> – when a particular protocol is not supported , you have freedom to have protocol adapter to standardize to a particular protocol </a:t>
            </a:r>
          </a:p>
          <a:p>
            <a:pPr marL="171450" indent="-171450">
              <a:buFont typeface="Arial" panose="020B0604020202020204" pitchFamily="34" charset="0"/>
              <a:buChar char="•"/>
            </a:pPr>
            <a:r>
              <a:rPr lang="en-US" sz="1200" b="1" dirty="0"/>
              <a:t>Optimized cost</a:t>
            </a:r>
            <a:r>
              <a:rPr lang="en-US" sz="1200" dirty="0"/>
              <a:t> – pay as you go </a:t>
            </a:r>
          </a:p>
          <a:p>
            <a:pPr marL="171450" indent="-171450">
              <a:buFont typeface="Arial" panose="020B0604020202020204" pitchFamily="34" charset="0"/>
              <a:buChar char="•"/>
            </a:pPr>
            <a:r>
              <a:rPr lang="en-US" sz="1200" b="1" dirty="0"/>
              <a:t>Reliability</a:t>
            </a:r>
            <a:r>
              <a:rPr lang="en-US" sz="1200" dirty="0"/>
              <a:t> – Azure SLAs are defined at services levels and transparent   </a:t>
            </a:r>
          </a:p>
          <a:p>
            <a:pPr marL="171450" indent="-171450">
              <a:buFont typeface="Arial" panose="020B0604020202020204" pitchFamily="34" charset="0"/>
              <a:buChar char="•"/>
            </a:pPr>
            <a:r>
              <a:rPr lang="en-US" sz="1200" b="1" dirty="0"/>
              <a:t>Supports</a:t>
            </a:r>
            <a:r>
              <a:rPr lang="en-US" sz="1200" dirty="0"/>
              <a:t> all communication patterns – Telemetry , Inquiries , Commands &amp; Notifications </a:t>
            </a:r>
            <a:endParaRPr lang="en-US" sz="1200" b="0" i="0" u="none" strike="noStrike" dirty="0">
              <a:effectLst/>
            </a:endParaRPr>
          </a:p>
        </p:txBody>
      </p:sp>
    </p:spTree>
    <p:extLst>
      <p:ext uri="{BB962C8B-B14F-4D97-AF65-F5344CB8AC3E}">
        <p14:creationId xmlns:p14="http://schemas.microsoft.com/office/powerpoint/2010/main" val="130317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33454F1-8A1E-40CB-A193-D5A4B7B0741C}"/>
              </a:ext>
            </a:extLst>
          </p:cNvPr>
          <p:cNvSpPr txBox="1">
            <a:spLocks noGrp="1"/>
          </p:cNvSpPr>
          <p:nvPr>
            <p:ph type="title"/>
          </p:nvPr>
        </p:nvSpPr>
        <p:spPr>
          <a:xfrm>
            <a:off x="196850" y="34572"/>
            <a:ext cx="10733088" cy="480131"/>
          </a:xfrm>
          <a:prstGeom prst="rect">
            <a:avLst/>
          </a:prstGeom>
          <a:noFill/>
        </p:spPr>
        <p:txBody>
          <a:bodyPr wrap="square" rtlCol="0">
            <a:spAutoFit/>
          </a:bodyPr>
          <a:lstStyle/>
          <a:p>
            <a:r>
              <a:rPr lang="en-US" sz="2800" dirty="0">
                <a:latin typeface="Roboto"/>
              </a:rPr>
              <a:t>Azure Lambda Architecture with Change Feed</a:t>
            </a:r>
            <a:endParaRPr lang="en-US" sz="2800" dirty="0"/>
          </a:p>
        </p:txBody>
      </p:sp>
      <p:grpSp>
        <p:nvGrpSpPr>
          <p:cNvPr id="48" name="Group 47">
            <a:extLst>
              <a:ext uri="{FF2B5EF4-FFF2-40B4-BE49-F238E27FC236}">
                <a16:creationId xmlns:a16="http://schemas.microsoft.com/office/drawing/2014/main" id="{81127187-D0ED-4F0C-A27E-999A65B7C233}"/>
              </a:ext>
            </a:extLst>
          </p:cNvPr>
          <p:cNvGrpSpPr/>
          <p:nvPr/>
        </p:nvGrpSpPr>
        <p:grpSpPr>
          <a:xfrm>
            <a:off x="273081" y="744797"/>
            <a:ext cx="1162975" cy="2867487"/>
            <a:chOff x="1282731" y="1571348"/>
            <a:chExt cx="1162975" cy="2867487"/>
          </a:xfrm>
        </p:grpSpPr>
        <p:sp>
          <p:nvSpPr>
            <p:cNvPr id="49" name="Rectangle 48">
              <a:extLst>
                <a:ext uri="{FF2B5EF4-FFF2-40B4-BE49-F238E27FC236}">
                  <a16:creationId xmlns:a16="http://schemas.microsoft.com/office/drawing/2014/main" id="{2FF3BC92-0B77-4240-873C-4EEB4FC4B0F8}"/>
                </a:ext>
              </a:extLst>
            </p:cNvPr>
            <p:cNvSpPr/>
            <p:nvPr/>
          </p:nvSpPr>
          <p:spPr>
            <a:xfrm>
              <a:off x="1282731" y="1571348"/>
              <a:ext cx="1162975" cy="286748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Data Source(s)</a:t>
              </a:r>
            </a:p>
            <a:p>
              <a:pPr algn="ctr"/>
              <a:endParaRPr lang="en-US" dirty="0"/>
            </a:p>
          </p:txBody>
        </p:sp>
        <p:sp>
          <p:nvSpPr>
            <p:cNvPr id="50" name="Rectangle: Rounded Corners 49">
              <a:extLst>
                <a:ext uri="{FF2B5EF4-FFF2-40B4-BE49-F238E27FC236}">
                  <a16:creationId xmlns:a16="http://schemas.microsoft.com/office/drawing/2014/main" id="{3FDEAC3E-D1A9-44A7-83CF-9C97CAEA576A}"/>
                </a:ext>
              </a:extLst>
            </p:cNvPr>
            <p:cNvSpPr/>
            <p:nvPr/>
          </p:nvSpPr>
          <p:spPr>
            <a:xfrm>
              <a:off x="1384158" y="3992737"/>
              <a:ext cx="960120" cy="346229"/>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Billing</a:t>
              </a:r>
            </a:p>
          </p:txBody>
        </p:sp>
        <p:sp>
          <p:nvSpPr>
            <p:cNvPr id="51" name="Rectangle: Rounded Corners 50">
              <a:extLst>
                <a:ext uri="{FF2B5EF4-FFF2-40B4-BE49-F238E27FC236}">
                  <a16:creationId xmlns:a16="http://schemas.microsoft.com/office/drawing/2014/main" id="{46644BDC-F331-42F5-A94E-56C791520A4C}"/>
                </a:ext>
              </a:extLst>
            </p:cNvPr>
            <p:cNvSpPr/>
            <p:nvPr/>
          </p:nvSpPr>
          <p:spPr>
            <a:xfrm>
              <a:off x="1384158" y="3439547"/>
              <a:ext cx="960120"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Membership</a:t>
              </a:r>
            </a:p>
          </p:txBody>
        </p:sp>
        <p:sp>
          <p:nvSpPr>
            <p:cNvPr id="52" name="Rectangle: Rounded Corners 51">
              <a:extLst>
                <a:ext uri="{FF2B5EF4-FFF2-40B4-BE49-F238E27FC236}">
                  <a16:creationId xmlns:a16="http://schemas.microsoft.com/office/drawing/2014/main" id="{F5BC9490-06F6-46AC-8D47-BA861E060CB9}"/>
                </a:ext>
              </a:extLst>
            </p:cNvPr>
            <p:cNvSpPr/>
            <p:nvPr/>
          </p:nvSpPr>
          <p:spPr>
            <a:xfrm>
              <a:off x="1384158" y="2886356"/>
              <a:ext cx="960120"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Pharmacy</a:t>
              </a:r>
            </a:p>
          </p:txBody>
        </p:sp>
        <p:sp>
          <p:nvSpPr>
            <p:cNvPr id="53" name="Rectangle: Rounded Corners 52">
              <a:extLst>
                <a:ext uri="{FF2B5EF4-FFF2-40B4-BE49-F238E27FC236}">
                  <a16:creationId xmlns:a16="http://schemas.microsoft.com/office/drawing/2014/main" id="{830FACAD-E76A-4601-97A3-FA7E766A7FA7}"/>
                </a:ext>
              </a:extLst>
            </p:cNvPr>
            <p:cNvSpPr/>
            <p:nvPr/>
          </p:nvSpPr>
          <p:spPr>
            <a:xfrm>
              <a:off x="1384158" y="1779974"/>
              <a:ext cx="960120"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Encounter</a:t>
              </a:r>
            </a:p>
          </p:txBody>
        </p:sp>
        <p:sp>
          <p:nvSpPr>
            <p:cNvPr id="54" name="Rectangle: Rounded Corners 53">
              <a:extLst>
                <a:ext uri="{FF2B5EF4-FFF2-40B4-BE49-F238E27FC236}">
                  <a16:creationId xmlns:a16="http://schemas.microsoft.com/office/drawing/2014/main" id="{08275D63-7A36-4B58-BBE8-1587ED5DCBB0}"/>
                </a:ext>
              </a:extLst>
            </p:cNvPr>
            <p:cNvSpPr/>
            <p:nvPr/>
          </p:nvSpPr>
          <p:spPr>
            <a:xfrm>
              <a:off x="1384158" y="2333165"/>
              <a:ext cx="960120"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Lab</a:t>
              </a:r>
            </a:p>
          </p:txBody>
        </p:sp>
      </p:grpSp>
      <p:sp>
        <p:nvSpPr>
          <p:cNvPr id="55" name="Rectangle 54">
            <a:extLst>
              <a:ext uri="{FF2B5EF4-FFF2-40B4-BE49-F238E27FC236}">
                <a16:creationId xmlns:a16="http://schemas.microsoft.com/office/drawing/2014/main" id="{A09F785A-72A6-4625-9143-90A33BB06733}"/>
              </a:ext>
            </a:extLst>
          </p:cNvPr>
          <p:cNvSpPr/>
          <p:nvPr/>
        </p:nvSpPr>
        <p:spPr>
          <a:xfrm>
            <a:off x="1742381" y="1425878"/>
            <a:ext cx="1009275" cy="126358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Data Ingestion Service</a:t>
            </a:r>
          </a:p>
          <a:p>
            <a:pPr algn="ctr"/>
            <a:endParaRPr lang="en-US" dirty="0"/>
          </a:p>
        </p:txBody>
      </p:sp>
      <p:pic>
        <p:nvPicPr>
          <p:cNvPr id="56" name="Picture 55">
            <a:extLst>
              <a:ext uri="{FF2B5EF4-FFF2-40B4-BE49-F238E27FC236}">
                <a16:creationId xmlns:a16="http://schemas.microsoft.com/office/drawing/2014/main" id="{3315DA24-FCD7-43D5-86DB-07C52D5EDDCB}"/>
              </a:ext>
            </a:extLst>
          </p:cNvPr>
          <p:cNvPicPr>
            <a:picLocks noChangeAspect="1"/>
          </p:cNvPicPr>
          <p:nvPr/>
        </p:nvPicPr>
        <p:blipFill>
          <a:blip r:embed="rId2"/>
          <a:stretch>
            <a:fillRect/>
          </a:stretch>
        </p:blipFill>
        <p:spPr>
          <a:xfrm>
            <a:off x="1893161" y="1801631"/>
            <a:ext cx="707714" cy="722320"/>
          </a:xfrm>
          <a:prstGeom prst="rect">
            <a:avLst/>
          </a:prstGeom>
        </p:spPr>
      </p:pic>
      <p:cxnSp>
        <p:nvCxnSpPr>
          <p:cNvPr id="57" name="Straight Arrow Connector 56">
            <a:extLst>
              <a:ext uri="{FF2B5EF4-FFF2-40B4-BE49-F238E27FC236}">
                <a16:creationId xmlns:a16="http://schemas.microsoft.com/office/drawing/2014/main" id="{47BE2B4E-87B2-48DC-85B7-3000E609D629}"/>
              </a:ext>
            </a:extLst>
          </p:cNvPr>
          <p:cNvCxnSpPr>
            <a:cxnSpLocks/>
            <a:stCxn id="53" idx="3"/>
            <a:endCxn id="56" idx="1"/>
          </p:cNvCxnSpPr>
          <p:nvPr/>
        </p:nvCxnSpPr>
        <p:spPr>
          <a:xfrm>
            <a:off x="1334628" y="1165007"/>
            <a:ext cx="558533" cy="997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88C5599-C4DF-490E-A0DA-A2E068B5D7F5}"/>
              </a:ext>
            </a:extLst>
          </p:cNvPr>
          <p:cNvCxnSpPr>
            <a:cxnSpLocks/>
            <a:stCxn id="54" idx="3"/>
            <a:endCxn id="56" idx="1"/>
          </p:cNvCxnSpPr>
          <p:nvPr/>
        </p:nvCxnSpPr>
        <p:spPr>
          <a:xfrm>
            <a:off x="1334628" y="1718198"/>
            <a:ext cx="558533" cy="444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0A29EBC-BD51-4FE4-A133-2D3EC163FBF1}"/>
              </a:ext>
            </a:extLst>
          </p:cNvPr>
          <p:cNvCxnSpPr>
            <a:cxnSpLocks/>
            <a:stCxn id="52" idx="3"/>
            <a:endCxn id="56" idx="1"/>
          </p:cNvCxnSpPr>
          <p:nvPr/>
        </p:nvCxnSpPr>
        <p:spPr>
          <a:xfrm flipV="1">
            <a:off x="1334628" y="2162791"/>
            <a:ext cx="558533" cy="1085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F4BF411B-B40F-4282-8D79-0813EE564A65}"/>
              </a:ext>
            </a:extLst>
          </p:cNvPr>
          <p:cNvCxnSpPr>
            <a:cxnSpLocks/>
            <a:stCxn id="51" idx="3"/>
            <a:endCxn id="56" idx="1"/>
          </p:cNvCxnSpPr>
          <p:nvPr/>
        </p:nvCxnSpPr>
        <p:spPr>
          <a:xfrm flipV="1">
            <a:off x="1334628" y="2162791"/>
            <a:ext cx="558533" cy="6617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9F8AD4-1154-40BD-9BDA-2C6F36AC8D86}"/>
              </a:ext>
            </a:extLst>
          </p:cNvPr>
          <p:cNvCxnSpPr>
            <a:cxnSpLocks/>
            <a:stCxn id="50" idx="3"/>
            <a:endCxn id="56" idx="1"/>
          </p:cNvCxnSpPr>
          <p:nvPr/>
        </p:nvCxnSpPr>
        <p:spPr>
          <a:xfrm flipV="1">
            <a:off x="1334628" y="2162791"/>
            <a:ext cx="558533" cy="1176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A14B0B0-E60D-4616-88E5-08A8B61095E2}"/>
              </a:ext>
            </a:extLst>
          </p:cNvPr>
          <p:cNvCxnSpPr>
            <a:cxnSpLocks/>
            <a:stCxn id="56" idx="3"/>
            <a:endCxn id="72" idx="1"/>
          </p:cNvCxnSpPr>
          <p:nvPr/>
        </p:nvCxnSpPr>
        <p:spPr>
          <a:xfrm flipV="1">
            <a:off x="2600875" y="1435781"/>
            <a:ext cx="391729" cy="727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D3D6721C-2406-4774-863E-3746F7B6D8D8}"/>
              </a:ext>
            </a:extLst>
          </p:cNvPr>
          <p:cNvGrpSpPr/>
          <p:nvPr/>
        </p:nvGrpSpPr>
        <p:grpSpPr>
          <a:xfrm>
            <a:off x="5816196" y="2411247"/>
            <a:ext cx="1460392" cy="1172886"/>
            <a:chOff x="7339267" y="2606901"/>
            <a:chExt cx="1162975" cy="1046087"/>
          </a:xfrm>
        </p:grpSpPr>
        <p:sp>
          <p:nvSpPr>
            <p:cNvPr id="64" name="Rectangle 63">
              <a:extLst>
                <a:ext uri="{FF2B5EF4-FFF2-40B4-BE49-F238E27FC236}">
                  <a16:creationId xmlns:a16="http://schemas.microsoft.com/office/drawing/2014/main" id="{40D11A06-5E50-4FCB-985C-095A858C2144}"/>
                </a:ext>
              </a:extLst>
            </p:cNvPr>
            <p:cNvSpPr/>
            <p:nvPr/>
          </p:nvSpPr>
          <p:spPr>
            <a:xfrm>
              <a:off x="7339267" y="2606901"/>
              <a:ext cx="1162975" cy="104608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Decision Layer</a:t>
              </a:r>
            </a:p>
            <a:p>
              <a:pPr algn="ctr"/>
              <a:endParaRPr lang="en-US" dirty="0"/>
            </a:p>
          </p:txBody>
        </p:sp>
        <p:pic>
          <p:nvPicPr>
            <p:cNvPr id="65" name="Picture 64">
              <a:extLst>
                <a:ext uri="{FF2B5EF4-FFF2-40B4-BE49-F238E27FC236}">
                  <a16:creationId xmlns:a16="http://schemas.microsoft.com/office/drawing/2014/main" id="{54D0FF13-A3F3-4D45-A096-C0E4A0EF9EFF}"/>
                </a:ext>
              </a:extLst>
            </p:cNvPr>
            <p:cNvPicPr>
              <a:picLocks noChangeAspect="1"/>
            </p:cNvPicPr>
            <p:nvPr/>
          </p:nvPicPr>
          <p:blipFill rotWithShape="1">
            <a:blip r:embed="rId3"/>
            <a:srcRect l="2372" t="3351" r="1394" b="2165"/>
            <a:stretch/>
          </p:blipFill>
          <p:spPr>
            <a:xfrm>
              <a:off x="7557016" y="2884968"/>
              <a:ext cx="727475" cy="610162"/>
            </a:xfrm>
            <a:prstGeom prst="rect">
              <a:avLst/>
            </a:prstGeom>
          </p:spPr>
        </p:pic>
      </p:grpSp>
      <p:pic>
        <p:nvPicPr>
          <p:cNvPr id="66" name="Picture 65">
            <a:extLst>
              <a:ext uri="{FF2B5EF4-FFF2-40B4-BE49-F238E27FC236}">
                <a16:creationId xmlns:a16="http://schemas.microsoft.com/office/drawing/2014/main" id="{EC7DC433-B421-4924-B297-F71DDFDCD9FB}"/>
              </a:ext>
            </a:extLst>
          </p:cNvPr>
          <p:cNvPicPr>
            <a:picLocks noChangeAspect="1"/>
          </p:cNvPicPr>
          <p:nvPr/>
        </p:nvPicPr>
        <p:blipFill rotWithShape="1">
          <a:blip r:embed="rId4"/>
          <a:srcRect l="4312"/>
          <a:stretch/>
        </p:blipFill>
        <p:spPr>
          <a:xfrm>
            <a:off x="6067623" y="778765"/>
            <a:ext cx="957539" cy="941823"/>
          </a:xfrm>
          <a:prstGeom prst="rect">
            <a:avLst/>
          </a:prstGeom>
        </p:spPr>
      </p:pic>
      <p:cxnSp>
        <p:nvCxnSpPr>
          <p:cNvPr id="67" name="Straight Arrow Connector 66">
            <a:extLst>
              <a:ext uri="{FF2B5EF4-FFF2-40B4-BE49-F238E27FC236}">
                <a16:creationId xmlns:a16="http://schemas.microsoft.com/office/drawing/2014/main" id="{00246049-AE1F-4911-833D-A382426B9A8C}"/>
              </a:ext>
            </a:extLst>
          </p:cNvPr>
          <p:cNvCxnSpPr>
            <a:cxnSpLocks/>
            <a:stCxn id="76" idx="3"/>
            <a:endCxn id="64" idx="1"/>
          </p:cNvCxnSpPr>
          <p:nvPr/>
        </p:nvCxnSpPr>
        <p:spPr>
          <a:xfrm>
            <a:off x="5557496" y="1435781"/>
            <a:ext cx="258700" cy="156190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4346CF6-B439-4E2D-8F4D-DC61B559E35B}"/>
              </a:ext>
            </a:extLst>
          </p:cNvPr>
          <p:cNvCxnSpPr>
            <a:cxnSpLocks/>
            <a:stCxn id="71" idx="3"/>
            <a:endCxn id="64" idx="1"/>
          </p:cNvCxnSpPr>
          <p:nvPr/>
        </p:nvCxnSpPr>
        <p:spPr>
          <a:xfrm>
            <a:off x="5557496" y="2987799"/>
            <a:ext cx="258700" cy="9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5291ADE-02F7-495A-8476-E345E0A9B9C9}"/>
              </a:ext>
            </a:extLst>
          </p:cNvPr>
          <p:cNvCxnSpPr>
            <a:cxnSpLocks/>
            <a:stCxn id="64" idx="0"/>
            <a:endCxn id="66" idx="2"/>
          </p:cNvCxnSpPr>
          <p:nvPr/>
        </p:nvCxnSpPr>
        <p:spPr>
          <a:xfrm flipV="1">
            <a:off x="6546392" y="1720588"/>
            <a:ext cx="1" cy="69065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9EE0353A-F601-4C30-AE3D-A1E377C4A2D3}"/>
              </a:ext>
            </a:extLst>
          </p:cNvPr>
          <p:cNvSpPr txBox="1"/>
          <p:nvPr/>
        </p:nvSpPr>
        <p:spPr>
          <a:xfrm>
            <a:off x="7503931" y="693290"/>
            <a:ext cx="4414979" cy="5447645"/>
          </a:xfrm>
          <a:prstGeom prst="rect">
            <a:avLst/>
          </a:prstGeom>
          <a:noFill/>
        </p:spPr>
        <p:txBody>
          <a:bodyPr wrap="square" rtlCol="0">
            <a:spAutoFit/>
          </a:bodyPr>
          <a:lstStyle/>
          <a:p>
            <a:pPr>
              <a:buClr>
                <a:srgbClr val="C00000"/>
              </a:buClr>
            </a:pPr>
            <a:r>
              <a:rPr lang="en-US" sz="1200" dirty="0"/>
              <a:t>The Azure Lambda Architecture with Change Feed is an evolution of the original Lambda Architecture. It has evolved in the following ways:</a:t>
            </a:r>
          </a:p>
          <a:p>
            <a:pPr marL="285750" indent="-285750">
              <a:buClr>
                <a:schemeClr val="accent1">
                  <a:lumMod val="75000"/>
                </a:schemeClr>
              </a:buClr>
              <a:buFont typeface="Wingdings" panose="05000000000000000000" pitchFamily="2" charset="2"/>
              <a:buChar char="Ø"/>
            </a:pPr>
            <a:r>
              <a:rPr lang="en-US" sz="1200" dirty="0"/>
              <a:t>The data ingestion service uses </a:t>
            </a:r>
            <a:r>
              <a:rPr lang="en-US" sz="1200" b="1" dirty="0"/>
              <a:t>Azure Event Hubs</a:t>
            </a:r>
            <a:r>
              <a:rPr lang="en-US" sz="1200" dirty="0"/>
              <a:t>, has multiple (up to 10) endpoints and built for high volume, high frequency scenarios. Event Hubs Dedicated can ingest up to 2 million events/second. </a:t>
            </a:r>
          </a:p>
          <a:p>
            <a:pPr marL="285750" indent="-285750">
              <a:buClr>
                <a:schemeClr val="accent1">
                  <a:lumMod val="75000"/>
                </a:schemeClr>
              </a:buClr>
              <a:buFont typeface="Wingdings" panose="05000000000000000000" pitchFamily="2" charset="2"/>
              <a:buChar char="Ø"/>
            </a:pPr>
            <a:r>
              <a:rPr lang="en-US" sz="1200" dirty="0"/>
              <a:t>All data is pushed </a:t>
            </a:r>
            <a:r>
              <a:rPr lang="en-US" sz="1200" b="1" dirty="0"/>
              <a:t>only into Azure Cosmos DB</a:t>
            </a:r>
            <a:r>
              <a:rPr lang="en-US" sz="1200" dirty="0"/>
              <a:t>. Eliminates multi-casting issues.</a:t>
            </a:r>
          </a:p>
          <a:p>
            <a:pPr marL="285750" indent="-285750">
              <a:buClr>
                <a:schemeClr val="accent1">
                  <a:lumMod val="75000"/>
                </a:schemeClr>
              </a:buClr>
              <a:buFont typeface="Wingdings" panose="05000000000000000000" pitchFamily="2" charset="2"/>
              <a:buChar char="Ø"/>
            </a:pPr>
            <a:r>
              <a:rPr lang="en-US" sz="1200" dirty="0"/>
              <a:t>Cosmos DB serves as the master data (immutable, append-only) repository. Cosmos DB is selected based on the following factors:</a:t>
            </a:r>
          </a:p>
          <a:p>
            <a:pPr marL="742950" lvl="1" indent="-285750">
              <a:buClr>
                <a:schemeClr val="accent1">
                  <a:lumMod val="75000"/>
                </a:schemeClr>
              </a:buClr>
              <a:buFont typeface="Courier New" panose="02070309020205020404" pitchFamily="49" charset="0"/>
              <a:buChar char="o"/>
            </a:pPr>
            <a:r>
              <a:rPr lang="en-US" sz="1200" dirty="0"/>
              <a:t>Well-suited for high velocity and high volume data operations</a:t>
            </a:r>
          </a:p>
          <a:p>
            <a:pPr marL="742950" lvl="1" indent="-285750">
              <a:buClr>
                <a:schemeClr val="accent1">
                  <a:lumMod val="75000"/>
                </a:schemeClr>
              </a:buClr>
              <a:buFont typeface="Courier New" panose="02070309020205020404" pitchFamily="49" charset="0"/>
              <a:buChar char="o"/>
            </a:pPr>
            <a:r>
              <a:rPr lang="en-US" sz="1200" b="1" dirty="0"/>
              <a:t>Change feed </a:t>
            </a:r>
            <a:r>
              <a:rPr lang="en-US" sz="1200" dirty="0"/>
              <a:t>is </a:t>
            </a:r>
            <a:r>
              <a:rPr lang="en-US" sz="1200" b="1" dirty="0"/>
              <a:t>enabled by default </a:t>
            </a:r>
            <a:r>
              <a:rPr lang="en-US" sz="1200" dirty="0"/>
              <a:t>for all Azure Cosmos accounts</a:t>
            </a:r>
          </a:p>
          <a:p>
            <a:pPr marL="742950" lvl="1" indent="-285750">
              <a:buClr>
                <a:schemeClr val="accent1">
                  <a:lumMod val="75000"/>
                </a:schemeClr>
              </a:buClr>
              <a:buFont typeface="Courier New" panose="02070309020205020404" pitchFamily="49" charset="0"/>
              <a:buChar char="o"/>
            </a:pPr>
            <a:r>
              <a:rPr lang="en-US" sz="1200" dirty="0"/>
              <a:t>Each change to an item appears exactly once in the change feed</a:t>
            </a:r>
          </a:p>
          <a:p>
            <a:pPr marL="742950" lvl="1" indent="-285750">
              <a:buClr>
                <a:schemeClr val="accent1">
                  <a:lumMod val="75000"/>
                </a:schemeClr>
              </a:buClr>
              <a:buFont typeface="Courier New" panose="02070309020205020404" pitchFamily="49" charset="0"/>
              <a:buChar char="o"/>
            </a:pPr>
            <a:r>
              <a:rPr lang="en-US" sz="1200" dirty="0"/>
              <a:t>The change feed is sorted by the order of modification</a:t>
            </a:r>
          </a:p>
          <a:p>
            <a:pPr marL="285750" indent="-285750">
              <a:buClr>
                <a:schemeClr val="accent1">
                  <a:lumMod val="75000"/>
                </a:schemeClr>
              </a:buClr>
              <a:buFont typeface="Wingdings" panose="05000000000000000000" pitchFamily="2" charset="2"/>
              <a:buChar char="Ø"/>
            </a:pPr>
            <a:r>
              <a:rPr lang="en-US" sz="1200" dirty="0"/>
              <a:t>As soon as the data is merged into the master data (Cosmos DB), Change feed events generated.</a:t>
            </a:r>
          </a:p>
          <a:p>
            <a:pPr marL="285750" indent="-285750">
              <a:buClr>
                <a:schemeClr val="accent1">
                  <a:lumMod val="75000"/>
                </a:schemeClr>
              </a:buClr>
              <a:buFont typeface="Wingdings" panose="05000000000000000000" pitchFamily="2" charset="2"/>
              <a:buChar char="Ø"/>
            </a:pPr>
            <a:r>
              <a:rPr lang="en-US" sz="1200" dirty="0"/>
              <a:t>The speed layer utilizes HDInsight (Apache Spark) to read the Azure Cosmos DB change feed to create Real-time views.</a:t>
            </a:r>
          </a:p>
          <a:p>
            <a:pPr marL="285750" indent="-285750">
              <a:buClr>
                <a:schemeClr val="accent1">
                  <a:lumMod val="75000"/>
                </a:schemeClr>
              </a:buClr>
              <a:buFont typeface="Wingdings" panose="05000000000000000000" pitchFamily="2" charset="2"/>
              <a:buChar char="Ø"/>
            </a:pPr>
            <a:r>
              <a:rPr lang="en-US" sz="1200" dirty="0"/>
              <a:t>The Decision Layer analyzes the query and determines whether to utilize Batch view(s), or Real-time view(s), or merging of the two. It relieves the consumer of the query logic complexity </a:t>
            </a:r>
          </a:p>
          <a:p>
            <a:pPr marL="285750" indent="-285750">
              <a:buClr>
                <a:schemeClr val="accent1">
                  <a:lumMod val="75000"/>
                </a:schemeClr>
              </a:buClr>
              <a:buFont typeface="Wingdings" panose="05000000000000000000" pitchFamily="2" charset="2"/>
              <a:buChar char="Ø"/>
            </a:pPr>
            <a:r>
              <a:rPr lang="en-US" sz="1200" dirty="0"/>
              <a:t>This architecture utilizes mature Azure services and platform with very little custom development – significantly shorter time to value!</a:t>
            </a:r>
          </a:p>
        </p:txBody>
      </p:sp>
      <p:sp>
        <p:nvSpPr>
          <p:cNvPr id="71" name="Rectangle 70">
            <a:extLst>
              <a:ext uri="{FF2B5EF4-FFF2-40B4-BE49-F238E27FC236}">
                <a16:creationId xmlns:a16="http://schemas.microsoft.com/office/drawing/2014/main" id="{FF766C16-84B1-42E0-9014-67811A4514B3}"/>
              </a:ext>
            </a:extLst>
          </p:cNvPr>
          <p:cNvSpPr/>
          <p:nvPr/>
        </p:nvSpPr>
        <p:spPr>
          <a:xfrm>
            <a:off x="2983079" y="2356006"/>
            <a:ext cx="2574417" cy="126358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Speed Layer</a:t>
            </a:r>
          </a:p>
          <a:p>
            <a:pPr algn="ctr"/>
            <a:endParaRPr lang="en-US" dirty="0"/>
          </a:p>
        </p:txBody>
      </p:sp>
      <p:sp>
        <p:nvSpPr>
          <p:cNvPr id="72" name="Rectangle 71">
            <a:extLst>
              <a:ext uri="{FF2B5EF4-FFF2-40B4-BE49-F238E27FC236}">
                <a16:creationId xmlns:a16="http://schemas.microsoft.com/office/drawing/2014/main" id="{A97C7703-6752-4394-A40A-3384171EA222}"/>
              </a:ext>
            </a:extLst>
          </p:cNvPr>
          <p:cNvSpPr/>
          <p:nvPr/>
        </p:nvSpPr>
        <p:spPr>
          <a:xfrm>
            <a:off x="2992604" y="752290"/>
            <a:ext cx="1199373" cy="13669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Batch Layer</a:t>
            </a:r>
          </a:p>
          <a:p>
            <a:pPr algn="ctr"/>
            <a:endParaRPr lang="en-US" dirty="0"/>
          </a:p>
        </p:txBody>
      </p:sp>
      <p:sp>
        <p:nvSpPr>
          <p:cNvPr id="73" name="Rectangle: Rounded Corners 72">
            <a:extLst>
              <a:ext uri="{FF2B5EF4-FFF2-40B4-BE49-F238E27FC236}">
                <a16:creationId xmlns:a16="http://schemas.microsoft.com/office/drawing/2014/main" id="{01EDC2E9-9649-4209-A148-AF6FD21C03B5}"/>
              </a:ext>
            </a:extLst>
          </p:cNvPr>
          <p:cNvSpPr/>
          <p:nvPr/>
        </p:nvSpPr>
        <p:spPr>
          <a:xfrm>
            <a:off x="3084824" y="1004565"/>
            <a:ext cx="1006245"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Pre- compute Views</a:t>
            </a:r>
          </a:p>
        </p:txBody>
      </p:sp>
      <p:sp>
        <p:nvSpPr>
          <p:cNvPr id="74" name="Rectangle: Rounded Corners 73">
            <a:extLst>
              <a:ext uri="{FF2B5EF4-FFF2-40B4-BE49-F238E27FC236}">
                <a16:creationId xmlns:a16="http://schemas.microsoft.com/office/drawing/2014/main" id="{F4CF9993-0E73-4F16-BBDD-F8DC0D25D84E}"/>
              </a:ext>
            </a:extLst>
          </p:cNvPr>
          <p:cNvSpPr/>
          <p:nvPr/>
        </p:nvSpPr>
        <p:spPr>
          <a:xfrm>
            <a:off x="3084824" y="1581104"/>
            <a:ext cx="1006245" cy="42316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chemeClr val="tx1"/>
                </a:solidFill>
              </a:rPr>
              <a:t>Master data</a:t>
            </a:r>
          </a:p>
          <a:p>
            <a:pPr algn="ctr"/>
            <a:r>
              <a:rPr lang="en-US" sz="1100" dirty="0">
                <a:solidFill>
                  <a:schemeClr val="tx1"/>
                </a:solidFill>
              </a:rPr>
              <a:t>(Cosmos DB)</a:t>
            </a:r>
          </a:p>
        </p:txBody>
      </p:sp>
      <p:sp>
        <p:nvSpPr>
          <p:cNvPr id="75" name="Rectangle: Rounded Corners 74">
            <a:extLst>
              <a:ext uri="{FF2B5EF4-FFF2-40B4-BE49-F238E27FC236}">
                <a16:creationId xmlns:a16="http://schemas.microsoft.com/office/drawing/2014/main" id="{6858BC82-300C-446C-B1BE-A71546309205}"/>
              </a:ext>
            </a:extLst>
          </p:cNvPr>
          <p:cNvSpPr/>
          <p:nvPr/>
        </p:nvSpPr>
        <p:spPr>
          <a:xfrm>
            <a:off x="3084824" y="3073291"/>
            <a:ext cx="1006245"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Real-time Data</a:t>
            </a:r>
          </a:p>
        </p:txBody>
      </p:sp>
      <p:sp>
        <p:nvSpPr>
          <p:cNvPr id="76" name="Rectangle 75">
            <a:extLst>
              <a:ext uri="{FF2B5EF4-FFF2-40B4-BE49-F238E27FC236}">
                <a16:creationId xmlns:a16="http://schemas.microsoft.com/office/drawing/2014/main" id="{247EA855-EFDC-490F-A14C-BB18131D2638}"/>
              </a:ext>
            </a:extLst>
          </p:cNvPr>
          <p:cNvSpPr/>
          <p:nvPr/>
        </p:nvSpPr>
        <p:spPr>
          <a:xfrm>
            <a:off x="4394521" y="752290"/>
            <a:ext cx="1162975" cy="13669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Serving Layer</a:t>
            </a:r>
          </a:p>
          <a:p>
            <a:pPr algn="ctr"/>
            <a:endParaRPr lang="en-US" dirty="0"/>
          </a:p>
        </p:txBody>
      </p:sp>
      <p:sp>
        <p:nvSpPr>
          <p:cNvPr id="77" name="Rectangle: Rounded Corners 76">
            <a:extLst>
              <a:ext uri="{FF2B5EF4-FFF2-40B4-BE49-F238E27FC236}">
                <a16:creationId xmlns:a16="http://schemas.microsoft.com/office/drawing/2014/main" id="{CE24CEDD-39BF-4AFC-9D70-785777262F49}"/>
              </a:ext>
            </a:extLst>
          </p:cNvPr>
          <p:cNvSpPr/>
          <p:nvPr/>
        </p:nvSpPr>
        <p:spPr>
          <a:xfrm>
            <a:off x="4456218" y="1004565"/>
            <a:ext cx="1006245"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Batch View</a:t>
            </a:r>
          </a:p>
        </p:txBody>
      </p:sp>
      <p:sp>
        <p:nvSpPr>
          <p:cNvPr id="78" name="Rectangle: Rounded Corners 77">
            <a:extLst>
              <a:ext uri="{FF2B5EF4-FFF2-40B4-BE49-F238E27FC236}">
                <a16:creationId xmlns:a16="http://schemas.microsoft.com/office/drawing/2014/main" id="{75B2D4F5-29A7-4B8F-A0C9-55F7B18FB7B8}"/>
              </a:ext>
            </a:extLst>
          </p:cNvPr>
          <p:cNvSpPr/>
          <p:nvPr/>
        </p:nvSpPr>
        <p:spPr>
          <a:xfrm>
            <a:off x="4456218" y="1581104"/>
            <a:ext cx="1006245"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Batch View</a:t>
            </a:r>
          </a:p>
        </p:txBody>
      </p:sp>
      <p:sp>
        <p:nvSpPr>
          <p:cNvPr id="79" name="Rectangle: Rounded Corners 78">
            <a:extLst>
              <a:ext uri="{FF2B5EF4-FFF2-40B4-BE49-F238E27FC236}">
                <a16:creationId xmlns:a16="http://schemas.microsoft.com/office/drawing/2014/main" id="{E5EC32C9-E640-4000-936A-F55A173C861B}"/>
              </a:ext>
            </a:extLst>
          </p:cNvPr>
          <p:cNvSpPr/>
          <p:nvPr/>
        </p:nvSpPr>
        <p:spPr>
          <a:xfrm>
            <a:off x="4456218" y="3073291"/>
            <a:ext cx="1006245"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Real-time View</a:t>
            </a:r>
          </a:p>
        </p:txBody>
      </p:sp>
      <p:cxnSp>
        <p:nvCxnSpPr>
          <p:cNvPr id="80" name="Straight Arrow Connector 79">
            <a:extLst>
              <a:ext uri="{FF2B5EF4-FFF2-40B4-BE49-F238E27FC236}">
                <a16:creationId xmlns:a16="http://schemas.microsoft.com/office/drawing/2014/main" id="{E497EBDA-EF15-46A7-A76D-630820F6AB25}"/>
              </a:ext>
            </a:extLst>
          </p:cNvPr>
          <p:cNvCxnSpPr>
            <a:cxnSpLocks/>
            <a:stCxn id="72" idx="3"/>
            <a:endCxn id="76" idx="1"/>
          </p:cNvCxnSpPr>
          <p:nvPr/>
        </p:nvCxnSpPr>
        <p:spPr>
          <a:xfrm>
            <a:off x="4191977" y="1435781"/>
            <a:ext cx="2025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67BBF446-147C-4F9E-98DA-FD8AD477EB55}"/>
              </a:ext>
            </a:extLst>
          </p:cNvPr>
          <p:cNvCxnSpPr>
            <a:cxnSpLocks/>
            <a:stCxn id="75" idx="3"/>
            <a:endCxn id="79" idx="1"/>
          </p:cNvCxnSpPr>
          <p:nvPr/>
        </p:nvCxnSpPr>
        <p:spPr>
          <a:xfrm>
            <a:off x="4091069" y="3284875"/>
            <a:ext cx="3651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5016B14F-1293-491D-ACC4-20775B85689E}"/>
              </a:ext>
            </a:extLst>
          </p:cNvPr>
          <p:cNvCxnSpPr/>
          <p:nvPr/>
        </p:nvCxnSpPr>
        <p:spPr>
          <a:xfrm>
            <a:off x="3587946" y="1427733"/>
            <a:ext cx="0" cy="182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Arrow: Down 82">
            <a:extLst>
              <a:ext uri="{FF2B5EF4-FFF2-40B4-BE49-F238E27FC236}">
                <a16:creationId xmlns:a16="http://schemas.microsoft.com/office/drawing/2014/main" id="{A8ACB451-AA76-4B49-A8F4-1AA194CE7121}"/>
              </a:ext>
            </a:extLst>
          </p:cNvPr>
          <p:cNvSpPr/>
          <p:nvPr/>
        </p:nvSpPr>
        <p:spPr>
          <a:xfrm>
            <a:off x="3417075" y="2019957"/>
            <a:ext cx="341743" cy="231664"/>
          </a:xfrm>
          <a:prstGeom prst="down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Arrow Connector 83">
            <a:extLst>
              <a:ext uri="{FF2B5EF4-FFF2-40B4-BE49-F238E27FC236}">
                <a16:creationId xmlns:a16="http://schemas.microsoft.com/office/drawing/2014/main" id="{3CFB6EAF-73C2-4112-BBD6-9CB2C0FB004B}"/>
              </a:ext>
            </a:extLst>
          </p:cNvPr>
          <p:cNvCxnSpPr>
            <a:cxnSpLocks/>
          </p:cNvCxnSpPr>
          <p:nvPr/>
        </p:nvCxnSpPr>
        <p:spPr>
          <a:xfrm>
            <a:off x="3587946" y="2809701"/>
            <a:ext cx="0" cy="2342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20B21531-E9C1-4CB1-9A30-999BBC0F392A}"/>
              </a:ext>
            </a:extLst>
          </p:cNvPr>
          <p:cNvGrpSpPr/>
          <p:nvPr/>
        </p:nvGrpSpPr>
        <p:grpSpPr>
          <a:xfrm>
            <a:off x="3230770" y="2238201"/>
            <a:ext cx="714353" cy="571500"/>
            <a:chOff x="5100638" y="4953000"/>
            <a:chExt cx="714353" cy="571500"/>
          </a:xfrm>
        </p:grpSpPr>
        <p:sp>
          <p:nvSpPr>
            <p:cNvPr id="86" name="Rectangle 85">
              <a:extLst>
                <a:ext uri="{FF2B5EF4-FFF2-40B4-BE49-F238E27FC236}">
                  <a16:creationId xmlns:a16="http://schemas.microsoft.com/office/drawing/2014/main" id="{7219D5B1-FB76-4F1E-82D6-12A8B7F998AA}"/>
                </a:ext>
              </a:extLst>
            </p:cNvPr>
            <p:cNvSpPr/>
            <p:nvPr/>
          </p:nvSpPr>
          <p:spPr>
            <a:xfrm>
              <a:off x="5100638" y="4953000"/>
              <a:ext cx="714353" cy="14287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B93F8C17-E3C8-4FEC-A305-17720AC6274E}"/>
                </a:ext>
              </a:extLst>
            </p:cNvPr>
            <p:cNvSpPr/>
            <p:nvPr/>
          </p:nvSpPr>
          <p:spPr>
            <a:xfrm>
              <a:off x="5100638" y="5095875"/>
              <a:ext cx="714353" cy="1428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39BE32C-57F0-416A-885A-051E10E5DFF6}"/>
                </a:ext>
              </a:extLst>
            </p:cNvPr>
            <p:cNvSpPr/>
            <p:nvPr/>
          </p:nvSpPr>
          <p:spPr>
            <a:xfrm>
              <a:off x="5100638" y="5238750"/>
              <a:ext cx="714353" cy="14287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AC7A31AE-20E9-4A6E-AFA7-F833766A7992}"/>
                </a:ext>
              </a:extLst>
            </p:cNvPr>
            <p:cNvSpPr/>
            <p:nvPr/>
          </p:nvSpPr>
          <p:spPr>
            <a:xfrm>
              <a:off x="5100638" y="5381625"/>
              <a:ext cx="714353" cy="1428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0" name="TextBox 89">
            <a:extLst>
              <a:ext uri="{FF2B5EF4-FFF2-40B4-BE49-F238E27FC236}">
                <a16:creationId xmlns:a16="http://schemas.microsoft.com/office/drawing/2014/main" id="{594B0196-81D3-4F69-9D85-09531663D21A}"/>
              </a:ext>
            </a:extLst>
          </p:cNvPr>
          <p:cNvSpPr txBox="1"/>
          <p:nvPr/>
        </p:nvSpPr>
        <p:spPr>
          <a:xfrm>
            <a:off x="3230770" y="2304876"/>
            <a:ext cx="728945" cy="430887"/>
          </a:xfrm>
          <a:prstGeom prst="rect">
            <a:avLst/>
          </a:prstGeom>
          <a:noFill/>
        </p:spPr>
        <p:txBody>
          <a:bodyPr wrap="square" rtlCol="0">
            <a:spAutoFit/>
          </a:bodyPr>
          <a:lstStyle/>
          <a:p>
            <a:pPr algn="ctr"/>
            <a:r>
              <a:rPr lang="en-US" sz="1100" dirty="0"/>
              <a:t>Change Feed</a:t>
            </a:r>
          </a:p>
        </p:txBody>
      </p:sp>
      <p:sp>
        <p:nvSpPr>
          <p:cNvPr id="91" name="Rectangle 90">
            <a:extLst>
              <a:ext uri="{FF2B5EF4-FFF2-40B4-BE49-F238E27FC236}">
                <a16:creationId xmlns:a16="http://schemas.microsoft.com/office/drawing/2014/main" id="{7AC4647A-5D7C-4989-ACE8-CDFA09F4EBCF}"/>
              </a:ext>
            </a:extLst>
          </p:cNvPr>
          <p:cNvSpPr/>
          <p:nvPr/>
        </p:nvSpPr>
        <p:spPr>
          <a:xfrm>
            <a:off x="273080" y="3711973"/>
            <a:ext cx="7003507" cy="2497928"/>
          </a:xfrm>
          <a:prstGeom prst="rect">
            <a:avLst/>
          </a:prstGeom>
        </p:spPr>
        <p:txBody>
          <a:bodyPr wrap="square">
            <a:spAutoFit/>
          </a:bodyPr>
          <a:lstStyle/>
          <a:p>
            <a:r>
              <a:rPr lang="en-US" sz="1200" b="1" dirty="0"/>
              <a:t>Cosmos DB</a:t>
            </a:r>
          </a:p>
          <a:p>
            <a:pPr marL="171450" indent="-171450">
              <a:buFont typeface="Arial" panose="020B0604020202020204" pitchFamily="34" charset="0"/>
              <a:buChar char="•"/>
            </a:pPr>
            <a:r>
              <a:rPr lang="en-US" sz="1100" dirty="0"/>
              <a:t>Service guarantees - high availability, minimal latency, and comprehensive SLAs</a:t>
            </a:r>
          </a:p>
          <a:p>
            <a:pPr marL="171450" indent="-171450">
              <a:buFont typeface="Arial" panose="020B0604020202020204" pitchFamily="34" charset="0"/>
              <a:buChar char="•"/>
            </a:pPr>
            <a:r>
              <a:rPr lang="en-US" sz="1100" dirty="0"/>
              <a:t>Adapts to all sizes of databases through elastic throughput</a:t>
            </a:r>
          </a:p>
          <a:p>
            <a:pPr marL="171450" indent="-171450">
              <a:buFont typeface="Arial" panose="020B0604020202020204" pitchFamily="34" charset="0"/>
              <a:buChar char="•"/>
            </a:pPr>
            <a:r>
              <a:rPr lang="en-US" sz="1100" dirty="0"/>
              <a:t>Provides automatic data maneuvering through Change Feed</a:t>
            </a:r>
          </a:p>
          <a:p>
            <a:pPr marL="171450" indent="-171450">
              <a:buFont typeface="Arial" panose="020B0604020202020204" pitchFamily="34" charset="0"/>
              <a:buChar char="•"/>
            </a:pPr>
            <a:r>
              <a:rPr lang="en-US" sz="1100" dirty="0"/>
              <a:t>Integrates natively with data processing engines -&gt; Apache Spark</a:t>
            </a:r>
          </a:p>
          <a:p>
            <a:pPr marL="171450" indent="-171450">
              <a:buFont typeface="Arial" panose="020B0604020202020204" pitchFamily="34" charset="0"/>
              <a:buChar char="•"/>
            </a:pPr>
            <a:r>
              <a:rPr lang="en-US" sz="1100" dirty="0"/>
              <a:t>Integrates natively with serverless components.</a:t>
            </a:r>
          </a:p>
          <a:p>
            <a:pPr marL="171450" indent="-171450">
              <a:buFont typeface="Arial" panose="020B0604020202020204" pitchFamily="34" charset="0"/>
              <a:buChar char="•"/>
            </a:pPr>
            <a:endParaRPr lang="en-US" sz="1100" dirty="0"/>
          </a:p>
          <a:p>
            <a:r>
              <a:rPr lang="en-US" sz="1200" b="1" dirty="0"/>
              <a:t>Change Feed</a:t>
            </a:r>
          </a:p>
          <a:p>
            <a:pPr>
              <a:lnSpc>
                <a:spcPct val="120000"/>
              </a:lnSpc>
            </a:pPr>
            <a:r>
              <a:rPr lang="en-US" sz="1100" dirty="0"/>
              <a:t>Automatically enabled in any Cosmos DB database account.</a:t>
            </a:r>
          </a:p>
          <a:p>
            <a:pPr>
              <a:lnSpc>
                <a:spcPct val="120000"/>
              </a:lnSpc>
            </a:pPr>
            <a:r>
              <a:rPr lang="en-US" sz="1100" dirty="0"/>
              <a:t>Doesn’t need any additional </a:t>
            </a:r>
            <a:r>
              <a:rPr lang="en-US" sz="1200" dirty="0"/>
              <a:t>configuration</a:t>
            </a:r>
            <a:r>
              <a:rPr lang="en-US" sz="1100" dirty="0"/>
              <a:t> to start working.</a:t>
            </a:r>
          </a:p>
          <a:p>
            <a:pPr>
              <a:lnSpc>
                <a:spcPct val="120000"/>
              </a:lnSpc>
            </a:pPr>
            <a:r>
              <a:rPr lang="en-US" sz="1100" dirty="0"/>
              <a:t>Uses the existing allocated request units for processing events.</a:t>
            </a:r>
          </a:p>
          <a:p>
            <a:pPr>
              <a:lnSpc>
                <a:spcPct val="120000"/>
              </a:lnSpc>
            </a:pPr>
            <a:r>
              <a:rPr lang="en-US" sz="1100" dirty="0"/>
              <a:t>Executed on insert and update operations. Delete support can be implemented with a flag.</a:t>
            </a:r>
          </a:p>
          <a:p>
            <a:pPr>
              <a:lnSpc>
                <a:spcPct val="120000"/>
              </a:lnSpc>
            </a:pPr>
            <a:r>
              <a:rPr lang="en-US" sz="1100" b="1" dirty="0"/>
              <a:t>Can be used as a streaming layer without requiring another component.</a:t>
            </a:r>
            <a:endParaRPr lang="en-US" sz="1100" dirty="0"/>
          </a:p>
        </p:txBody>
      </p:sp>
    </p:spTree>
    <p:extLst>
      <p:ext uri="{BB962C8B-B14F-4D97-AF65-F5344CB8AC3E}">
        <p14:creationId xmlns:p14="http://schemas.microsoft.com/office/powerpoint/2010/main" val="2038372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Roboto"/>
              </a:rPr>
              <a:t>Patterns &amp; Principles of Lambda Architecture</a:t>
            </a:r>
            <a:endParaRPr lang="en-US" dirty="0"/>
          </a:p>
        </p:txBody>
      </p:sp>
      <p:sp>
        <p:nvSpPr>
          <p:cNvPr id="34" name="Rectangle 33">
            <a:extLst>
              <a:ext uri="{FF2B5EF4-FFF2-40B4-BE49-F238E27FC236}">
                <a16:creationId xmlns:a16="http://schemas.microsoft.com/office/drawing/2014/main" id="{CE79FCC2-AB00-442F-80CE-86A61ACFF6FF}"/>
              </a:ext>
            </a:extLst>
          </p:cNvPr>
          <p:cNvSpPr/>
          <p:nvPr/>
        </p:nvSpPr>
        <p:spPr>
          <a:xfrm>
            <a:off x="6790494" y="759622"/>
            <a:ext cx="4935984" cy="3970318"/>
          </a:xfrm>
          <a:prstGeom prst="rect">
            <a:avLst/>
          </a:prstGeom>
        </p:spPr>
        <p:txBody>
          <a:bodyPr wrap="square">
            <a:spAutoFit/>
          </a:bodyPr>
          <a:lstStyle/>
          <a:p>
            <a:r>
              <a:rPr lang="en-US" sz="1400" dirty="0"/>
              <a:t>This architecture is comprised of an immutable, append-only dataset and three layers – batch layer, speed layer and serving layer</a:t>
            </a:r>
          </a:p>
          <a:p>
            <a:endParaRPr lang="en-US" sz="1400" dirty="0"/>
          </a:p>
          <a:p>
            <a:pPr marL="171450" indent="-171450">
              <a:buFont typeface="Arial" panose="020B0604020202020204" pitchFamily="34" charset="0"/>
              <a:buChar char="•"/>
            </a:pPr>
            <a:r>
              <a:rPr lang="en-US" sz="1400" dirty="0"/>
              <a:t>All data entering the system is </a:t>
            </a:r>
            <a:r>
              <a:rPr lang="en-US" sz="1400" b="1" dirty="0"/>
              <a:t>dispatched to both the batch layer and the speed layer</a:t>
            </a:r>
            <a:r>
              <a:rPr lang="en-US" sz="1400" dirty="0"/>
              <a:t> for processing</a:t>
            </a:r>
          </a:p>
          <a:p>
            <a:endParaRPr lang="en-US" sz="1400" dirty="0"/>
          </a:p>
          <a:p>
            <a:pPr marL="171450" indent="-171450">
              <a:buFont typeface="Arial" panose="020B0604020202020204" pitchFamily="34" charset="0"/>
              <a:buChar char="•"/>
            </a:pPr>
            <a:r>
              <a:rPr lang="en-US" sz="1400" dirty="0"/>
              <a:t>The batch layer manages the master dataset, an immutable, append-only set of raw data and pre-computes the batch views</a:t>
            </a:r>
          </a:p>
          <a:p>
            <a:pPr lvl="1"/>
            <a:endParaRPr lang="en-US" sz="1400" dirty="0"/>
          </a:p>
          <a:p>
            <a:pPr marL="171450" indent="-171450">
              <a:buFont typeface="Arial" panose="020B0604020202020204" pitchFamily="34" charset="0"/>
              <a:buChar char="•"/>
            </a:pPr>
            <a:r>
              <a:rPr lang="en-US" sz="1400" dirty="0"/>
              <a:t>The speed layer compensates for the high latency of updates to the serving layer and provides real-time views</a:t>
            </a:r>
          </a:p>
          <a:p>
            <a:endParaRPr lang="en-US" sz="1400" dirty="0"/>
          </a:p>
          <a:p>
            <a:pPr marL="171450" indent="-171450">
              <a:buFont typeface="Arial" panose="020B0604020202020204" pitchFamily="34" charset="0"/>
              <a:buChar char="•"/>
            </a:pPr>
            <a:r>
              <a:rPr lang="en-US" sz="1400" dirty="0"/>
              <a:t>The serving layer combines batch view and real-time views to give results in real-time for any ad-hoc query over all data</a:t>
            </a:r>
          </a:p>
          <a:p>
            <a:pPr marL="171450" indent="-171450">
              <a:buFont typeface="Arial" panose="020B0604020202020204" pitchFamily="34" charset="0"/>
              <a:buChar char="•"/>
            </a:pPr>
            <a:endParaRPr lang="en-US" sz="1400" b="0" i="0" u="none" strike="noStrike" dirty="0">
              <a:effectLst/>
            </a:endParaRPr>
          </a:p>
          <a:p>
            <a:pPr marL="171450" indent="-171450">
              <a:buFont typeface="Arial" panose="020B0604020202020204" pitchFamily="34" charset="0"/>
              <a:buChar char="•"/>
            </a:pPr>
            <a:r>
              <a:rPr lang="en-US" sz="1400" dirty="0"/>
              <a:t>Bottom line: lambda architecture is  </a:t>
            </a:r>
            <a:r>
              <a:rPr lang="en-US" sz="1400" b="1" dirty="0"/>
              <a:t>query=function(over all data)</a:t>
            </a:r>
            <a:endParaRPr lang="en-US" sz="1400" dirty="0"/>
          </a:p>
        </p:txBody>
      </p:sp>
      <p:pic>
        <p:nvPicPr>
          <p:cNvPr id="35" name="Picture 34">
            <a:extLst>
              <a:ext uri="{FF2B5EF4-FFF2-40B4-BE49-F238E27FC236}">
                <a16:creationId xmlns:a16="http://schemas.microsoft.com/office/drawing/2014/main" id="{1921A567-B6D8-4D0A-8CF0-654972EC9806}"/>
              </a:ext>
            </a:extLst>
          </p:cNvPr>
          <p:cNvPicPr>
            <a:picLocks noChangeAspect="1"/>
          </p:cNvPicPr>
          <p:nvPr/>
        </p:nvPicPr>
        <p:blipFill rotWithShape="1">
          <a:blip r:embed="rId2"/>
          <a:srcRect l="38562" t="5258"/>
          <a:stretch/>
        </p:blipFill>
        <p:spPr>
          <a:xfrm>
            <a:off x="337236" y="710062"/>
            <a:ext cx="6130505" cy="3520203"/>
          </a:xfrm>
          <a:prstGeom prst="rect">
            <a:avLst/>
          </a:prstGeom>
        </p:spPr>
      </p:pic>
      <p:sp>
        <p:nvSpPr>
          <p:cNvPr id="3" name="Rectangle 2">
            <a:extLst>
              <a:ext uri="{FF2B5EF4-FFF2-40B4-BE49-F238E27FC236}">
                <a16:creationId xmlns:a16="http://schemas.microsoft.com/office/drawing/2014/main" id="{D0A2C1BD-E929-4388-8E2F-27795D8913B9}"/>
              </a:ext>
            </a:extLst>
          </p:cNvPr>
          <p:cNvSpPr/>
          <p:nvPr/>
        </p:nvSpPr>
        <p:spPr>
          <a:xfrm>
            <a:off x="401888" y="4404940"/>
            <a:ext cx="6130505" cy="1631216"/>
          </a:xfrm>
          <a:prstGeom prst="rect">
            <a:avLst/>
          </a:prstGeom>
        </p:spPr>
        <p:txBody>
          <a:bodyPr wrap="square">
            <a:spAutoFit/>
          </a:bodyPr>
          <a:lstStyle/>
          <a:p>
            <a:pPr>
              <a:spcAft>
                <a:spcPts val="600"/>
              </a:spcAft>
            </a:pPr>
            <a:r>
              <a:rPr lang="en-US" sz="1250" b="1" dirty="0">
                <a:ea typeface="Times New Roman" panose="02020603050405020304" pitchFamily="18" charset="0"/>
                <a:cs typeface="Calibri" panose="020F0502020204030204" pitchFamily="34" charset="0"/>
              </a:rPr>
              <a:t>Principles of Lambda architecture</a:t>
            </a:r>
            <a:endParaRPr lang="en-US" sz="1250" dirty="0">
              <a:ea typeface="Times New Roman" panose="02020603050405020304" pitchFamily="18" charset="0"/>
            </a:endParaRPr>
          </a:p>
          <a:p>
            <a:pPr marL="171450" indent="-171450">
              <a:spcAft>
                <a:spcPts val="600"/>
              </a:spcAft>
              <a:buFont typeface="Arial" panose="020B0604020202020204" pitchFamily="34" charset="0"/>
              <a:buChar char="•"/>
            </a:pPr>
            <a:r>
              <a:rPr lang="en-US" sz="1250" dirty="0">
                <a:ea typeface="Times New Roman" panose="02020603050405020304" pitchFamily="18" charset="0"/>
                <a:cs typeface="Calibri" panose="020F0502020204030204" pitchFamily="34" charset="0"/>
              </a:rPr>
              <a:t>Dependent on data principles of append-only, immutable, and atomic</a:t>
            </a:r>
            <a:endParaRPr lang="en-US" sz="1250" dirty="0">
              <a:ea typeface="Times New Roman" panose="02020603050405020304" pitchFamily="18" charset="0"/>
            </a:endParaRPr>
          </a:p>
          <a:p>
            <a:pPr marL="171450" indent="-171450">
              <a:spcAft>
                <a:spcPts val="600"/>
              </a:spcAft>
              <a:buFont typeface="Arial" panose="020B0604020202020204" pitchFamily="34" charset="0"/>
              <a:buChar char="•"/>
            </a:pPr>
            <a:r>
              <a:rPr lang="en-US" sz="1250" dirty="0">
                <a:ea typeface="Times New Roman" panose="02020603050405020304" pitchFamily="18" charset="0"/>
                <a:cs typeface="Calibri" panose="020F0502020204030204" pitchFamily="34" charset="0"/>
              </a:rPr>
              <a:t>Balance latency, throughput, and fault-tolerance</a:t>
            </a:r>
            <a:endParaRPr lang="en-US" sz="1250" dirty="0">
              <a:ea typeface="Times New Roman" panose="02020603050405020304" pitchFamily="18" charset="0"/>
            </a:endParaRPr>
          </a:p>
          <a:p>
            <a:pPr marL="171450" indent="-171450">
              <a:spcAft>
                <a:spcPts val="600"/>
              </a:spcAft>
              <a:buFont typeface="Arial" panose="020B0604020202020204" pitchFamily="34" charset="0"/>
              <a:buChar char="•"/>
            </a:pPr>
            <a:r>
              <a:rPr lang="en-US" sz="1250" dirty="0">
                <a:ea typeface="Times New Roman" panose="02020603050405020304" pitchFamily="18" charset="0"/>
                <a:cs typeface="Calibri" panose="020F0502020204030204" pitchFamily="34" charset="0"/>
              </a:rPr>
              <a:t>Correlate with the growth of big data and real-time analytics</a:t>
            </a:r>
            <a:endParaRPr lang="en-US" sz="1250" dirty="0">
              <a:ea typeface="Times New Roman" panose="02020603050405020304" pitchFamily="18" charset="0"/>
            </a:endParaRPr>
          </a:p>
          <a:p>
            <a:pPr marL="171450" indent="-171450">
              <a:spcAft>
                <a:spcPts val="600"/>
              </a:spcAft>
              <a:buFont typeface="Arial" panose="020B0604020202020204" pitchFamily="34" charset="0"/>
              <a:buChar char="•"/>
            </a:pPr>
            <a:r>
              <a:rPr lang="en-US" sz="1250" dirty="0">
                <a:ea typeface="Times New Roman" panose="02020603050405020304" pitchFamily="18" charset="0"/>
                <a:cs typeface="Calibri" panose="020F0502020204030204" pitchFamily="34" charset="0"/>
              </a:rPr>
              <a:t>Mitigate latencies of batch processing</a:t>
            </a:r>
            <a:endParaRPr lang="en-US" sz="1250" dirty="0">
              <a:ea typeface="Times New Roman" panose="02020603050405020304" pitchFamily="18" charset="0"/>
            </a:endParaRPr>
          </a:p>
          <a:p>
            <a:pPr marL="171450" indent="-171450">
              <a:spcAft>
                <a:spcPts val="600"/>
              </a:spcAft>
              <a:buFont typeface="Arial" panose="020B0604020202020204" pitchFamily="34" charset="0"/>
              <a:buChar char="•"/>
            </a:pPr>
            <a:r>
              <a:rPr lang="en-US" sz="1250" dirty="0">
                <a:solidFill>
                  <a:srgbClr val="333333"/>
                </a:solidFill>
                <a:ea typeface="Times New Roman" panose="02020603050405020304" pitchFamily="18" charset="0"/>
              </a:rPr>
              <a:t>Handle massive quantities of data by leveraging both batch and stream-processing</a:t>
            </a:r>
            <a:endParaRPr lang="en-US" sz="1250" dirty="0">
              <a:ea typeface="Times New Roman" panose="02020603050405020304" pitchFamily="18" charset="0"/>
            </a:endParaRPr>
          </a:p>
        </p:txBody>
      </p:sp>
    </p:spTree>
    <p:extLst>
      <p:ext uri="{BB962C8B-B14F-4D97-AF65-F5344CB8AC3E}">
        <p14:creationId xmlns:p14="http://schemas.microsoft.com/office/powerpoint/2010/main" val="3451073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33454F1-8A1E-40CB-A193-D5A4B7B0741C}"/>
              </a:ext>
            </a:extLst>
          </p:cNvPr>
          <p:cNvSpPr txBox="1">
            <a:spLocks noGrp="1"/>
          </p:cNvSpPr>
          <p:nvPr>
            <p:ph type="title"/>
          </p:nvPr>
        </p:nvSpPr>
        <p:spPr>
          <a:xfrm>
            <a:off x="196850" y="34572"/>
            <a:ext cx="10733088" cy="480131"/>
          </a:xfrm>
          <a:prstGeom prst="rect">
            <a:avLst/>
          </a:prstGeom>
          <a:noFill/>
        </p:spPr>
        <p:txBody>
          <a:bodyPr wrap="square" rtlCol="0">
            <a:spAutoFit/>
          </a:bodyPr>
          <a:lstStyle/>
          <a:p>
            <a:r>
              <a:rPr lang="en-US" sz="2800" dirty="0"/>
              <a:t>Potential Healthcare use cases</a:t>
            </a:r>
          </a:p>
        </p:txBody>
      </p:sp>
      <p:sp>
        <p:nvSpPr>
          <p:cNvPr id="60" name="Rectangle 59">
            <a:extLst>
              <a:ext uri="{FF2B5EF4-FFF2-40B4-BE49-F238E27FC236}">
                <a16:creationId xmlns:a16="http://schemas.microsoft.com/office/drawing/2014/main" id="{B21ED2EF-3585-4C0B-A501-7D32F5AD7FEE}"/>
              </a:ext>
            </a:extLst>
          </p:cNvPr>
          <p:cNvSpPr/>
          <p:nvPr/>
        </p:nvSpPr>
        <p:spPr>
          <a:xfrm>
            <a:off x="482600" y="655821"/>
            <a:ext cx="11279018" cy="4248279"/>
          </a:xfrm>
          <a:prstGeom prst="rect">
            <a:avLst/>
          </a:prstGeom>
          <a:solidFill>
            <a:schemeClr val="bg1">
              <a:lumMod val="95000"/>
            </a:schemeClr>
          </a:solidFill>
        </p:spPr>
        <p:txBody>
          <a:bodyPr wrap="square">
            <a:spAutoFit/>
          </a:bodyPr>
          <a:lstStyle/>
          <a:p>
            <a:pPr marL="171450" indent="-171450">
              <a:lnSpc>
                <a:spcPct val="107000"/>
              </a:lnSpc>
              <a:spcAft>
                <a:spcPts val="300"/>
              </a:spcAft>
              <a:buFont typeface="Arial" panose="020B0604020202020204" pitchFamily="34" charset="0"/>
              <a:buChar char="•"/>
            </a:pPr>
            <a:r>
              <a:rPr lang="en-US" sz="1100" b="1" dirty="0">
                <a:ea typeface="Calibri" panose="020F0502020204030204" pitchFamily="34" charset="0"/>
                <a:cs typeface="Times New Roman" panose="02020603050405020304" pitchFamily="18" charset="0"/>
              </a:rPr>
              <a:t>Electronic Health Records </a:t>
            </a:r>
            <a:r>
              <a:rPr lang="en-US" sz="1100" dirty="0">
                <a:ea typeface="Calibri" panose="020F0502020204030204" pitchFamily="34" charset="0"/>
                <a:cs typeface="Times New Roman" panose="02020603050405020304" pitchFamily="18" charset="0"/>
              </a:rPr>
              <a:t>- keep track of each patient’s health chart and their medical reports, thereby reducing the need for duplicate tests and the associated cost. </a:t>
            </a:r>
          </a:p>
          <a:p>
            <a:pPr marL="171450" indent="-171450">
              <a:lnSpc>
                <a:spcPct val="107000"/>
              </a:lnSpc>
              <a:spcAft>
                <a:spcPts val="300"/>
              </a:spcAft>
              <a:buFont typeface="Arial" panose="020B0604020202020204" pitchFamily="34" charset="0"/>
              <a:buChar char="•"/>
            </a:pPr>
            <a:r>
              <a:rPr lang="en-US" sz="1100" b="1" dirty="0">
                <a:ea typeface="Calibri" panose="020F0502020204030204" pitchFamily="34" charset="0"/>
                <a:cs typeface="Times New Roman" panose="02020603050405020304" pitchFamily="18" charset="0"/>
              </a:rPr>
              <a:t>Real-time Alerts </a:t>
            </a:r>
            <a:r>
              <a:rPr lang="en-US" sz="1100" dirty="0">
                <a:ea typeface="Calibri" panose="020F0502020204030204" pitchFamily="34" charset="0"/>
                <a:cs typeface="Times New Roman" panose="02020603050405020304" pitchFamily="18" charset="0"/>
              </a:rPr>
              <a:t>- Help doctors analyze patient’s health conditions in real-time to and make quick course correction, when required. Clinical support decision can offer prescription(s) after analyzing a patient’s medical data.</a:t>
            </a:r>
          </a:p>
          <a:p>
            <a:pPr marL="171450" indent="-171450">
              <a:lnSpc>
                <a:spcPct val="107000"/>
              </a:lnSpc>
              <a:spcAft>
                <a:spcPts val="300"/>
              </a:spcAft>
              <a:buFont typeface="Arial" panose="020B0604020202020204" pitchFamily="34" charset="0"/>
              <a:buChar char="•"/>
            </a:pPr>
            <a:r>
              <a:rPr lang="en-US" sz="1100" b="1" dirty="0">
                <a:ea typeface="Calibri" panose="020F0502020204030204" pitchFamily="34" charset="0"/>
                <a:cs typeface="Times New Roman" panose="02020603050405020304" pitchFamily="18" charset="0"/>
              </a:rPr>
              <a:t>Getting ahead of Patient Deterioration </a:t>
            </a:r>
            <a:r>
              <a:rPr lang="en-US" sz="1100" dirty="0">
                <a:ea typeface="Calibri" panose="020F0502020204030204" pitchFamily="34" charset="0"/>
                <a:cs typeface="Times New Roman" panose="02020603050405020304" pitchFamily="18" charset="0"/>
              </a:rPr>
              <a:t>-  Can help providers react quickly to changes in a patient’s vitals, and may be able to identify an upcoming deterioration before symptoms clearly manifest themselves.</a:t>
            </a:r>
          </a:p>
          <a:p>
            <a:pPr marL="171450" indent="-171450">
              <a:lnSpc>
                <a:spcPct val="107000"/>
              </a:lnSpc>
              <a:spcAft>
                <a:spcPts val="300"/>
              </a:spcAft>
              <a:buFont typeface="Arial" panose="020B0604020202020204" pitchFamily="34" charset="0"/>
              <a:buChar char="•"/>
            </a:pPr>
            <a:r>
              <a:rPr lang="en-US" sz="1100" b="1" dirty="0">
                <a:ea typeface="Calibri" panose="020F0502020204030204" pitchFamily="34" charset="0"/>
                <a:cs typeface="Times New Roman" panose="02020603050405020304" pitchFamily="18" charset="0"/>
              </a:rPr>
              <a:t>Prevent suicide and patient self-harm</a:t>
            </a:r>
            <a:r>
              <a:rPr lang="en-US" sz="1100" dirty="0">
                <a:ea typeface="Calibri" panose="020F0502020204030204" pitchFamily="34" charset="0"/>
                <a:cs typeface="Times New Roman" panose="02020603050405020304" pitchFamily="18" charset="0"/>
              </a:rPr>
              <a:t>- Early identification of individuals likely to cause harm to themselves can ensure that these patients receive the mental healthcare they need to avoid serious events, including suicide.</a:t>
            </a:r>
          </a:p>
          <a:p>
            <a:pPr marL="171450" indent="-171450">
              <a:lnSpc>
                <a:spcPct val="107000"/>
              </a:lnSpc>
              <a:spcAft>
                <a:spcPts val="300"/>
              </a:spcAft>
              <a:buFont typeface="Arial" panose="020B0604020202020204" pitchFamily="34" charset="0"/>
              <a:buChar char="•"/>
            </a:pPr>
            <a:r>
              <a:rPr lang="en-US" sz="1100" b="1" dirty="0">
                <a:solidFill>
                  <a:srgbClr val="2A2A2A"/>
                </a:solidFill>
              </a:rPr>
              <a:t>Track in Real-time devices and vehicles </a:t>
            </a:r>
            <a:r>
              <a:rPr lang="en-US" sz="1100" dirty="0">
                <a:solidFill>
                  <a:srgbClr val="2A2A2A"/>
                </a:solidFill>
              </a:rPr>
              <a:t>– track emergency transportation vehicles to make preparations to provide most expeditious care. Could be a difference between life and death.</a:t>
            </a:r>
            <a:r>
              <a:rPr lang="en-US" sz="1100" dirty="0">
                <a:ea typeface="Calibri" panose="020F0502020204030204" pitchFamily="34" charset="0"/>
                <a:cs typeface="Times New Roman" panose="02020603050405020304" pitchFamily="18" charset="0"/>
              </a:rPr>
              <a:t> </a:t>
            </a:r>
          </a:p>
          <a:p>
            <a:pPr marL="171450" indent="-171450">
              <a:lnSpc>
                <a:spcPct val="107000"/>
              </a:lnSpc>
              <a:spcAft>
                <a:spcPts val="300"/>
              </a:spcAft>
              <a:buFont typeface="Arial" panose="020B0604020202020204" pitchFamily="34" charset="0"/>
              <a:buChar char="•"/>
            </a:pPr>
            <a:r>
              <a:rPr lang="en-US" sz="1100" b="1" dirty="0">
                <a:ea typeface="Calibri" panose="020F0502020204030204" pitchFamily="34" charset="0"/>
                <a:cs typeface="Times New Roman" panose="02020603050405020304" pitchFamily="18" charset="0"/>
              </a:rPr>
              <a:t>Evidence Based Medicine </a:t>
            </a:r>
            <a:r>
              <a:rPr lang="en-US" sz="1100" dirty="0">
                <a:ea typeface="Calibri" panose="020F0502020204030204" pitchFamily="34" charset="0"/>
                <a:cs typeface="Times New Roman" panose="02020603050405020304" pitchFamily="18" charset="0"/>
              </a:rPr>
              <a:t>- provide doctors with the evidence of a patient’s record and compares the symptoms to a larger database of the patient; thereby enabling accurate, faster, and more efficient treatments. It helps easy decision making and better patient care.</a:t>
            </a:r>
          </a:p>
          <a:p>
            <a:pPr marL="171450" indent="-171450">
              <a:lnSpc>
                <a:spcPct val="107000"/>
              </a:lnSpc>
              <a:spcAft>
                <a:spcPts val="300"/>
              </a:spcAft>
              <a:buFont typeface="Arial" panose="020B0604020202020204" pitchFamily="34" charset="0"/>
              <a:buChar char="•"/>
            </a:pPr>
            <a:r>
              <a:rPr lang="en-US" sz="1100" b="1" dirty="0">
                <a:ea typeface="Calibri" panose="020F0502020204030204" pitchFamily="34" charset="0"/>
                <a:cs typeface="Times New Roman" panose="02020603050405020304" pitchFamily="18" charset="0"/>
              </a:rPr>
              <a:t>Hospital Re-admissions </a:t>
            </a:r>
            <a:r>
              <a:rPr lang="en-US" sz="1100" dirty="0">
                <a:ea typeface="Calibri" panose="020F0502020204030204" pitchFamily="34" charset="0"/>
                <a:cs typeface="Times New Roman" panose="02020603050405020304" pitchFamily="18" charset="0"/>
              </a:rPr>
              <a:t>- helps identify at-risk patients based on their medical reports, records, and laboratory reports and offer reduced readmission charges. This enables a patient to focus on the medical care and not so much on the readmission charges. </a:t>
            </a:r>
          </a:p>
          <a:p>
            <a:pPr marL="171450" indent="-171450">
              <a:lnSpc>
                <a:spcPct val="107000"/>
              </a:lnSpc>
              <a:spcAft>
                <a:spcPts val="300"/>
              </a:spcAft>
              <a:buFont typeface="Arial" panose="020B0604020202020204" pitchFamily="34" charset="0"/>
              <a:buChar char="•"/>
            </a:pPr>
            <a:r>
              <a:rPr lang="en-US" sz="1100" b="1" dirty="0">
                <a:ea typeface="Calibri" panose="020F0502020204030204" pitchFamily="34" charset="0"/>
                <a:cs typeface="Times New Roman" panose="02020603050405020304" pitchFamily="18" charset="0"/>
              </a:rPr>
              <a:t>Fraud Detection </a:t>
            </a:r>
            <a:r>
              <a:rPr lang="en-US" sz="1100" dirty="0">
                <a:ea typeface="Calibri" panose="020F0502020204030204" pitchFamily="34" charset="0"/>
                <a:cs typeface="Times New Roman" panose="02020603050405020304" pitchFamily="18" charset="0"/>
              </a:rPr>
              <a:t>- Every data is unique and it is essential to maintain the integrity of data along with its security. It helps in the billing, personal identity, and patient records. The insurance company can use real-time data analytics to prevent fraudulent insurance claims. Predictive analysis plays a vital role in fraud detection.</a:t>
            </a:r>
          </a:p>
          <a:p>
            <a:pPr marL="171450" indent="-171450">
              <a:lnSpc>
                <a:spcPct val="107000"/>
              </a:lnSpc>
              <a:spcAft>
                <a:spcPts val="300"/>
              </a:spcAft>
              <a:buFont typeface="Arial" panose="020B0604020202020204" pitchFamily="34" charset="0"/>
              <a:buChar char="•"/>
            </a:pPr>
            <a:r>
              <a:rPr lang="en-US" sz="1100" b="1" dirty="0">
                <a:ea typeface="Calibri" panose="020F0502020204030204" pitchFamily="34" charset="0"/>
                <a:cs typeface="Times New Roman" panose="02020603050405020304" pitchFamily="18" charset="0"/>
              </a:rPr>
              <a:t>Public Sentiment Analysis </a:t>
            </a:r>
            <a:r>
              <a:rPr lang="en-US" sz="1100" dirty="0">
                <a:ea typeface="Calibri" panose="020F0502020204030204" pitchFamily="34" charset="0"/>
                <a:cs typeface="Times New Roman" panose="02020603050405020304" pitchFamily="18" charset="0"/>
              </a:rPr>
              <a:t>- It helps companies to be social media savvy and react quickly to devise new policies, procedures and approaches.</a:t>
            </a:r>
          </a:p>
          <a:p>
            <a:pPr marL="171450" indent="-171450">
              <a:spcAft>
                <a:spcPts val="300"/>
              </a:spcAft>
              <a:buFont typeface="Arial" panose="020B0604020202020204" pitchFamily="34" charset="0"/>
              <a:buChar char="•"/>
            </a:pPr>
            <a:r>
              <a:rPr lang="en-US" sz="1100" b="1" dirty="0">
                <a:solidFill>
                  <a:srgbClr val="2A2A2A"/>
                </a:solidFill>
              </a:rPr>
              <a:t>Situation aware Planning, Care and Cost</a:t>
            </a:r>
            <a:r>
              <a:rPr lang="en-US" sz="1100" dirty="0">
                <a:solidFill>
                  <a:srgbClr val="2A2A2A"/>
                </a:solidFill>
              </a:rPr>
              <a:t> – Events, such as, natural disasters, adverse weather conditions, could require different resource planning, care type(s) and costs, e.g., no/lower charges to build goodwill and public support.</a:t>
            </a:r>
          </a:p>
          <a:p>
            <a:pPr marL="171450" indent="-171450">
              <a:spcAft>
                <a:spcPts val="300"/>
              </a:spcAft>
              <a:buFont typeface="Arial" panose="020B0604020202020204" pitchFamily="34" charset="0"/>
              <a:buChar char="•"/>
            </a:pPr>
            <a:r>
              <a:rPr lang="en-US" sz="1100" b="1" dirty="0">
                <a:ea typeface="Calibri" panose="020F0502020204030204" pitchFamily="34" charset="0"/>
                <a:cs typeface="Times New Roman" panose="02020603050405020304" pitchFamily="18" charset="0"/>
              </a:rPr>
              <a:t>Forestalling appointment no-shows </a:t>
            </a:r>
            <a:r>
              <a:rPr lang="en-US" sz="1100" dirty="0">
                <a:ea typeface="Calibri" panose="020F0502020204030204" pitchFamily="34" charset="0"/>
                <a:cs typeface="Times New Roman" panose="02020603050405020304" pitchFamily="18" charset="0"/>
              </a:rPr>
              <a:t>– unexpected gaps in appointments can have financial impact and work schedule plans. Real-time analytics can predict patients likely to miss the appoint. Improves provider satisfaction, cut down on revenue losses, and offer open slots to other patients, and increase speedy access to care. </a:t>
            </a:r>
          </a:p>
          <a:p>
            <a:pPr marL="171450" indent="-171450">
              <a:spcAft>
                <a:spcPts val="300"/>
              </a:spcAft>
              <a:buFont typeface="Arial" panose="020B0604020202020204" pitchFamily="34" charset="0"/>
              <a:buChar char="•"/>
            </a:pPr>
            <a:r>
              <a:rPr lang="en-US" sz="1100" b="1" dirty="0">
                <a:ea typeface="Calibri" panose="020F0502020204030204" pitchFamily="34" charset="0"/>
                <a:cs typeface="Times New Roman" panose="02020603050405020304" pitchFamily="18" charset="0"/>
              </a:rPr>
              <a:t>Effective Management of Supply Chain </a:t>
            </a:r>
            <a:r>
              <a:rPr lang="en-US" sz="1100" dirty="0">
                <a:ea typeface="Calibri" panose="020F0502020204030204" pitchFamily="34" charset="0"/>
                <a:cs typeface="Times New Roman" panose="02020603050405020304" pitchFamily="18" charset="0"/>
              </a:rPr>
              <a:t>- Significant opportunities for healthcare organizations to trim unnecessary spending and improve efficiency. Real-time analytics can reduce variation and gain more actionable insights into ordering patterns and supply utilization.</a:t>
            </a:r>
          </a:p>
        </p:txBody>
      </p:sp>
      <p:sp>
        <p:nvSpPr>
          <p:cNvPr id="61" name="Rectangle 60">
            <a:extLst>
              <a:ext uri="{FF2B5EF4-FFF2-40B4-BE49-F238E27FC236}">
                <a16:creationId xmlns:a16="http://schemas.microsoft.com/office/drawing/2014/main" id="{7B23B3CD-DCE5-46A7-A4BE-14DFAAFA4945}"/>
              </a:ext>
            </a:extLst>
          </p:cNvPr>
          <p:cNvSpPr/>
          <p:nvPr/>
        </p:nvSpPr>
        <p:spPr>
          <a:xfrm>
            <a:off x="482599" y="5011446"/>
            <a:ext cx="11279017" cy="1215717"/>
          </a:xfrm>
          <a:prstGeom prst="rect">
            <a:avLst/>
          </a:prstGeom>
          <a:solidFill>
            <a:schemeClr val="bg1">
              <a:lumMod val="95000"/>
            </a:schemeClr>
          </a:solidFill>
        </p:spPr>
        <p:txBody>
          <a:bodyPr wrap="square">
            <a:spAutoFit/>
          </a:bodyPr>
          <a:lstStyle/>
          <a:p>
            <a:pPr>
              <a:lnSpc>
                <a:spcPct val="150000"/>
              </a:lnSpc>
            </a:pPr>
            <a:r>
              <a:rPr lang="en-US" sz="1200" b="1" dirty="0"/>
              <a:t>Business Benefits</a:t>
            </a:r>
            <a:endParaRPr lang="en-US" sz="1200" dirty="0">
              <a:solidFill>
                <a:srgbClr val="000000"/>
              </a:solidFill>
              <a:ea typeface="Calibri" panose="020F0502020204030204" pitchFamily="34" charset="0"/>
            </a:endParaRPr>
          </a:p>
          <a:p>
            <a:pPr marL="285750" indent="-285750">
              <a:buFont typeface="Arial" panose="020B0604020202020204" pitchFamily="34" charset="0"/>
              <a:buChar char="•"/>
            </a:pPr>
            <a:r>
              <a:rPr lang="en-US" sz="1100" dirty="0">
                <a:solidFill>
                  <a:srgbClr val="000000"/>
                </a:solidFill>
                <a:ea typeface="Calibri" panose="020F0502020204030204" pitchFamily="34" charset="0"/>
              </a:rPr>
              <a:t>React in real-time to the changing business / market scenarios </a:t>
            </a:r>
          </a:p>
          <a:p>
            <a:pPr marL="285750" indent="-285750">
              <a:buFont typeface="Arial" panose="020B0604020202020204" pitchFamily="34" charset="0"/>
              <a:buChar char="•"/>
            </a:pPr>
            <a:r>
              <a:rPr lang="en-US" sz="1100" dirty="0">
                <a:solidFill>
                  <a:srgbClr val="000000"/>
                </a:solidFill>
                <a:ea typeface="Calibri" panose="020F0502020204030204" pitchFamily="34" charset="0"/>
              </a:rPr>
              <a:t>Predict from human behaviors to machines / devices lifetime patterns and make proactive informed decisions</a:t>
            </a:r>
          </a:p>
          <a:p>
            <a:pPr marL="285750" indent="-285750">
              <a:buFont typeface="Arial" panose="020B0604020202020204" pitchFamily="34" charset="0"/>
              <a:buChar char="•"/>
            </a:pPr>
            <a:r>
              <a:rPr lang="en-US" sz="1100" dirty="0"/>
              <a:t>informed decisions , ensure high level of services uptime and hence the good will.</a:t>
            </a:r>
            <a:endParaRPr lang="en-US" sz="1100" dirty="0">
              <a:solidFill>
                <a:srgbClr val="000000"/>
              </a:solidFill>
              <a:ea typeface="Calibri" panose="020F0502020204030204" pitchFamily="34" charset="0"/>
            </a:endParaRPr>
          </a:p>
          <a:p>
            <a:pPr marL="285750" indent="-285750">
              <a:buFont typeface="Arial" panose="020B0604020202020204" pitchFamily="34" charset="0"/>
              <a:buChar char="•"/>
            </a:pPr>
            <a:r>
              <a:rPr lang="en-US" sz="1100" dirty="0">
                <a:solidFill>
                  <a:srgbClr val="000000"/>
                </a:solidFill>
                <a:ea typeface="Calibri" panose="020F0502020204030204" pitchFamily="34" charset="0"/>
              </a:rPr>
              <a:t>A</a:t>
            </a:r>
            <a:r>
              <a:rPr lang="en-US" sz="1100" dirty="0">
                <a:ea typeface="Calibri" panose="020F0502020204030204" pitchFamily="34" charset="0"/>
                <a:cs typeface="Times New Roman" panose="02020603050405020304" pitchFamily="18" charset="0"/>
              </a:rPr>
              <a:t>d-hoc or exploratory data discovery for true value based payment models</a:t>
            </a:r>
          </a:p>
          <a:p>
            <a:pPr marL="285750" indent="-285750">
              <a:buFont typeface="Arial" panose="020B0604020202020204" pitchFamily="34" charset="0"/>
              <a:buChar char="•"/>
            </a:pPr>
            <a:r>
              <a:rPr lang="en-US" sz="1100" dirty="0">
                <a:ea typeface="Calibri" panose="020F0502020204030204" pitchFamily="34" charset="0"/>
                <a:cs typeface="Times New Roman" panose="02020603050405020304" pitchFamily="18" charset="0"/>
              </a:rPr>
              <a:t>Critical decision making in real-time such as, encounters, EMR, labs, benefits, billings, memberships</a:t>
            </a:r>
          </a:p>
        </p:txBody>
      </p:sp>
    </p:spTree>
    <p:extLst>
      <p:ext uri="{BB962C8B-B14F-4D97-AF65-F5344CB8AC3E}">
        <p14:creationId xmlns:p14="http://schemas.microsoft.com/office/powerpoint/2010/main" val="4211717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79410-E623-4264-AD85-B06D795C42E2}"/>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077B2BA9-4D4B-4B1F-81EA-59C34CB50764}"/>
              </a:ext>
            </a:extLst>
          </p:cNvPr>
          <p:cNvSpPr/>
          <p:nvPr/>
        </p:nvSpPr>
        <p:spPr>
          <a:xfrm>
            <a:off x="273081" y="613846"/>
            <a:ext cx="1162975" cy="286748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Data Source(s)</a:t>
            </a:r>
          </a:p>
          <a:p>
            <a:pPr algn="ctr"/>
            <a:endParaRPr lang="en-US" dirty="0"/>
          </a:p>
        </p:txBody>
      </p:sp>
      <p:sp>
        <p:nvSpPr>
          <p:cNvPr id="5" name="Rectangle: Rounded Corners 4">
            <a:extLst>
              <a:ext uri="{FF2B5EF4-FFF2-40B4-BE49-F238E27FC236}">
                <a16:creationId xmlns:a16="http://schemas.microsoft.com/office/drawing/2014/main" id="{B6B12586-11CE-4357-8EFB-583DA3CF603F}"/>
              </a:ext>
            </a:extLst>
          </p:cNvPr>
          <p:cNvSpPr/>
          <p:nvPr/>
        </p:nvSpPr>
        <p:spPr>
          <a:xfrm>
            <a:off x="379488" y="3035235"/>
            <a:ext cx="960120" cy="34747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Billing</a:t>
            </a:r>
          </a:p>
        </p:txBody>
      </p:sp>
      <p:sp>
        <p:nvSpPr>
          <p:cNvPr id="6" name="Rectangle: Rounded Corners 5">
            <a:extLst>
              <a:ext uri="{FF2B5EF4-FFF2-40B4-BE49-F238E27FC236}">
                <a16:creationId xmlns:a16="http://schemas.microsoft.com/office/drawing/2014/main" id="{F8EBC1E2-B533-4998-ACCD-2EDB157604E8}"/>
              </a:ext>
            </a:extLst>
          </p:cNvPr>
          <p:cNvSpPr/>
          <p:nvPr/>
        </p:nvSpPr>
        <p:spPr>
          <a:xfrm>
            <a:off x="379488" y="2592684"/>
            <a:ext cx="960120" cy="34747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Membership</a:t>
            </a:r>
          </a:p>
        </p:txBody>
      </p:sp>
      <p:sp>
        <p:nvSpPr>
          <p:cNvPr id="7" name="Rectangle: Rounded Corners 6">
            <a:extLst>
              <a:ext uri="{FF2B5EF4-FFF2-40B4-BE49-F238E27FC236}">
                <a16:creationId xmlns:a16="http://schemas.microsoft.com/office/drawing/2014/main" id="{EBE53BA4-A6E3-4975-8E99-2F37235F3C7D}"/>
              </a:ext>
            </a:extLst>
          </p:cNvPr>
          <p:cNvSpPr/>
          <p:nvPr/>
        </p:nvSpPr>
        <p:spPr>
          <a:xfrm>
            <a:off x="379488" y="2150131"/>
            <a:ext cx="960120" cy="34747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Pharmacy</a:t>
            </a:r>
          </a:p>
        </p:txBody>
      </p:sp>
      <p:sp>
        <p:nvSpPr>
          <p:cNvPr id="8" name="Rectangle: Rounded Corners 7">
            <a:extLst>
              <a:ext uri="{FF2B5EF4-FFF2-40B4-BE49-F238E27FC236}">
                <a16:creationId xmlns:a16="http://schemas.microsoft.com/office/drawing/2014/main" id="{298FDC1A-2CF1-4B30-BEF7-C3F93B2A881C}"/>
              </a:ext>
            </a:extLst>
          </p:cNvPr>
          <p:cNvSpPr/>
          <p:nvPr/>
        </p:nvSpPr>
        <p:spPr>
          <a:xfrm>
            <a:off x="379488" y="822472"/>
            <a:ext cx="960120" cy="34747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Encounter</a:t>
            </a:r>
          </a:p>
        </p:txBody>
      </p:sp>
      <p:sp>
        <p:nvSpPr>
          <p:cNvPr id="9" name="Rectangle: Rounded Corners 8">
            <a:extLst>
              <a:ext uri="{FF2B5EF4-FFF2-40B4-BE49-F238E27FC236}">
                <a16:creationId xmlns:a16="http://schemas.microsoft.com/office/drawing/2014/main" id="{95E9E719-AEA3-4781-8F6B-9517DE2899B7}"/>
              </a:ext>
            </a:extLst>
          </p:cNvPr>
          <p:cNvSpPr/>
          <p:nvPr/>
        </p:nvSpPr>
        <p:spPr>
          <a:xfrm>
            <a:off x="379488" y="1265025"/>
            <a:ext cx="960120" cy="34747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EMS</a:t>
            </a:r>
          </a:p>
        </p:txBody>
      </p:sp>
      <p:sp>
        <p:nvSpPr>
          <p:cNvPr id="10" name="Rectangle 9">
            <a:extLst>
              <a:ext uri="{FF2B5EF4-FFF2-40B4-BE49-F238E27FC236}">
                <a16:creationId xmlns:a16="http://schemas.microsoft.com/office/drawing/2014/main" id="{BDCD4E9B-E723-4E0C-841E-3F8D6515AAC3}"/>
              </a:ext>
            </a:extLst>
          </p:cNvPr>
          <p:cNvSpPr/>
          <p:nvPr/>
        </p:nvSpPr>
        <p:spPr>
          <a:xfrm>
            <a:off x="1626967" y="1294927"/>
            <a:ext cx="1009619" cy="126358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Data Ingestion Service</a:t>
            </a:r>
          </a:p>
          <a:p>
            <a:pPr algn="ctr"/>
            <a:endParaRPr lang="en-US" dirty="0"/>
          </a:p>
        </p:txBody>
      </p:sp>
      <p:pic>
        <p:nvPicPr>
          <p:cNvPr id="11" name="Picture 10">
            <a:extLst>
              <a:ext uri="{FF2B5EF4-FFF2-40B4-BE49-F238E27FC236}">
                <a16:creationId xmlns:a16="http://schemas.microsoft.com/office/drawing/2014/main" id="{0EDFB9A8-9B4D-46F7-9D85-704FC02515CE}"/>
              </a:ext>
            </a:extLst>
          </p:cNvPr>
          <p:cNvPicPr>
            <a:picLocks noChangeAspect="1"/>
          </p:cNvPicPr>
          <p:nvPr/>
        </p:nvPicPr>
        <p:blipFill>
          <a:blip r:embed="rId2"/>
          <a:stretch>
            <a:fillRect/>
          </a:stretch>
        </p:blipFill>
        <p:spPr>
          <a:xfrm>
            <a:off x="1777747" y="1670680"/>
            <a:ext cx="681536" cy="681342"/>
          </a:xfrm>
          <a:prstGeom prst="rect">
            <a:avLst/>
          </a:prstGeom>
        </p:spPr>
      </p:pic>
      <p:cxnSp>
        <p:nvCxnSpPr>
          <p:cNvPr id="12" name="Straight Arrow Connector 11">
            <a:extLst>
              <a:ext uri="{FF2B5EF4-FFF2-40B4-BE49-F238E27FC236}">
                <a16:creationId xmlns:a16="http://schemas.microsoft.com/office/drawing/2014/main" id="{73190354-A6CA-43A7-89DD-E27F9D621590}"/>
              </a:ext>
            </a:extLst>
          </p:cNvPr>
          <p:cNvCxnSpPr>
            <a:cxnSpLocks/>
            <a:stCxn id="8" idx="3"/>
            <a:endCxn id="11" idx="1"/>
          </p:cNvCxnSpPr>
          <p:nvPr/>
        </p:nvCxnSpPr>
        <p:spPr>
          <a:xfrm>
            <a:off x="1339608" y="996208"/>
            <a:ext cx="438139" cy="1015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4B730B4-CAEC-4659-8790-9D262F8767DD}"/>
              </a:ext>
            </a:extLst>
          </p:cNvPr>
          <p:cNvCxnSpPr>
            <a:cxnSpLocks/>
            <a:stCxn id="9" idx="3"/>
            <a:endCxn id="11" idx="1"/>
          </p:cNvCxnSpPr>
          <p:nvPr/>
        </p:nvCxnSpPr>
        <p:spPr>
          <a:xfrm>
            <a:off x="1339608" y="1438761"/>
            <a:ext cx="438139" cy="572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0958B71-5E1B-45BF-8526-CA6A6025E260}"/>
              </a:ext>
            </a:extLst>
          </p:cNvPr>
          <p:cNvCxnSpPr>
            <a:cxnSpLocks/>
            <a:stCxn id="7" idx="3"/>
            <a:endCxn id="11" idx="1"/>
          </p:cNvCxnSpPr>
          <p:nvPr/>
        </p:nvCxnSpPr>
        <p:spPr>
          <a:xfrm flipV="1">
            <a:off x="1339608" y="2011351"/>
            <a:ext cx="438139" cy="312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1841901-ADA8-4341-A73B-447F1A319A06}"/>
              </a:ext>
            </a:extLst>
          </p:cNvPr>
          <p:cNvCxnSpPr>
            <a:cxnSpLocks/>
            <a:stCxn id="6" idx="3"/>
            <a:endCxn id="11" idx="1"/>
          </p:cNvCxnSpPr>
          <p:nvPr/>
        </p:nvCxnSpPr>
        <p:spPr>
          <a:xfrm flipV="1">
            <a:off x="1339608" y="2011351"/>
            <a:ext cx="438139" cy="755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65FFD46-C133-48D7-9898-96081065D05C}"/>
              </a:ext>
            </a:extLst>
          </p:cNvPr>
          <p:cNvCxnSpPr>
            <a:cxnSpLocks/>
            <a:stCxn id="5" idx="3"/>
            <a:endCxn id="11" idx="1"/>
          </p:cNvCxnSpPr>
          <p:nvPr/>
        </p:nvCxnSpPr>
        <p:spPr>
          <a:xfrm flipV="1">
            <a:off x="1339608" y="2011351"/>
            <a:ext cx="438139" cy="1197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2474C65-386E-45CF-89F8-270B4632FC91}"/>
              </a:ext>
            </a:extLst>
          </p:cNvPr>
          <p:cNvCxnSpPr>
            <a:cxnSpLocks/>
            <a:stCxn id="11" idx="3"/>
            <a:endCxn id="26" idx="1"/>
          </p:cNvCxnSpPr>
          <p:nvPr/>
        </p:nvCxnSpPr>
        <p:spPr>
          <a:xfrm flipV="1">
            <a:off x="2459283" y="1304830"/>
            <a:ext cx="391277" cy="706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379DF4D-80EC-4CBA-B1DA-2F80799C340E}"/>
              </a:ext>
            </a:extLst>
          </p:cNvPr>
          <p:cNvSpPr/>
          <p:nvPr/>
        </p:nvSpPr>
        <p:spPr>
          <a:xfrm>
            <a:off x="5451280" y="2225055"/>
            <a:ext cx="1171537" cy="125627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Decision Layer</a:t>
            </a:r>
          </a:p>
          <a:p>
            <a:pPr algn="ctr"/>
            <a:endParaRPr lang="en-US" dirty="0"/>
          </a:p>
        </p:txBody>
      </p:sp>
      <p:pic>
        <p:nvPicPr>
          <p:cNvPr id="20" name="Picture 19">
            <a:extLst>
              <a:ext uri="{FF2B5EF4-FFF2-40B4-BE49-F238E27FC236}">
                <a16:creationId xmlns:a16="http://schemas.microsoft.com/office/drawing/2014/main" id="{96F0E71C-DE42-4795-AB4E-F470999051DD}"/>
              </a:ext>
            </a:extLst>
          </p:cNvPr>
          <p:cNvPicPr>
            <a:picLocks noChangeAspect="1"/>
          </p:cNvPicPr>
          <p:nvPr/>
        </p:nvPicPr>
        <p:blipFill rotWithShape="1">
          <a:blip r:embed="rId3"/>
          <a:srcRect l="2372" t="3351" r="1394" b="2165"/>
          <a:stretch/>
        </p:blipFill>
        <p:spPr>
          <a:xfrm>
            <a:off x="5663508" y="2587000"/>
            <a:ext cx="747080" cy="559478"/>
          </a:xfrm>
          <a:prstGeom prst="rect">
            <a:avLst/>
          </a:prstGeom>
        </p:spPr>
      </p:pic>
      <p:pic>
        <p:nvPicPr>
          <p:cNvPr id="21" name="Picture 20">
            <a:extLst>
              <a:ext uri="{FF2B5EF4-FFF2-40B4-BE49-F238E27FC236}">
                <a16:creationId xmlns:a16="http://schemas.microsoft.com/office/drawing/2014/main" id="{5B527FE4-7A7D-4F49-AF58-A44C3E2BF0C9}"/>
              </a:ext>
            </a:extLst>
          </p:cNvPr>
          <p:cNvPicPr>
            <a:picLocks noChangeAspect="1"/>
          </p:cNvPicPr>
          <p:nvPr/>
        </p:nvPicPr>
        <p:blipFill rotWithShape="1">
          <a:blip r:embed="rId4"/>
          <a:srcRect l="4312"/>
          <a:stretch/>
        </p:blipFill>
        <p:spPr>
          <a:xfrm>
            <a:off x="6865955" y="2481680"/>
            <a:ext cx="782969" cy="770118"/>
          </a:xfrm>
          <a:prstGeom prst="rect">
            <a:avLst/>
          </a:prstGeom>
        </p:spPr>
      </p:pic>
      <p:cxnSp>
        <p:nvCxnSpPr>
          <p:cNvPr id="22" name="Straight Arrow Connector 66">
            <a:extLst>
              <a:ext uri="{FF2B5EF4-FFF2-40B4-BE49-F238E27FC236}">
                <a16:creationId xmlns:a16="http://schemas.microsoft.com/office/drawing/2014/main" id="{4B284A31-F984-4803-BA8F-3241AFA6BC6B}"/>
              </a:ext>
            </a:extLst>
          </p:cNvPr>
          <p:cNvCxnSpPr>
            <a:cxnSpLocks/>
          </p:cNvCxnSpPr>
          <p:nvPr/>
        </p:nvCxnSpPr>
        <p:spPr>
          <a:xfrm rot="5400000">
            <a:off x="5918681" y="2104548"/>
            <a:ext cx="236734" cy="428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19D2A52-D29B-4EA6-922A-0C60E88DA0A4}"/>
              </a:ext>
            </a:extLst>
          </p:cNvPr>
          <p:cNvCxnSpPr>
            <a:cxnSpLocks/>
            <a:endCxn id="19" idx="1"/>
          </p:cNvCxnSpPr>
          <p:nvPr/>
        </p:nvCxnSpPr>
        <p:spPr>
          <a:xfrm flipV="1">
            <a:off x="5202393" y="2853192"/>
            <a:ext cx="248887" cy="3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573968E-F010-451E-B50B-960F0FA4C22B}"/>
              </a:ext>
            </a:extLst>
          </p:cNvPr>
          <p:cNvCxnSpPr>
            <a:cxnSpLocks/>
            <a:stCxn id="19" idx="3"/>
            <a:endCxn id="21" idx="1"/>
          </p:cNvCxnSpPr>
          <p:nvPr/>
        </p:nvCxnSpPr>
        <p:spPr>
          <a:xfrm>
            <a:off x="6622817" y="2853192"/>
            <a:ext cx="243138" cy="1354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9B7CD8AB-7F6F-4571-B89B-664FB45DD067}"/>
              </a:ext>
            </a:extLst>
          </p:cNvPr>
          <p:cNvSpPr/>
          <p:nvPr/>
        </p:nvSpPr>
        <p:spPr>
          <a:xfrm>
            <a:off x="2844275" y="2225055"/>
            <a:ext cx="2434745" cy="126358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Speed Layer</a:t>
            </a:r>
          </a:p>
          <a:p>
            <a:pPr algn="ctr"/>
            <a:endParaRPr lang="en-US" dirty="0"/>
          </a:p>
        </p:txBody>
      </p:sp>
      <p:sp>
        <p:nvSpPr>
          <p:cNvPr id="26" name="Rectangle 25">
            <a:extLst>
              <a:ext uri="{FF2B5EF4-FFF2-40B4-BE49-F238E27FC236}">
                <a16:creationId xmlns:a16="http://schemas.microsoft.com/office/drawing/2014/main" id="{AC770AD2-51A4-47DE-8CAE-7EF06A8EBFCE}"/>
              </a:ext>
            </a:extLst>
          </p:cNvPr>
          <p:cNvSpPr/>
          <p:nvPr/>
        </p:nvSpPr>
        <p:spPr>
          <a:xfrm>
            <a:off x="2850560" y="621339"/>
            <a:ext cx="2433055" cy="13669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Batch Layer</a:t>
            </a:r>
          </a:p>
          <a:p>
            <a:pPr algn="ctr"/>
            <a:endParaRPr lang="en-US" dirty="0"/>
          </a:p>
        </p:txBody>
      </p:sp>
      <p:sp>
        <p:nvSpPr>
          <p:cNvPr id="27" name="Rectangle: Rounded Corners 26">
            <a:extLst>
              <a:ext uri="{FF2B5EF4-FFF2-40B4-BE49-F238E27FC236}">
                <a16:creationId xmlns:a16="http://schemas.microsoft.com/office/drawing/2014/main" id="{287B0FC3-C0FB-42FA-985A-C5B92443398A}"/>
              </a:ext>
            </a:extLst>
          </p:cNvPr>
          <p:cNvSpPr/>
          <p:nvPr/>
        </p:nvSpPr>
        <p:spPr>
          <a:xfrm>
            <a:off x="2942781" y="873614"/>
            <a:ext cx="1006245"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Pre- compute Data</a:t>
            </a:r>
          </a:p>
        </p:txBody>
      </p:sp>
      <p:sp>
        <p:nvSpPr>
          <p:cNvPr id="28" name="Rectangle: Rounded Corners 27">
            <a:extLst>
              <a:ext uri="{FF2B5EF4-FFF2-40B4-BE49-F238E27FC236}">
                <a16:creationId xmlns:a16="http://schemas.microsoft.com/office/drawing/2014/main" id="{FBB42B9E-CAA3-4323-9BC5-9FCA64C3D0D7}"/>
              </a:ext>
            </a:extLst>
          </p:cNvPr>
          <p:cNvSpPr/>
          <p:nvPr/>
        </p:nvSpPr>
        <p:spPr>
          <a:xfrm>
            <a:off x="2942781" y="1450153"/>
            <a:ext cx="1006245" cy="423168"/>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chemeClr val="tx1"/>
                </a:solidFill>
              </a:rPr>
              <a:t>Master data</a:t>
            </a:r>
          </a:p>
          <a:p>
            <a:pPr algn="ctr"/>
            <a:r>
              <a:rPr lang="en-US" sz="1100" dirty="0">
                <a:solidFill>
                  <a:schemeClr val="tx1"/>
                </a:solidFill>
              </a:rPr>
              <a:t>(Cosmos DB)</a:t>
            </a:r>
          </a:p>
        </p:txBody>
      </p:sp>
      <p:sp>
        <p:nvSpPr>
          <p:cNvPr id="29" name="Rectangle: Rounded Corners 28">
            <a:extLst>
              <a:ext uri="{FF2B5EF4-FFF2-40B4-BE49-F238E27FC236}">
                <a16:creationId xmlns:a16="http://schemas.microsoft.com/office/drawing/2014/main" id="{B1CC2648-3E1F-498B-9EEA-7E7EAA5775FF}"/>
              </a:ext>
            </a:extLst>
          </p:cNvPr>
          <p:cNvSpPr/>
          <p:nvPr/>
        </p:nvSpPr>
        <p:spPr>
          <a:xfrm>
            <a:off x="2942781" y="2955182"/>
            <a:ext cx="1006245"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Real-time Data</a:t>
            </a:r>
          </a:p>
        </p:txBody>
      </p:sp>
      <p:sp>
        <p:nvSpPr>
          <p:cNvPr id="30" name="Rectangle 29">
            <a:extLst>
              <a:ext uri="{FF2B5EF4-FFF2-40B4-BE49-F238E27FC236}">
                <a16:creationId xmlns:a16="http://schemas.microsoft.com/office/drawing/2014/main" id="{4DE12036-0CCF-4558-9D27-0C19FF0F5C88}"/>
              </a:ext>
            </a:extLst>
          </p:cNvPr>
          <p:cNvSpPr/>
          <p:nvPr/>
        </p:nvSpPr>
        <p:spPr>
          <a:xfrm>
            <a:off x="5455561" y="621339"/>
            <a:ext cx="1162975" cy="13669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Serving Layer</a:t>
            </a:r>
          </a:p>
          <a:p>
            <a:pPr algn="ctr"/>
            <a:endParaRPr lang="en-US" dirty="0"/>
          </a:p>
        </p:txBody>
      </p:sp>
      <p:sp>
        <p:nvSpPr>
          <p:cNvPr id="31" name="Rectangle: Rounded Corners 30">
            <a:extLst>
              <a:ext uri="{FF2B5EF4-FFF2-40B4-BE49-F238E27FC236}">
                <a16:creationId xmlns:a16="http://schemas.microsoft.com/office/drawing/2014/main" id="{551B0DB4-A8EA-408A-9856-BA856F94B04B}"/>
              </a:ext>
            </a:extLst>
          </p:cNvPr>
          <p:cNvSpPr/>
          <p:nvPr/>
        </p:nvSpPr>
        <p:spPr>
          <a:xfrm>
            <a:off x="5533926" y="873614"/>
            <a:ext cx="1006245"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Batch View</a:t>
            </a:r>
          </a:p>
        </p:txBody>
      </p:sp>
      <p:sp>
        <p:nvSpPr>
          <p:cNvPr id="32" name="Rectangle: Rounded Corners 31">
            <a:extLst>
              <a:ext uri="{FF2B5EF4-FFF2-40B4-BE49-F238E27FC236}">
                <a16:creationId xmlns:a16="http://schemas.microsoft.com/office/drawing/2014/main" id="{9AA71D39-CDE9-4097-ADDF-64FCE0DEFAAA}"/>
              </a:ext>
            </a:extLst>
          </p:cNvPr>
          <p:cNvSpPr/>
          <p:nvPr/>
        </p:nvSpPr>
        <p:spPr>
          <a:xfrm>
            <a:off x="5533926" y="1450153"/>
            <a:ext cx="1006245"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Batch View</a:t>
            </a:r>
          </a:p>
        </p:txBody>
      </p:sp>
      <p:sp>
        <p:nvSpPr>
          <p:cNvPr id="33" name="Rectangle: Rounded Corners 32">
            <a:extLst>
              <a:ext uri="{FF2B5EF4-FFF2-40B4-BE49-F238E27FC236}">
                <a16:creationId xmlns:a16="http://schemas.microsoft.com/office/drawing/2014/main" id="{A5A6403A-CBF3-4199-8846-18B24F4EDA53}"/>
              </a:ext>
            </a:extLst>
          </p:cNvPr>
          <p:cNvSpPr/>
          <p:nvPr/>
        </p:nvSpPr>
        <p:spPr>
          <a:xfrm>
            <a:off x="4121286" y="2955182"/>
            <a:ext cx="1006245"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Real-time View</a:t>
            </a:r>
          </a:p>
        </p:txBody>
      </p:sp>
      <p:cxnSp>
        <p:nvCxnSpPr>
          <p:cNvPr id="34" name="Straight Arrow Connector 33">
            <a:extLst>
              <a:ext uri="{FF2B5EF4-FFF2-40B4-BE49-F238E27FC236}">
                <a16:creationId xmlns:a16="http://schemas.microsoft.com/office/drawing/2014/main" id="{91EA5592-F717-47A4-AF18-90EABA8CEC00}"/>
              </a:ext>
            </a:extLst>
          </p:cNvPr>
          <p:cNvCxnSpPr>
            <a:cxnSpLocks/>
            <a:stCxn id="26" idx="3"/>
            <a:endCxn id="30" idx="1"/>
          </p:cNvCxnSpPr>
          <p:nvPr/>
        </p:nvCxnSpPr>
        <p:spPr>
          <a:xfrm>
            <a:off x="5283615" y="1304830"/>
            <a:ext cx="1719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D8B4D91-8D63-49BA-8D1A-E37397FC63E8}"/>
              </a:ext>
            </a:extLst>
          </p:cNvPr>
          <p:cNvCxnSpPr>
            <a:cxnSpLocks/>
            <a:stCxn id="29" idx="3"/>
            <a:endCxn id="33" idx="1"/>
          </p:cNvCxnSpPr>
          <p:nvPr/>
        </p:nvCxnSpPr>
        <p:spPr>
          <a:xfrm>
            <a:off x="3949026" y="3166766"/>
            <a:ext cx="1722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BD89224-B859-4CA6-BB35-D41152CC4A37}"/>
              </a:ext>
            </a:extLst>
          </p:cNvPr>
          <p:cNvCxnSpPr/>
          <p:nvPr/>
        </p:nvCxnSpPr>
        <p:spPr>
          <a:xfrm>
            <a:off x="3445903" y="1296782"/>
            <a:ext cx="0" cy="182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Arrow: Down 36">
            <a:extLst>
              <a:ext uri="{FF2B5EF4-FFF2-40B4-BE49-F238E27FC236}">
                <a16:creationId xmlns:a16="http://schemas.microsoft.com/office/drawing/2014/main" id="{07A1617E-6AB8-4943-8B4D-92B4D88953FC}"/>
              </a:ext>
            </a:extLst>
          </p:cNvPr>
          <p:cNvSpPr/>
          <p:nvPr/>
        </p:nvSpPr>
        <p:spPr>
          <a:xfrm>
            <a:off x="3275032" y="1889006"/>
            <a:ext cx="341743" cy="231664"/>
          </a:xfrm>
          <a:prstGeom prst="down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Arrow Connector 37">
            <a:extLst>
              <a:ext uri="{FF2B5EF4-FFF2-40B4-BE49-F238E27FC236}">
                <a16:creationId xmlns:a16="http://schemas.microsoft.com/office/drawing/2014/main" id="{3FB84B70-D32D-4989-950E-C7430309AFEC}"/>
              </a:ext>
            </a:extLst>
          </p:cNvPr>
          <p:cNvCxnSpPr>
            <a:cxnSpLocks/>
          </p:cNvCxnSpPr>
          <p:nvPr/>
        </p:nvCxnSpPr>
        <p:spPr>
          <a:xfrm>
            <a:off x="3445903" y="2678750"/>
            <a:ext cx="0" cy="2342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84165CF5-5D1D-48B2-8931-6752DEDFC39D}"/>
              </a:ext>
            </a:extLst>
          </p:cNvPr>
          <p:cNvGrpSpPr/>
          <p:nvPr/>
        </p:nvGrpSpPr>
        <p:grpSpPr>
          <a:xfrm>
            <a:off x="3088727" y="2107250"/>
            <a:ext cx="714353" cy="571500"/>
            <a:chOff x="5100638" y="4953000"/>
            <a:chExt cx="714353" cy="571500"/>
          </a:xfrm>
        </p:grpSpPr>
        <p:sp>
          <p:nvSpPr>
            <p:cNvPr id="40" name="Rectangle 39">
              <a:extLst>
                <a:ext uri="{FF2B5EF4-FFF2-40B4-BE49-F238E27FC236}">
                  <a16:creationId xmlns:a16="http://schemas.microsoft.com/office/drawing/2014/main" id="{DFDA09D9-D6C4-494D-8123-53F9B2E5757F}"/>
                </a:ext>
              </a:extLst>
            </p:cNvPr>
            <p:cNvSpPr/>
            <p:nvPr/>
          </p:nvSpPr>
          <p:spPr>
            <a:xfrm>
              <a:off x="5100638" y="4953000"/>
              <a:ext cx="714353" cy="14287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324974DF-C740-4E99-B859-77B077372F18}"/>
                </a:ext>
              </a:extLst>
            </p:cNvPr>
            <p:cNvSpPr/>
            <p:nvPr/>
          </p:nvSpPr>
          <p:spPr>
            <a:xfrm>
              <a:off x="5100638" y="5095875"/>
              <a:ext cx="714353" cy="1428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D1CFD807-993C-4FD0-96C5-B893B0F3AEBE}"/>
                </a:ext>
              </a:extLst>
            </p:cNvPr>
            <p:cNvSpPr/>
            <p:nvPr/>
          </p:nvSpPr>
          <p:spPr>
            <a:xfrm>
              <a:off x="5100638" y="5238750"/>
              <a:ext cx="714353" cy="14287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D178A34F-1368-47AC-883E-14B68271376A}"/>
                </a:ext>
              </a:extLst>
            </p:cNvPr>
            <p:cNvSpPr/>
            <p:nvPr/>
          </p:nvSpPr>
          <p:spPr>
            <a:xfrm>
              <a:off x="5100638" y="5381625"/>
              <a:ext cx="714353" cy="1428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4" name="TextBox 43">
            <a:extLst>
              <a:ext uri="{FF2B5EF4-FFF2-40B4-BE49-F238E27FC236}">
                <a16:creationId xmlns:a16="http://schemas.microsoft.com/office/drawing/2014/main" id="{AD0590AF-12D1-4B01-B57B-5A4628AC9C7A}"/>
              </a:ext>
            </a:extLst>
          </p:cNvPr>
          <p:cNvSpPr txBox="1"/>
          <p:nvPr/>
        </p:nvSpPr>
        <p:spPr>
          <a:xfrm>
            <a:off x="3081431" y="2173925"/>
            <a:ext cx="728945" cy="430887"/>
          </a:xfrm>
          <a:prstGeom prst="rect">
            <a:avLst/>
          </a:prstGeom>
          <a:noFill/>
        </p:spPr>
        <p:txBody>
          <a:bodyPr wrap="square" rtlCol="0">
            <a:spAutoFit/>
          </a:bodyPr>
          <a:lstStyle/>
          <a:p>
            <a:pPr algn="ctr"/>
            <a:r>
              <a:rPr lang="en-US" sz="1100" dirty="0"/>
              <a:t>Change Feed</a:t>
            </a:r>
          </a:p>
        </p:txBody>
      </p:sp>
      <p:sp>
        <p:nvSpPr>
          <p:cNvPr id="69" name="Rectangle: Rounded Corners 68">
            <a:extLst>
              <a:ext uri="{FF2B5EF4-FFF2-40B4-BE49-F238E27FC236}">
                <a16:creationId xmlns:a16="http://schemas.microsoft.com/office/drawing/2014/main" id="{BD847D01-0A6E-4A51-B5AA-4F49FD6C2930}"/>
              </a:ext>
            </a:extLst>
          </p:cNvPr>
          <p:cNvSpPr/>
          <p:nvPr/>
        </p:nvSpPr>
        <p:spPr>
          <a:xfrm>
            <a:off x="379488" y="1707578"/>
            <a:ext cx="960120" cy="34747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Lab</a:t>
            </a:r>
          </a:p>
        </p:txBody>
      </p:sp>
      <p:cxnSp>
        <p:nvCxnSpPr>
          <p:cNvPr id="71" name="Straight Arrow Connector 70">
            <a:extLst>
              <a:ext uri="{FF2B5EF4-FFF2-40B4-BE49-F238E27FC236}">
                <a16:creationId xmlns:a16="http://schemas.microsoft.com/office/drawing/2014/main" id="{91C7AF60-DF02-4C21-8E95-FCFCE3ECE27C}"/>
              </a:ext>
            </a:extLst>
          </p:cNvPr>
          <p:cNvCxnSpPr>
            <a:stCxn id="69" idx="3"/>
            <a:endCxn id="11" idx="1"/>
          </p:cNvCxnSpPr>
          <p:nvPr/>
        </p:nvCxnSpPr>
        <p:spPr>
          <a:xfrm>
            <a:off x="1339608" y="1881314"/>
            <a:ext cx="438139" cy="1300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Rectangle: Rounded Corners 72">
            <a:extLst>
              <a:ext uri="{FF2B5EF4-FFF2-40B4-BE49-F238E27FC236}">
                <a16:creationId xmlns:a16="http://schemas.microsoft.com/office/drawing/2014/main" id="{3D701168-458B-4D95-B05F-EB64B8152F02}"/>
              </a:ext>
            </a:extLst>
          </p:cNvPr>
          <p:cNvSpPr/>
          <p:nvPr/>
        </p:nvSpPr>
        <p:spPr>
          <a:xfrm>
            <a:off x="4089484" y="1452145"/>
            <a:ext cx="1069848"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Pre- computed view</a:t>
            </a:r>
          </a:p>
        </p:txBody>
      </p:sp>
      <p:cxnSp>
        <p:nvCxnSpPr>
          <p:cNvPr id="74" name="Straight Arrow Connector 73">
            <a:extLst>
              <a:ext uri="{FF2B5EF4-FFF2-40B4-BE49-F238E27FC236}">
                <a16:creationId xmlns:a16="http://schemas.microsoft.com/office/drawing/2014/main" id="{13845FAA-A2A7-4B4E-B9DB-901F5D277214}"/>
              </a:ext>
            </a:extLst>
          </p:cNvPr>
          <p:cNvCxnSpPr>
            <a:cxnSpLocks/>
            <a:stCxn id="28" idx="3"/>
            <a:endCxn id="73" idx="1"/>
          </p:cNvCxnSpPr>
          <p:nvPr/>
        </p:nvCxnSpPr>
        <p:spPr>
          <a:xfrm>
            <a:off x="3949026" y="1661737"/>
            <a:ext cx="140458" cy="1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B8766C43-3141-439B-A1AB-586C13B31F0F}"/>
              </a:ext>
            </a:extLst>
          </p:cNvPr>
          <p:cNvGrpSpPr/>
          <p:nvPr/>
        </p:nvGrpSpPr>
        <p:grpSpPr>
          <a:xfrm>
            <a:off x="430036" y="3842171"/>
            <a:ext cx="9966960" cy="2014199"/>
            <a:chOff x="1353312" y="841514"/>
            <a:chExt cx="9966960" cy="2014199"/>
          </a:xfrm>
        </p:grpSpPr>
        <p:sp>
          <p:nvSpPr>
            <p:cNvPr id="48" name="Rectangle 47">
              <a:extLst>
                <a:ext uri="{FF2B5EF4-FFF2-40B4-BE49-F238E27FC236}">
                  <a16:creationId xmlns:a16="http://schemas.microsoft.com/office/drawing/2014/main" id="{83DA5C01-3F7D-4096-B1AF-D2BE7163EB07}"/>
                </a:ext>
              </a:extLst>
            </p:cNvPr>
            <p:cNvSpPr/>
            <p:nvPr/>
          </p:nvSpPr>
          <p:spPr>
            <a:xfrm>
              <a:off x="1353312" y="841514"/>
              <a:ext cx="9966960" cy="2013350"/>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Kappa Architecture (Azure Solution)</a:t>
              </a:r>
            </a:p>
          </p:txBody>
        </p:sp>
        <p:pic>
          <p:nvPicPr>
            <p:cNvPr id="49" name="Picture 2" descr="Image result for event hub icon">
              <a:extLst>
                <a:ext uri="{FF2B5EF4-FFF2-40B4-BE49-F238E27FC236}">
                  <a16:creationId xmlns:a16="http://schemas.microsoft.com/office/drawing/2014/main" id="{DCD6E43E-4839-4FC8-AB69-6CF53175F7B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60" t="2629" r="5370" b="2871"/>
            <a:stretch/>
          </p:blipFill>
          <p:spPr bwMode="auto">
            <a:xfrm>
              <a:off x="1649249" y="1204902"/>
              <a:ext cx="1188720" cy="1220113"/>
            </a:xfrm>
            <a:prstGeom prst="rect">
              <a:avLst/>
            </a:prstGeom>
            <a:solidFill>
              <a:schemeClr val="bg1">
                <a:lumMod val="95000"/>
              </a:schemeClr>
            </a:solidFill>
          </p:spPr>
        </p:pic>
        <p:sp>
          <p:nvSpPr>
            <p:cNvPr id="50" name="TextBox 49">
              <a:extLst>
                <a:ext uri="{FF2B5EF4-FFF2-40B4-BE49-F238E27FC236}">
                  <a16:creationId xmlns:a16="http://schemas.microsoft.com/office/drawing/2014/main" id="{3D120E82-169F-497B-9255-F733BA508432}"/>
                </a:ext>
              </a:extLst>
            </p:cNvPr>
            <p:cNvSpPr txBox="1"/>
            <p:nvPr/>
          </p:nvSpPr>
          <p:spPr>
            <a:xfrm>
              <a:off x="1533706" y="2423977"/>
              <a:ext cx="1419806" cy="430887"/>
            </a:xfrm>
            <a:prstGeom prst="rect">
              <a:avLst/>
            </a:prstGeom>
            <a:solidFill>
              <a:schemeClr val="bg1">
                <a:lumMod val="95000"/>
              </a:schemeClr>
            </a:solidFill>
          </p:spPr>
          <p:txBody>
            <a:bodyPr wrap="square" rtlCol="0">
              <a:spAutoFit/>
            </a:bodyPr>
            <a:lstStyle/>
            <a:p>
              <a:pPr algn="ctr"/>
              <a:r>
                <a:rPr lang="en-US" sz="1100" dirty="0"/>
                <a:t>Data Source Ingestion</a:t>
              </a:r>
            </a:p>
            <a:p>
              <a:pPr algn="ctr"/>
              <a:r>
                <a:rPr lang="en-US" sz="1100" dirty="0"/>
                <a:t>(Event Hub)</a:t>
              </a:r>
            </a:p>
          </p:txBody>
        </p:sp>
        <p:grpSp>
          <p:nvGrpSpPr>
            <p:cNvPr id="51" name="Group 50">
              <a:extLst>
                <a:ext uri="{FF2B5EF4-FFF2-40B4-BE49-F238E27FC236}">
                  <a16:creationId xmlns:a16="http://schemas.microsoft.com/office/drawing/2014/main" id="{2C8246D2-30E7-40DE-82CD-7842CDCA7B3E}"/>
                </a:ext>
              </a:extLst>
            </p:cNvPr>
            <p:cNvGrpSpPr/>
            <p:nvPr/>
          </p:nvGrpSpPr>
          <p:grpSpPr>
            <a:xfrm>
              <a:off x="4371068" y="1204053"/>
              <a:ext cx="1555846" cy="1651660"/>
              <a:chOff x="4258676" y="1215825"/>
              <a:chExt cx="1555846" cy="1651660"/>
            </a:xfrm>
            <a:solidFill>
              <a:schemeClr val="bg1">
                <a:lumMod val="95000"/>
              </a:schemeClr>
            </a:solidFill>
          </p:grpSpPr>
          <p:pic>
            <p:nvPicPr>
              <p:cNvPr id="61" name="Picture 60">
                <a:extLst>
                  <a:ext uri="{FF2B5EF4-FFF2-40B4-BE49-F238E27FC236}">
                    <a16:creationId xmlns:a16="http://schemas.microsoft.com/office/drawing/2014/main" id="{91C76894-E534-47EF-BEBC-4B0A48AACA99}"/>
                  </a:ext>
                </a:extLst>
              </p:cNvPr>
              <p:cNvPicPr>
                <a:picLocks noChangeAspect="1"/>
              </p:cNvPicPr>
              <p:nvPr/>
            </p:nvPicPr>
            <p:blipFill rotWithShape="1">
              <a:blip r:embed="rId6">
                <a:extLst>
                  <a:ext uri="{28A0092B-C50C-407E-A947-70E740481C1C}">
                    <a14:useLocalDpi xmlns:a14="http://schemas.microsoft.com/office/drawing/2010/main" val="0"/>
                  </a:ext>
                </a:extLst>
              </a:blip>
              <a:srcRect t="9599" b="11369"/>
              <a:stretch/>
            </p:blipFill>
            <p:spPr>
              <a:xfrm>
                <a:off x="4258676" y="1215825"/>
                <a:ext cx="1555846" cy="1229604"/>
              </a:xfrm>
              <a:prstGeom prst="rect">
                <a:avLst/>
              </a:prstGeom>
              <a:grpFill/>
            </p:spPr>
          </p:pic>
          <p:sp>
            <p:nvSpPr>
              <p:cNvPr id="62" name="TextBox 61">
                <a:extLst>
                  <a:ext uri="{FF2B5EF4-FFF2-40B4-BE49-F238E27FC236}">
                    <a16:creationId xmlns:a16="http://schemas.microsoft.com/office/drawing/2014/main" id="{C433B235-7DD0-4D82-B3A9-A944335A31D0}"/>
                  </a:ext>
                </a:extLst>
              </p:cNvPr>
              <p:cNvSpPr txBox="1"/>
              <p:nvPr/>
            </p:nvSpPr>
            <p:spPr>
              <a:xfrm>
                <a:off x="4407468" y="2436598"/>
                <a:ext cx="1258262" cy="430887"/>
              </a:xfrm>
              <a:prstGeom prst="rect">
                <a:avLst/>
              </a:prstGeom>
              <a:grpFill/>
            </p:spPr>
            <p:txBody>
              <a:bodyPr wrap="square" rtlCol="0">
                <a:spAutoFit/>
              </a:bodyPr>
              <a:lstStyle/>
              <a:p>
                <a:pPr algn="ctr"/>
                <a:r>
                  <a:rPr lang="en-US" sz="1100" dirty="0"/>
                  <a:t>Speed Layer</a:t>
                </a:r>
              </a:p>
              <a:p>
                <a:pPr algn="ctr"/>
                <a:r>
                  <a:rPr lang="en-US" sz="1100" dirty="0"/>
                  <a:t>(Stream Analytics)</a:t>
                </a:r>
              </a:p>
            </p:txBody>
          </p:sp>
        </p:grpSp>
        <p:grpSp>
          <p:nvGrpSpPr>
            <p:cNvPr id="52" name="Group 51">
              <a:extLst>
                <a:ext uri="{FF2B5EF4-FFF2-40B4-BE49-F238E27FC236}">
                  <a16:creationId xmlns:a16="http://schemas.microsoft.com/office/drawing/2014/main" id="{15A6DA2A-25BC-44C3-91BA-BD4AE8910150}"/>
                </a:ext>
              </a:extLst>
            </p:cNvPr>
            <p:cNvGrpSpPr/>
            <p:nvPr/>
          </p:nvGrpSpPr>
          <p:grpSpPr>
            <a:xfrm>
              <a:off x="7344470" y="1213041"/>
              <a:ext cx="1188720" cy="1633685"/>
              <a:chOff x="7277620" y="1221608"/>
              <a:chExt cx="1188720" cy="1633685"/>
            </a:xfrm>
            <a:solidFill>
              <a:schemeClr val="bg1">
                <a:lumMod val="95000"/>
              </a:schemeClr>
            </a:solidFill>
          </p:grpSpPr>
          <p:pic>
            <p:nvPicPr>
              <p:cNvPr id="59" name="Picture 58">
                <a:extLst>
                  <a:ext uri="{FF2B5EF4-FFF2-40B4-BE49-F238E27FC236}">
                    <a16:creationId xmlns:a16="http://schemas.microsoft.com/office/drawing/2014/main" id="{EFEA4AC9-67B7-4EC6-98C8-72C60E0DC51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2926" t="12873" r="23088" b="13436"/>
              <a:stretch/>
            </p:blipFill>
            <p:spPr>
              <a:xfrm>
                <a:off x="7277620" y="1221608"/>
                <a:ext cx="1188720" cy="1218038"/>
              </a:xfrm>
              <a:prstGeom prst="rect">
                <a:avLst/>
              </a:prstGeom>
              <a:grpFill/>
            </p:spPr>
          </p:pic>
          <p:sp>
            <p:nvSpPr>
              <p:cNvPr id="60" name="TextBox 59">
                <a:extLst>
                  <a:ext uri="{FF2B5EF4-FFF2-40B4-BE49-F238E27FC236}">
                    <a16:creationId xmlns:a16="http://schemas.microsoft.com/office/drawing/2014/main" id="{3310C59A-7CC0-47F6-A656-0819F95F0F38}"/>
                  </a:ext>
                </a:extLst>
              </p:cNvPr>
              <p:cNvSpPr txBox="1"/>
              <p:nvPr/>
            </p:nvSpPr>
            <p:spPr>
              <a:xfrm>
                <a:off x="7277620" y="2424406"/>
                <a:ext cx="1188720" cy="430887"/>
              </a:xfrm>
              <a:prstGeom prst="rect">
                <a:avLst/>
              </a:prstGeom>
              <a:grpFill/>
            </p:spPr>
            <p:txBody>
              <a:bodyPr wrap="square" rtlCol="0">
                <a:spAutoFit/>
              </a:bodyPr>
              <a:lstStyle/>
              <a:p>
                <a:pPr algn="ctr"/>
                <a:r>
                  <a:rPr lang="en-US" sz="1100" dirty="0"/>
                  <a:t>Serving Layer</a:t>
                </a:r>
              </a:p>
              <a:p>
                <a:pPr algn="ctr"/>
                <a:r>
                  <a:rPr lang="en-US" sz="1100" dirty="0"/>
                  <a:t>(Power BI)</a:t>
                </a:r>
              </a:p>
            </p:txBody>
          </p:sp>
        </p:grpSp>
        <p:grpSp>
          <p:nvGrpSpPr>
            <p:cNvPr id="53" name="Group 52">
              <a:extLst>
                <a:ext uri="{FF2B5EF4-FFF2-40B4-BE49-F238E27FC236}">
                  <a16:creationId xmlns:a16="http://schemas.microsoft.com/office/drawing/2014/main" id="{A11B340A-C13B-4CAB-8547-260963BFB425}"/>
                </a:ext>
              </a:extLst>
            </p:cNvPr>
            <p:cNvGrpSpPr/>
            <p:nvPr/>
          </p:nvGrpSpPr>
          <p:grpSpPr>
            <a:xfrm>
              <a:off x="9950745" y="1296466"/>
              <a:ext cx="1188720" cy="1466835"/>
              <a:chOff x="9950745" y="1206989"/>
              <a:chExt cx="1188720" cy="1466835"/>
            </a:xfrm>
            <a:solidFill>
              <a:schemeClr val="bg1">
                <a:lumMod val="95000"/>
              </a:schemeClr>
            </a:solidFill>
          </p:grpSpPr>
          <p:pic>
            <p:nvPicPr>
              <p:cNvPr id="57" name="Picture 56">
                <a:extLst>
                  <a:ext uri="{FF2B5EF4-FFF2-40B4-BE49-F238E27FC236}">
                    <a16:creationId xmlns:a16="http://schemas.microsoft.com/office/drawing/2014/main" id="{C4A90E84-BA4C-4CD0-A8B9-51C6C0A46DEE}"/>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8363" t="16314" r="18467" b="12459"/>
              <a:stretch/>
            </p:blipFill>
            <p:spPr>
              <a:xfrm>
                <a:off x="9950745" y="1206989"/>
                <a:ext cx="1188720" cy="1247277"/>
              </a:xfrm>
              <a:prstGeom prst="rect">
                <a:avLst/>
              </a:prstGeom>
              <a:grpFill/>
            </p:spPr>
          </p:pic>
          <p:sp>
            <p:nvSpPr>
              <p:cNvPr id="58" name="TextBox 57">
                <a:extLst>
                  <a:ext uri="{FF2B5EF4-FFF2-40B4-BE49-F238E27FC236}">
                    <a16:creationId xmlns:a16="http://schemas.microsoft.com/office/drawing/2014/main" id="{14E6F9A6-D4DE-4DD3-9A72-C00C770D52A5}"/>
                  </a:ext>
                </a:extLst>
              </p:cNvPr>
              <p:cNvSpPr txBox="1"/>
              <p:nvPr/>
            </p:nvSpPr>
            <p:spPr>
              <a:xfrm>
                <a:off x="9950745" y="2412214"/>
                <a:ext cx="1188720" cy="261610"/>
              </a:xfrm>
              <a:prstGeom prst="rect">
                <a:avLst/>
              </a:prstGeom>
              <a:grpFill/>
            </p:spPr>
            <p:txBody>
              <a:bodyPr wrap="square" rtlCol="0">
                <a:spAutoFit/>
              </a:bodyPr>
              <a:lstStyle/>
              <a:p>
                <a:pPr algn="ctr"/>
                <a:r>
                  <a:rPr lang="en-US" sz="1100" dirty="0"/>
                  <a:t>Query Layer</a:t>
                </a:r>
              </a:p>
            </p:txBody>
          </p:sp>
        </p:grpSp>
        <p:sp>
          <p:nvSpPr>
            <p:cNvPr id="54" name="Arrow: Right 53">
              <a:extLst>
                <a:ext uri="{FF2B5EF4-FFF2-40B4-BE49-F238E27FC236}">
                  <a16:creationId xmlns:a16="http://schemas.microsoft.com/office/drawing/2014/main" id="{AB61F50A-F100-4916-A32C-C1A06B9A832E}"/>
                </a:ext>
              </a:extLst>
            </p:cNvPr>
            <p:cNvSpPr/>
            <p:nvPr/>
          </p:nvSpPr>
          <p:spPr>
            <a:xfrm>
              <a:off x="2903276" y="1653275"/>
              <a:ext cx="1417556" cy="360735"/>
            </a:xfrm>
            <a:prstGeom prst="rightArrow">
              <a:avLst/>
            </a:prstGeom>
            <a:solidFill>
              <a:schemeClr val="bg1">
                <a:lumMod val="95000"/>
              </a:schemeClr>
            </a:solidFill>
            <a:ln w="57150">
              <a:solidFill>
                <a:srgbClr val="5676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row: Right 54">
              <a:extLst>
                <a:ext uri="{FF2B5EF4-FFF2-40B4-BE49-F238E27FC236}">
                  <a16:creationId xmlns:a16="http://schemas.microsoft.com/office/drawing/2014/main" id="{A4D208C5-CC79-4DF9-9ECE-1B1EABF21F31}"/>
                </a:ext>
              </a:extLst>
            </p:cNvPr>
            <p:cNvSpPr/>
            <p:nvPr/>
          </p:nvSpPr>
          <p:spPr>
            <a:xfrm>
              <a:off x="5912190" y="1653275"/>
              <a:ext cx="1417556" cy="360735"/>
            </a:xfrm>
            <a:prstGeom prst="rightArrow">
              <a:avLst/>
            </a:prstGeom>
            <a:solidFill>
              <a:schemeClr val="bg1">
                <a:lumMod val="95000"/>
              </a:schemeClr>
            </a:solidFill>
            <a:ln w="57150">
              <a:solidFill>
                <a:srgbClr val="5676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Arrow: Right 55">
              <a:extLst>
                <a:ext uri="{FF2B5EF4-FFF2-40B4-BE49-F238E27FC236}">
                  <a16:creationId xmlns:a16="http://schemas.microsoft.com/office/drawing/2014/main" id="{047FEFB6-A660-4041-B7AD-F148758D98C0}"/>
                </a:ext>
              </a:extLst>
            </p:cNvPr>
            <p:cNvSpPr/>
            <p:nvPr/>
          </p:nvSpPr>
          <p:spPr>
            <a:xfrm>
              <a:off x="8533190" y="1653275"/>
              <a:ext cx="1417556" cy="360735"/>
            </a:xfrm>
            <a:prstGeom prst="rightArrow">
              <a:avLst/>
            </a:prstGeom>
            <a:solidFill>
              <a:schemeClr val="bg1">
                <a:lumMod val="95000"/>
              </a:schemeClr>
            </a:solidFill>
            <a:ln w="57150">
              <a:solidFill>
                <a:srgbClr val="5676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3" name="Picture 62" descr="Kappa architecture diagram">
            <a:extLst>
              <a:ext uri="{FF2B5EF4-FFF2-40B4-BE49-F238E27FC236}">
                <a16:creationId xmlns:a16="http://schemas.microsoft.com/office/drawing/2014/main" id="{28463FD5-2C9C-4708-BFF5-83F0CC4D05C0}"/>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6933228" y="522214"/>
            <a:ext cx="4879284" cy="1975389"/>
          </a:xfrm>
          <a:prstGeom prst="rect">
            <a:avLst/>
          </a:prstGeom>
          <a:noFill/>
          <a:ln>
            <a:noFill/>
          </a:ln>
        </p:spPr>
      </p:pic>
    </p:spTree>
    <p:extLst>
      <p:ext uri="{BB962C8B-B14F-4D97-AF65-F5344CB8AC3E}">
        <p14:creationId xmlns:p14="http://schemas.microsoft.com/office/powerpoint/2010/main" val="36892390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B9707-98C9-465C-B6E3-612BBEE3DE44}"/>
              </a:ext>
            </a:extLst>
          </p:cNvPr>
          <p:cNvSpPr>
            <a:spLocks noGrp="1"/>
          </p:cNvSpPr>
          <p:nvPr>
            <p:ph type="title"/>
          </p:nvPr>
        </p:nvSpPr>
        <p:spPr/>
        <p:txBody>
          <a:bodyPr/>
          <a:lstStyle/>
          <a:p>
            <a:r>
              <a:rPr lang="en-US" dirty="0"/>
              <a:t>Kappa Architecture – Detail I</a:t>
            </a:r>
          </a:p>
        </p:txBody>
      </p:sp>
      <p:sp>
        <p:nvSpPr>
          <p:cNvPr id="5" name="Rectangle 4">
            <a:extLst>
              <a:ext uri="{FF2B5EF4-FFF2-40B4-BE49-F238E27FC236}">
                <a16:creationId xmlns:a16="http://schemas.microsoft.com/office/drawing/2014/main" id="{236DA039-FFA5-424B-848B-5D350D5B6742}"/>
              </a:ext>
            </a:extLst>
          </p:cNvPr>
          <p:cNvSpPr/>
          <p:nvPr/>
        </p:nvSpPr>
        <p:spPr>
          <a:xfrm>
            <a:off x="125748" y="593031"/>
            <a:ext cx="11859106" cy="461665"/>
          </a:xfrm>
          <a:prstGeom prst="rect">
            <a:avLst/>
          </a:prstGeom>
        </p:spPr>
        <p:txBody>
          <a:bodyPr wrap="square">
            <a:spAutoFit/>
          </a:bodyPr>
          <a:lstStyle/>
          <a:p>
            <a:pPr>
              <a:spcAft>
                <a:spcPts val="1125"/>
              </a:spcAft>
            </a:pPr>
            <a:r>
              <a:rPr lang="en-US" sz="1200" dirty="0">
                <a:solidFill>
                  <a:srgbClr val="222222"/>
                </a:solidFill>
                <a:ea typeface="Times New Roman" panose="02020603050405020304" pitchFamily="18" charset="0"/>
              </a:rPr>
              <a:t>Kappa Architecture is a </a:t>
            </a:r>
            <a:r>
              <a:rPr lang="en-US" sz="1200" b="1" dirty="0">
                <a:solidFill>
                  <a:srgbClr val="222222"/>
                </a:solidFill>
                <a:ea typeface="Times New Roman" panose="02020603050405020304" pitchFamily="18" charset="0"/>
              </a:rPr>
              <a:t>simplification of Lambda Architecture, not a replacement</a:t>
            </a:r>
            <a:r>
              <a:rPr lang="en-US" sz="1200" dirty="0">
                <a:solidFill>
                  <a:srgbClr val="222222"/>
                </a:solidFill>
                <a:ea typeface="Times New Roman" panose="02020603050405020304" pitchFamily="18" charset="0"/>
              </a:rPr>
              <a:t>.  </a:t>
            </a:r>
            <a:r>
              <a:rPr lang="en-US" sz="1200" dirty="0">
                <a:solidFill>
                  <a:srgbClr val="111111"/>
                </a:solidFill>
                <a:ea typeface="Times New Roman" panose="02020603050405020304" pitchFamily="18" charset="0"/>
              </a:rPr>
              <a:t>It aims to tackle the </a:t>
            </a:r>
            <a:r>
              <a:rPr lang="en-US" sz="1200" b="1" dirty="0">
                <a:solidFill>
                  <a:srgbClr val="111111"/>
                </a:solidFill>
                <a:ea typeface="Times New Roman" panose="02020603050405020304" pitchFamily="18" charset="0"/>
              </a:rPr>
              <a:t>Lambda Architecture’s weakness: complexity of having to maintain two paths </a:t>
            </a:r>
            <a:r>
              <a:rPr lang="en-US" sz="1200" dirty="0">
                <a:solidFill>
                  <a:srgbClr val="111111"/>
                </a:solidFill>
                <a:ea typeface="Times New Roman" panose="02020603050405020304" pitchFamily="18" charset="0"/>
              </a:rPr>
              <a:t>(Batch and Speed), with separate implementations, technologies and codebases. And the serving layer having to reconcile the overlapping or different results.</a:t>
            </a:r>
            <a:endParaRPr lang="en-US" sz="1200" dirty="0"/>
          </a:p>
        </p:txBody>
      </p:sp>
      <p:pic>
        <p:nvPicPr>
          <p:cNvPr id="7" name="Picture 6" descr="Kappa Architecture">
            <a:extLst>
              <a:ext uri="{FF2B5EF4-FFF2-40B4-BE49-F238E27FC236}">
                <a16:creationId xmlns:a16="http://schemas.microsoft.com/office/drawing/2014/main" id="{5BCFAF4E-E51B-4824-B66E-8DA19520D093}"/>
              </a:ext>
            </a:extLst>
          </p:cNvPr>
          <p:cNvPicPr/>
          <p:nvPr/>
        </p:nvPicPr>
        <p:blipFill rotWithShape="1">
          <a:blip r:embed="rId2">
            <a:extLst>
              <a:ext uri="{28A0092B-C50C-407E-A947-70E740481C1C}">
                <a14:useLocalDpi xmlns:a14="http://schemas.microsoft.com/office/drawing/2010/main" val="0"/>
              </a:ext>
            </a:extLst>
          </a:blip>
          <a:srcRect t="20445" r="3562" b="13333"/>
          <a:stretch/>
        </p:blipFill>
        <p:spPr bwMode="auto">
          <a:xfrm>
            <a:off x="62147" y="1119602"/>
            <a:ext cx="5977630" cy="2644529"/>
          </a:xfrm>
          <a:prstGeom prst="rect">
            <a:avLst/>
          </a:prstGeom>
          <a:noFill/>
          <a:ln>
            <a:noFill/>
          </a:ln>
          <a:extLst>
            <a:ext uri="{53640926-AAD7-44D8-BBD7-CCE9431645EC}">
              <a14:shadowObscured xmlns:a14="http://schemas.microsoft.com/office/drawing/2010/main"/>
            </a:ext>
          </a:extLst>
        </p:spPr>
      </p:pic>
      <p:sp>
        <p:nvSpPr>
          <p:cNvPr id="13" name="Rectangle 12">
            <a:extLst>
              <a:ext uri="{FF2B5EF4-FFF2-40B4-BE49-F238E27FC236}">
                <a16:creationId xmlns:a16="http://schemas.microsoft.com/office/drawing/2014/main" id="{9C0DA335-59A3-4E0F-A647-C93A8B382D03}"/>
              </a:ext>
            </a:extLst>
          </p:cNvPr>
          <p:cNvSpPr/>
          <p:nvPr/>
        </p:nvSpPr>
        <p:spPr>
          <a:xfrm>
            <a:off x="239696" y="4022258"/>
            <a:ext cx="5948039" cy="2259593"/>
          </a:xfrm>
          <a:prstGeom prst="rect">
            <a:avLst/>
          </a:prstGeom>
        </p:spPr>
        <p:txBody>
          <a:bodyPr wrap="square">
            <a:spAutoFit/>
          </a:bodyPr>
          <a:lstStyle/>
          <a:p>
            <a:pPr>
              <a:spcBef>
                <a:spcPts val="2065"/>
              </a:spcBef>
            </a:pPr>
            <a:r>
              <a:rPr lang="en-US" sz="1200" b="1" spc="-25" dirty="0">
                <a:ea typeface="Times New Roman" panose="02020603050405020304" pitchFamily="18" charset="0"/>
              </a:rPr>
              <a:t>Pros and Cons of Kappa architecture</a:t>
            </a:r>
            <a:endParaRPr lang="en-US" sz="1200" b="1" dirty="0">
              <a:ea typeface="Times New Roman" panose="02020603050405020304" pitchFamily="18" charset="0"/>
            </a:endParaRPr>
          </a:p>
          <a:p>
            <a:r>
              <a:rPr lang="en-US" sz="1200" b="1" spc="-25" dirty="0">
                <a:ea typeface="Times New Roman" panose="02020603050405020304" pitchFamily="18" charset="0"/>
              </a:rPr>
              <a:t>Pros</a:t>
            </a:r>
            <a:endParaRPr lang="en-US" sz="1200" b="1" dirty="0">
              <a:ea typeface="Times New Roman" panose="02020603050405020304" pitchFamily="18" charset="0"/>
            </a:endParaRPr>
          </a:p>
          <a:p>
            <a:pPr marL="171450" marR="0" lvl="0" indent="-171450">
              <a:spcBef>
                <a:spcPts val="0"/>
              </a:spcBef>
              <a:spcAft>
                <a:spcPts val="500"/>
              </a:spcAft>
              <a:buSzPts val="1000"/>
              <a:buFont typeface="Arial" panose="020B0604020202020204" pitchFamily="34" charset="0"/>
              <a:buChar char="•"/>
              <a:tabLst>
                <a:tab pos="457200" algn="l"/>
              </a:tabLst>
            </a:pPr>
            <a:r>
              <a:rPr lang="en-US" sz="1200" dirty="0">
                <a:ea typeface="Times New Roman" panose="02020603050405020304" pitchFamily="18" charset="0"/>
              </a:rPr>
              <a:t>Can be used for data systems that are online learners and don’t need the batch layer.</a:t>
            </a:r>
          </a:p>
          <a:p>
            <a:pPr marL="171450" marR="0" lvl="0" indent="-171450">
              <a:spcBef>
                <a:spcPts val="0"/>
              </a:spcBef>
              <a:spcAft>
                <a:spcPts val="500"/>
              </a:spcAft>
              <a:buSzPts val="1000"/>
              <a:buFont typeface="Arial" panose="020B0604020202020204" pitchFamily="34" charset="0"/>
              <a:buChar char="•"/>
              <a:tabLst>
                <a:tab pos="457200" algn="l"/>
              </a:tabLst>
            </a:pPr>
            <a:r>
              <a:rPr lang="en-US" sz="1200" dirty="0">
                <a:ea typeface="Times New Roman" panose="02020603050405020304" pitchFamily="18" charset="0"/>
              </a:rPr>
              <a:t>Re-processing is required only when the code changes.</a:t>
            </a:r>
          </a:p>
          <a:p>
            <a:pPr marL="171450" marR="0" lvl="0" indent="-171450">
              <a:spcBef>
                <a:spcPts val="0"/>
              </a:spcBef>
              <a:spcAft>
                <a:spcPts val="500"/>
              </a:spcAft>
              <a:buSzPts val="1000"/>
              <a:buFont typeface="Arial" panose="020B0604020202020204" pitchFamily="34" charset="0"/>
              <a:buChar char="•"/>
              <a:tabLst>
                <a:tab pos="457200" algn="l"/>
              </a:tabLst>
            </a:pPr>
            <a:r>
              <a:rPr lang="en-US" sz="1200" dirty="0">
                <a:ea typeface="Times New Roman" panose="02020603050405020304" pitchFamily="18" charset="0"/>
              </a:rPr>
              <a:t>It can be deployed with fixed memory.</a:t>
            </a:r>
          </a:p>
          <a:p>
            <a:pPr marL="171450" marR="0" lvl="0" indent="-171450">
              <a:spcBef>
                <a:spcPts val="0"/>
              </a:spcBef>
              <a:spcAft>
                <a:spcPts val="500"/>
              </a:spcAft>
              <a:buSzPts val="1000"/>
              <a:buFont typeface="Arial" panose="020B0604020202020204" pitchFamily="34" charset="0"/>
              <a:buChar char="•"/>
              <a:tabLst>
                <a:tab pos="457200" algn="l"/>
              </a:tabLst>
            </a:pPr>
            <a:r>
              <a:rPr lang="en-US" sz="1200" dirty="0">
                <a:ea typeface="Times New Roman" panose="02020603050405020304" pitchFamily="18" charset="0"/>
              </a:rPr>
              <a:t>It can be used for horizontally scalable systems.</a:t>
            </a:r>
          </a:p>
          <a:p>
            <a:pPr marL="171450" marR="0" lvl="0" indent="-171450">
              <a:spcBef>
                <a:spcPts val="0"/>
              </a:spcBef>
              <a:spcAft>
                <a:spcPts val="500"/>
              </a:spcAft>
              <a:buSzPts val="1000"/>
              <a:buFont typeface="Arial" panose="020B0604020202020204" pitchFamily="34" charset="0"/>
              <a:buChar char="•"/>
              <a:tabLst>
                <a:tab pos="457200" algn="l"/>
              </a:tabLst>
            </a:pPr>
            <a:r>
              <a:rPr lang="en-US" sz="1200" dirty="0">
                <a:ea typeface="Times New Roman" panose="02020603050405020304" pitchFamily="18" charset="0"/>
              </a:rPr>
              <a:t>Need fewer resources since the machine learning is being done on real time basis.</a:t>
            </a:r>
          </a:p>
          <a:p>
            <a:pPr marR="0" lvl="0">
              <a:spcBef>
                <a:spcPts val="0"/>
              </a:spcBef>
              <a:spcAft>
                <a:spcPts val="0"/>
              </a:spcAft>
              <a:buSzPts val="1000"/>
              <a:tabLst>
                <a:tab pos="457200" algn="l"/>
              </a:tabLst>
            </a:pPr>
            <a:r>
              <a:rPr lang="en-US" sz="1200" b="1" spc="-25" dirty="0">
                <a:ea typeface="Times New Roman" panose="02020603050405020304" pitchFamily="18" charset="0"/>
              </a:rPr>
              <a:t>Cons</a:t>
            </a:r>
            <a:endParaRPr lang="en-US" sz="1200" b="1" dirty="0">
              <a:ea typeface="Times New Roman" panose="02020603050405020304" pitchFamily="18" charset="0"/>
            </a:endParaRPr>
          </a:p>
          <a:p>
            <a:pPr marL="171450" indent="-171450">
              <a:spcAft>
                <a:spcPts val="300"/>
              </a:spcAft>
              <a:buFont typeface="Arial" panose="020B0604020202020204" pitchFamily="34" charset="0"/>
              <a:buChar char="•"/>
            </a:pPr>
            <a:r>
              <a:rPr lang="en-US" sz="1200" dirty="0">
                <a:ea typeface="Times New Roman" panose="02020603050405020304" pitchFamily="18" charset="0"/>
              </a:rPr>
              <a:t>Absence of batch layer might result in errors during data processing or database updates that require an exception manager to reprocess the data or reconciliation.</a:t>
            </a:r>
            <a:endParaRPr lang="en-US" sz="1200" dirty="0">
              <a:effectLst/>
              <a:ea typeface="Times New Roman" panose="02020603050405020304" pitchFamily="18" charset="0"/>
            </a:endParaRPr>
          </a:p>
        </p:txBody>
      </p:sp>
      <p:sp>
        <p:nvSpPr>
          <p:cNvPr id="14" name="TextBox 13">
            <a:extLst>
              <a:ext uri="{FF2B5EF4-FFF2-40B4-BE49-F238E27FC236}">
                <a16:creationId xmlns:a16="http://schemas.microsoft.com/office/drawing/2014/main" id="{535135DB-BF6C-4211-9E17-35153E6FAEFA}"/>
              </a:ext>
            </a:extLst>
          </p:cNvPr>
          <p:cNvSpPr txBox="1"/>
          <p:nvPr/>
        </p:nvSpPr>
        <p:spPr>
          <a:xfrm>
            <a:off x="6232122" y="1116838"/>
            <a:ext cx="5752732" cy="5355312"/>
          </a:xfrm>
          <a:prstGeom prst="rect">
            <a:avLst/>
          </a:prstGeom>
          <a:noFill/>
        </p:spPr>
        <p:txBody>
          <a:bodyPr wrap="square" rtlCol="0">
            <a:spAutoFit/>
          </a:bodyPr>
          <a:lstStyle/>
          <a:p>
            <a:pPr marL="171450" indent="-171450">
              <a:spcAft>
                <a:spcPts val="1200"/>
              </a:spcAft>
              <a:buFont typeface="Arial" panose="020B0604020202020204" pitchFamily="34" charset="0"/>
              <a:buChar char="•"/>
            </a:pPr>
            <a:r>
              <a:rPr lang="en-US" sz="1200" dirty="0">
                <a:solidFill>
                  <a:srgbClr val="222222"/>
                </a:solidFill>
                <a:ea typeface="Times New Roman" panose="02020603050405020304" pitchFamily="18" charset="0"/>
              </a:rPr>
              <a:t>Kappa architecture pattern is based on </a:t>
            </a:r>
            <a:r>
              <a:rPr lang="en-US" sz="1200" b="1" dirty="0">
                <a:solidFill>
                  <a:srgbClr val="222222"/>
                </a:solidFill>
                <a:ea typeface="Times New Roman" panose="02020603050405020304" pitchFamily="18" charset="0"/>
              </a:rPr>
              <a:t>append-only, immutable log</a:t>
            </a:r>
            <a:r>
              <a:rPr lang="en-US" sz="1200" dirty="0">
                <a:solidFill>
                  <a:srgbClr val="222222"/>
                </a:solidFill>
                <a:ea typeface="Times New Roman" panose="02020603050405020304" pitchFamily="18" charset="0"/>
              </a:rPr>
              <a:t>. The data, from the log, is streamed through a computational system for serving layer. </a:t>
            </a:r>
            <a:endParaRPr lang="en-US" sz="1200" dirty="0">
              <a:solidFill>
                <a:srgbClr val="222222"/>
              </a:solidFill>
              <a:ea typeface="Calibri" panose="020F0502020204030204" pitchFamily="34" charset="0"/>
              <a:cs typeface="Times New Roman" panose="02020603050405020304" pitchFamily="18" charset="0"/>
            </a:endParaRPr>
          </a:p>
          <a:p>
            <a:pPr marL="171450" indent="-171450">
              <a:spcAft>
                <a:spcPts val="1200"/>
              </a:spcAft>
              <a:buFont typeface="Arial" panose="020B0604020202020204" pitchFamily="34" charset="0"/>
              <a:buChar char="•"/>
            </a:pPr>
            <a:r>
              <a:rPr lang="en-US" sz="1200" dirty="0">
                <a:solidFill>
                  <a:srgbClr val="111111"/>
                </a:solidFill>
                <a:ea typeface="Calibri" panose="020F0502020204030204" pitchFamily="34" charset="0"/>
                <a:cs typeface="Times New Roman" panose="02020603050405020304" pitchFamily="18" charset="0"/>
              </a:rPr>
              <a:t>Kafka is the main component of this architecture. </a:t>
            </a:r>
            <a:r>
              <a:rPr lang="en-US" sz="1200" b="1" dirty="0">
                <a:solidFill>
                  <a:srgbClr val="111111"/>
                </a:solidFill>
                <a:ea typeface="Calibri" panose="020F0502020204030204" pitchFamily="34" charset="0"/>
                <a:cs typeface="Times New Roman" panose="02020603050405020304" pitchFamily="18" charset="0"/>
              </a:rPr>
              <a:t>It meets all requirements of the Lambda Architecture</a:t>
            </a:r>
            <a:r>
              <a:rPr lang="en-US" sz="1200" dirty="0">
                <a:solidFill>
                  <a:srgbClr val="111111"/>
                </a:solidFill>
                <a:ea typeface="Calibri" panose="020F0502020204030204" pitchFamily="34" charset="0"/>
                <a:cs typeface="Times New Roman" panose="02020603050405020304" pitchFamily="18" charset="0"/>
              </a:rPr>
              <a:t>, e.g., low-latency, distributed, event topics and rapid access to events as they occur.</a:t>
            </a:r>
          </a:p>
          <a:p>
            <a:pPr marL="171450" indent="-171450">
              <a:spcAft>
                <a:spcPts val="1200"/>
              </a:spcAft>
              <a:buFont typeface="Arial" panose="020B0604020202020204" pitchFamily="34" charset="0"/>
              <a:buChar char="•"/>
            </a:pPr>
            <a:r>
              <a:rPr lang="en-US" sz="1200" dirty="0">
                <a:solidFill>
                  <a:srgbClr val="111111"/>
                </a:solidFill>
                <a:ea typeface="Calibri" panose="020F0502020204030204" pitchFamily="34" charset="0"/>
                <a:cs typeface="Times New Roman" panose="02020603050405020304" pitchFamily="18" charset="0"/>
              </a:rPr>
              <a:t>The events data is persisted in an ordered, immutable, log data structure that can be replayed at high-throughput.</a:t>
            </a:r>
          </a:p>
          <a:p>
            <a:pPr marL="171450" indent="-171450">
              <a:spcAft>
                <a:spcPts val="1200"/>
              </a:spcAft>
              <a:buFont typeface="Arial" panose="020B0604020202020204" pitchFamily="34" charset="0"/>
              <a:buChar char="•"/>
            </a:pPr>
            <a:r>
              <a:rPr lang="en-US" sz="1200" dirty="0">
                <a:solidFill>
                  <a:srgbClr val="222222"/>
                </a:solidFill>
              </a:rPr>
              <a:t>It processes data as a stream only and r</a:t>
            </a:r>
            <a:r>
              <a:rPr lang="en-US" sz="1200" dirty="0"/>
              <a:t>equires the incoming data stream be replayed (very quickly) in its entirety or from a specific position. </a:t>
            </a:r>
            <a:endParaRPr lang="en-US" sz="1200" dirty="0">
              <a:solidFill>
                <a:srgbClr val="222222"/>
              </a:solidFill>
            </a:endParaRPr>
          </a:p>
          <a:p>
            <a:pPr marL="171450" indent="-171450">
              <a:spcAft>
                <a:spcPts val="1200"/>
              </a:spcAft>
              <a:buFont typeface="Arial" panose="020B0604020202020204" pitchFamily="34" charset="0"/>
              <a:buChar char="•"/>
            </a:pPr>
            <a:r>
              <a:rPr lang="en-US" sz="1200" dirty="0">
                <a:solidFill>
                  <a:srgbClr val="111111"/>
                </a:solidFill>
                <a:ea typeface="Calibri" panose="020F0502020204030204" pitchFamily="34" charset="0"/>
                <a:cs typeface="Times New Roman" panose="02020603050405020304" pitchFamily="18" charset="0"/>
              </a:rPr>
              <a:t>Kafka helps </a:t>
            </a:r>
            <a:r>
              <a:rPr lang="en-US" sz="1200" b="1" dirty="0">
                <a:solidFill>
                  <a:srgbClr val="111111"/>
                </a:solidFill>
                <a:ea typeface="Calibri" panose="020F0502020204030204" pitchFamily="34" charset="0"/>
                <a:cs typeface="Times New Roman" panose="02020603050405020304" pitchFamily="18" charset="0"/>
              </a:rPr>
              <a:t>eliminate </a:t>
            </a:r>
            <a:r>
              <a:rPr lang="en-US" sz="1200" b="1" dirty="0">
                <a:solidFill>
                  <a:srgbClr val="222222"/>
                </a:solidFill>
                <a:ea typeface="Times New Roman" panose="02020603050405020304" pitchFamily="18" charset="0"/>
              </a:rPr>
              <a:t>the batch processing system; </a:t>
            </a:r>
            <a:r>
              <a:rPr lang="en-US" sz="1200" dirty="0">
                <a:solidFill>
                  <a:srgbClr val="222222"/>
                </a:solidFill>
                <a:ea typeface="Times New Roman" panose="02020603050405020304" pitchFamily="18" charset="0"/>
              </a:rPr>
              <a:t>data is run through the streaming system from the beginning.</a:t>
            </a:r>
            <a:endParaRPr lang="en-US" sz="1200" dirty="0">
              <a:solidFill>
                <a:srgbClr val="111111"/>
              </a:solidFill>
              <a:ea typeface="Calibri" panose="020F0502020204030204" pitchFamily="34" charset="0"/>
              <a:cs typeface="Times New Roman" panose="02020603050405020304" pitchFamily="18" charset="0"/>
            </a:endParaRPr>
          </a:p>
          <a:p>
            <a:pPr marL="171450" indent="-171450">
              <a:spcAft>
                <a:spcPts val="1200"/>
              </a:spcAft>
              <a:buFont typeface="Arial" panose="020B0604020202020204" pitchFamily="34" charset="0"/>
              <a:buChar char="•"/>
            </a:pPr>
            <a:r>
              <a:rPr lang="en-US" sz="1200" dirty="0">
                <a:solidFill>
                  <a:srgbClr val="222222"/>
                </a:solidFill>
              </a:rPr>
              <a:t>The incoming data is streamed through a real-time (speed) layer and the results are stored in the serving layer for queries.</a:t>
            </a:r>
          </a:p>
          <a:p>
            <a:pPr marL="171450" indent="-171450">
              <a:spcAft>
                <a:spcPts val="1200"/>
              </a:spcAft>
              <a:buFont typeface="Arial" panose="020B0604020202020204" pitchFamily="34" charset="0"/>
              <a:buChar char="•"/>
            </a:pPr>
            <a:r>
              <a:rPr lang="en-US" sz="1200" dirty="0">
                <a:solidFill>
                  <a:srgbClr val="222222"/>
                </a:solidFill>
              </a:rPr>
              <a:t>Real-time data processing and continuous reprocessing occur in a single stream processing engine.</a:t>
            </a:r>
          </a:p>
          <a:p>
            <a:pPr marL="171450" indent="-171450">
              <a:spcAft>
                <a:spcPts val="1200"/>
              </a:spcAft>
              <a:buFont typeface="Arial" panose="020B0604020202020204" pitchFamily="34" charset="0"/>
              <a:buChar char="•"/>
            </a:pPr>
            <a:r>
              <a:rPr lang="en-US" sz="1200" dirty="0">
                <a:solidFill>
                  <a:srgbClr val="222222"/>
                </a:solidFill>
              </a:rPr>
              <a:t>Requires only one codebase and one data source for queries</a:t>
            </a:r>
          </a:p>
          <a:p>
            <a:pPr marL="171450" indent="-171450">
              <a:spcAft>
                <a:spcPts val="1200"/>
              </a:spcAft>
              <a:buFont typeface="Arial" panose="020B0604020202020204" pitchFamily="34" charset="0"/>
              <a:buChar char="•"/>
            </a:pPr>
            <a:r>
              <a:rPr lang="en-US" sz="1200" dirty="0">
                <a:solidFill>
                  <a:srgbClr val="222222"/>
                </a:solidFill>
              </a:rPr>
              <a:t>When any code changes, then a second stream process would replay all previous data through the latest real-time engine and replace the data stored in the serving layer.</a:t>
            </a:r>
          </a:p>
          <a:p>
            <a:pPr marL="171450" indent="-171450">
              <a:spcAft>
                <a:spcPts val="1200"/>
              </a:spcAft>
              <a:buFont typeface="Arial" panose="020B0604020202020204" pitchFamily="34" charset="0"/>
              <a:buChar char="•"/>
            </a:pPr>
            <a:r>
              <a:rPr lang="en-US" sz="1200" dirty="0">
                <a:solidFill>
                  <a:srgbClr val="222222"/>
                </a:solidFill>
              </a:rPr>
              <a:t>The only challenge is having to process this data in a stream, such as handling duplicate events, cross-referencing events or maintaining order- operations that are generally easier to do in batch processing.</a:t>
            </a:r>
            <a:endParaRPr lang="en-US" sz="1200" dirty="0"/>
          </a:p>
        </p:txBody>
      </p:sp>
      <p:sp>
        <p:nvSpPr>
          <p:cNvPr id="15" name="Rectangle 14">
            <a:extLst>
              <a:ext uri="{FF2B5EF4-FFF2-40B4-BE49-F238E27FC236}">
                <a16:creationId xmlns:a16="http://schemas.microsoft.com/office/drawing/2014/main" id="{792C1B79-4206-4D3D-AF76-D523FD4374AE}"/>
              </a:ext>
            </a:extLst>
          </p:cNvPr>
          <p:cNvSpPr/>
          <p:nvPr/>
        </p:nvSpPr>
        <p:spPr>
          <a:xfrm>
            <a:off x="1606854" y="3746377"/>
            <a:ext cx="3923930" cy="248575"/>
          </a:xfrm>
          <a:prstGeom prst="rect">
            <a:avLst/>
          </a:prstGeom>
          <a:solidFill>
            <a:schemeClr val="accent1">
              <a:lumMod val="20000"/>
              <a:lumOff val="80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400" b="1" dirty="0">
                <a:solidFill>
                  <a:schemeClr val="tx1"/>
                </a:solidFill>
                <a:ea typeface="Times New Roman" panose="02020603050405020304" pitchFamily="18" charset="0"/>
                <a:cs typeface="Courier New" panose="02070309020205020404" pitchFamily="49" charset="0"/>
              </a:rPr>
              <a:t>Query = K (New Data) = K (Live streaming data)</a:t>
            </a:r>
            <a:r>
              <a:rPr lang="en-US" altLang="en-US" sz="1400" b="1" dirty="0">
                <a:solidFill>
                  <a:schemeClr val="tx1"/>
                </a:solidFill>
              </a:rPr>
              <a:t> </a:t>
            </a:r>
          </a:p>
        </p:txBody>
      </p:sp>
    </p:spTree>
    <p:extLst>
      <p:ext uri="{BB962C8B-B14F-4D97-AF65-F5344CB8AC3E}">
        <p14:creationId xmlns:p14="http://schemas.microsoft.com/office/powerpoint/2010/main" val="15002532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B9707-98C9-465C-B6E3-612BBEE3DE44}"/>
              </a:ext>
            </a:extLst>
          </p:cNvPr>
          <p:cNvSpPr>
            <a:spLocks noGrp="1"/>
          </p:cNvSpPr>
          <p:nvPr>
            <p:ph type="title"/>
          </p:nvPr>
        </p:nvSpPr>
        <p:spPr/>
        <p:txBody>
          <a:bodyPr/>
          <a:lstStyle/>
          <a:p>
            <a:r>
              <a:rPr lang="en-US" dirty="0"/>
              <a:t>Kappa Architecture – Detail II</a:t>
            </a:r>
          </a:p>
        </p:txBody>
      </p:sp>
      <p:pic>
        <p:nvPicPr>
          <p:cNvPr id="3" name="Picture 2">
            <a:extLst>
              <a:ext uri="{FF2B5EF4-FFF2-40B4-BE49-F238E27FC236}">
                <a16:creationId xmlns:a16="http://schemas.microsoft.com/office/drawing/2014/main" id="{D9C4CDF7-DD81-478D-9A49-CA5D311EAC16}"/>
              </a:ext>
            </a:extLst>
          </p:cNvPr>
          <p:cNvPicPr>
            <a:picLocks noChangeAspect="1"/>
          </p:cNvPicPr>
          <p:nvPr/>
        </p:nvPicPr>
        <p:blipFill>
          <a:blip r:embed="rId2"/>
          <a:stretch>
            <a:fillRect/>
          </a:stretch>
        </p:blipFill>
        <p:spPr>
          <a:xfrm>
            <a:off x="284085" y="1474670"/>
            <a:ext cx="5616051" cy="1175799"/>
          </a:xfrm>
          <a:prstGeom prst="rect">
            <a:avLst/>
          </a:prstGeom>
        </p:spPr>
      </p:pic>
      <p:sp>
        <p:nvSpPr>
          <p:cNvPr id="28" name="Rectangle 27">
            <a:extLst>
              <a:ext uri="{FF2B5EF4-FFF2-40B4-BE49-F238E27FC236}">
                <a16:creationId xmlns:a16="http://schemas.microsoft.com/office/drawing/2014/main" id="{47D898B0-5CD9-4424-9A3C-AC0652B7FA69}"/>
              </a:ext>
            </a:extLst>
          </p:cNvPr>
          <p:cNvSpPr/>
          <p:nvPr/>
        </p:nvSpPr>
        <p:spPr>
          <a:xfrm>
            <a:off x="284086" y="2775194"/>
            <a:ext cx="5530788" cy="3254737"/>
          </a:xfrm>
          <a:prstGeom prst="rect">
            <a:avLst/>
          </a:prstGeom>
        </p:spPr>
        <p:txBody>
          <a:bodyPr wrap="square">
            <a:spAutoFit/>
          </a:bodyPr>
          <a:lstStyle/>
          <a:p>
            <a:pPr>
              <a:spcBef>
                <a:spcPts val="2065"/>
              </a:spcBef>
            </a:pPr>
            <a:r>
              <a:rPr lang="en-US" sz="1200" b="1" spc="-25" dirty="0">
                <a:ea typeface="Times New Roman" panose="02020603050405020304" pitchFamily="18" charset="0"/>
              </a:rPr>
              <a:t>Kappa architecture </a:t>
            </a:r>
            <a:r>
              <a:rPr lang="en-US" sz="1200" b="1" dirty="0">
                <a:ea typeface="Times New Roman" panose="02020603050405020304" pitchFamily="18" charset="0"/>
              </a:rPr>
              <a:t>Use cases:</a:t>
            </a:r>
          </a:p>
          <a:p>
            <a:pPr marL="171450" indent="-171450">
              <a:spcAft>
                <a:spcPts val="900"/>
              </a:spcAft>
              <a:buFont typeface="Arial" panose="020B0604020202020204" pitchFamily="34" charset="0"/>
              <a:buChar char="•"/>
            </a:pPr>
            <a:r>
              <a:rPr lang="en-US" sz="1200" dirty="0"/>
              <a:t>When there is no need to go back and playback all the data and insights can be extracted from live streams. </a:t>
            </a:r>
          </a:p>
          <a:p>
            <a:pPr marL="171450" indent="-171450">
              <a:spcAft>
                <a:spcPts val="900"/>
              </a:spcAft>
              <a:buFont typeface="Arial" panose="020B0604020202020204" pitchFamily="34" charset="0"/>
              <a:buChar char="•"/>
            </a:pPr>
            <a:r>
              <a:rPr lang="en-US" sz="1200" dirty="0"/>
              <a:t>Machine learning and analytical models can be built using the stream and historical data not required</a:t>
            </a:r>
          </a:p>
          <a:p>
            <a:pPr marL="171450" indent="-171450">
              <a:spcAft>
                <a:spcPts val="900"/>
              </a:spcAft>
              <a:buFont typeface="Arial" panose="020B0604020202020204" pitchFamily="34" charset="0"/>
              <a:buChar char="•"/>
            </a:pPr>
            <a:r>
              <a:rPr lang="en-US" sz="1200" dirty="0">
                <a:ea typeface="Times New Roman" panose="02020603050405020304" pitchFamily="18" charset="0"/>
              </a:rPr>
              <a:t>Multiple data events or queries are logged in a queue to be catered against a distributed file system storage or history.</a:t>
            </a:r>
          </a:p>
          <a:p>
            <a:pPr marL="171450" marR="0" lvl="0" indent="-171450">
              <a:spcBef>
                <a:spcPts val="0"/>
              </a:spcBef>
              <a:spcAft>
                <a:spcPts val="900"/>
              </a:spcAft>
              <a:buSzPts val="1000"/>
              <a:buFont typeface="Arial" panose="020B0604020202020204" pitchFamily="34" charset="0"/>
              <a:buChar char="•"/>
              <a:tabLst>
                <a:tab pos="457200" algn="l"/>
              </a:tabLst>
            </a:pPr>
            <a:r>
              <a:rPr lang="en-US" sz="1200" dirty="0">
                <a:ea typeface="Times New Roman" panose="02020603050405020304" pitchFamily="18" charset="0"/>
              </a:rPr>
              <a:t>The order of the events and queries is not predetermined. Stream processing platforms can interact with database at any time.</a:t>
            </a:r>
          </a:p>
          <a:p>
            <a:pPr marL="171450" marR="0" lvl="0" indent="-171450">
              <a:spcBef>
                <a:spcPts val="0"/>
              </a:spcBef>
              <a:spcAft>
                <a:spcPts val="900"/>
              </a:spcAft>
              <a:buSzPts val="1000"/>
              <a:buFont typeface="Arial" panose="020B0604020202020204" pitchFamily="34" charset="0"/>
              <a:buChar char="•"/>
              <a:tabLst>
                <a:tab pos="457200" algn="l"/>
              </a:tabLst>
            </a:pPr>
            <a:r>
              <a:rPr lang="en-US" sz="1200" dirty="0">
                <a:ea typeface="Times New Roman" panose="02020603050405020304" pitchFamily="18" charset="0"/>
              </a:rPr>
              <a:t>It is resilient and highly available as handling Terabytes of storage is required for each node of the system to support replication.</a:t>
            </a:r>
          </a:p>
          <a:p>
            <a:pPr marL="171450" indent="-171450">
              <a:spcAft>
                <a:spcPts val="900"/>
              </a:spcAft>
              <a:buSzPts val="1000"/>
              <a:buFont typeface="Arial" panose="020B0604020202020204" pitchFamily="34" charset="0"/>
              <a:buChar char="•"/>
              <a:tabLst>
                <a:tab pos="457200" algn="l"/>
              </a:tabLst>
            </a:pPr>
            <a:r>
              <a:rPr lang="en-US" sz="1200" dirty="0">
                <a:ea typeface="Times New Roman" panose="02020603050405020304" pitchFamily="18" charset="0"/>
              </a:rPr>
              <a:t>Social network applications, and devices connected to a cloud-based monitoring system and IoT use the speed layer with streaming layer to process the data over the data lake.</a:t>
            </a:r>
          </a:p>
        </p:txBody>
      </p:sp>
      <p:sp>
        <p:nvSpPr>
          <p:cNvPr id="29" name="Rectangle 28">
            <a:extLst>
              <a:ext uri="{FF2B5EF4-FFF2-40B4-BE49-F238E27FC236}">
                <a16:creationId xmlns:a16="http://schemas.microsoft.com/office/drawing/2014/main" id="{9D2C8B43-A128-44EF-A200-98FB49CDA2DF}"/>
              </a:ext>
            </a:extLst>
          </p:cNvPr>
          <p:cNvSpPr/>
          <p:nvPr/>
        </p:nvSpPr>
        <p:spPr>
          <a:xfrm>
            <a:off x="6096000" y="1454580"/>
            <a:ext cx="5906610" cy="4699235"/>
          </a:xfrm>
          <a:prstGeom prst="rect">
            <a:avLst/>
          </a:prstGeom>
        </p:spPr>
        <p:txBody>
          <a:bodyPr wrap="square">
            <a:spAutoFit/>
          </a:bodyPr>
          <a:lstStyle/>
          <a:p>
            <a:pPr marL="171450" indent="-171450">
              <a:spcAft>
                <a:spcPts val="900"/>
              </a:spcAft>
              <a:buFont typeface="Arial" panose="020B0604020202020204" pitchFamily="34" charset="0"/>
              <a:buChar char="•"/>
            </a:pPr>
            <a:r>
              <a:rPr lang="en-US" sz="1200" dirty="0">
                <a:solidFill>
                  <a:srgbClr val="171717"/>
                </a:solidFill>
                <a:ea typeface="Times New Roman" panose="02020603050405020304" pitchFamily="18" charset="0"/>
              </a:rPr>
              <a:t>All data flows through a single path, using a stream processing system. </a:t>
            </a:r>
          </a:p>
          <a:p>
            <a:pPr marL="171450" indent="-171450">
              <a:spcAft>
                <a:spcPts val="900"/>
              </a:spcAft>
              <a:buFont typeface="Arial" panose="020B0604020202020204" pitchFamily="34" charset="0"/>
              <a:buChar char="•"/>
            </a:pPr>
            <a:r>
              <a:rPr lang="en-US" sz="1200" dirty="0"/>
              <a:t>The event data is immutable and all of it is collected, instead of a subset. </a:t>
            </a:r>
          </a:p>
          <a:p>
            <a:pPr marL="171450" indent="-171450">
              <a:spcAft>
                <a:spcPts val="900"/>
              </a:spcAft>
              <a:buFont typeface="Arial" panose="020B0604020202020204" pitchFamily="34" charset="0"/>
              <a:buChar char="•"/>
            </a:pPr>
            <a:r>
              <a:rPr lang="en-US" sz="1200" dirty="0"/>
              <a:t>The data is ingested as a stream of ordered events into a distributed and fault tolerant unified log. </a:t>
            </a:r>
          </a:p>
          <a:p>
            <a:pPr marL="171450" indent="-171450">
              <a:spcAft>
                <a:spcPts val="900"/>
              </a:spcAft>
              <a:buFont typeface="Arial" panose="020B0604020202020204" pitchFamily="34" charset="0"/>
              <a:buChar char="•"/>
            </a:pPr>
            <a:r>
              <a:rPr lang="en-US" sz="1200" dirty="0"/>
              <a:t>All event processing is performed on the input stream and persisted as a real-time view. </a:t>
            </a:r>
          </a:p>
          <a:p>
            <a:pPr marL="171450" indent="-171450">
              <a:spcAft>
                <a:spcPts val="900"/>
              </a:spcAft>
              <a:buFont typeface="Arial" panose="020B0604020202020204" pitchFamily="34" charset="0"/>
              <a:buChar char="•"/>
            </a:pPr>
            <a:r>
              <a:rPr lang="en-US" sz="1200" dirty="0"/>
              <a:t>If you need to recompute the entire data set, you simply replay the stream, typically using parallelism to complete the computation in a timely fashion.</a:t>
            </a:r>
          </a:p>
          <a:p>
            <a:pPr marL="171450" indent="-171450">
              <a:spcAft>
                <a:spcPts val="900"/>
              </a:spcAft>
              <a:buFont typeface="Arial" panose="020B0604020202020204" pitchFamily="34" charset="0"/>
              <a:buChar char="•"/>
            </a:pPr>
            <a:r>
              <a:rPr lang="en-US" sz="1200" dirty="0"/>
              <a:t>You can stream data for different time windows based on the use case. </a:t>
            </a:r>
          </a:p>
          <a:p>
            <a:pPr marL="171450" indent="-171450">
              <a:spcAft>
                <a:spcPts val="900"/>
              </a:spcAft>
              <a:buFont typeface="Arial" panose="020B0604020202020204" pitchFamily="34" charset="0"/>
              <a:buChar char="•"/>
            </a:pPr>
            <a:r>
              <a:rPr lang="en-US" sz="1200" dirty="0"/>
              <a:t>The data playback can be handled using the code at the subscriber level. </a:t>
            </a:r>
          </a:p>
          <a:p>
            <a:pPr marL="171450" indent="-171450">
              <a:spcAft>
                <a:spcPts val="900"/>
              </a:spcAft>
              <a:buFont typeface="Arial" panose="020B0604020202020204" pitchFamily="34" charset="0"/>
              <a:buChar char="•"/>
            </a:pPr>
            <a:r>
              <a:rPr lang="en-US" sz="1200" dirty="0"/>
              <a:t>Kafka queue provides TTL that can be configured to indefinite to keep all the data in the stream.</a:t>
            </a:r>
          </a:p>
          <a:p>
            <a:pPr>
              <a:lnSpc>
                <a:spcPct val="107000"/>
              </a:lnSpc>
            </a:pPr>
            <a:r>
              <a:rPr lang="en-US" sz="1200" b="1" dirty="0">
                <a:solidFill>
                  <a:srgbClr val="000000"/>
                </a:solidFill>
                <a:ea typeface="Calibri" panose="020F0502020204030204" pitchFamily="34" charset="0"/>
                <a:cs typeface="Times New Roman" panose="02020603050405020304" pitchFamily="18" charset="0"/>
              </a:rPr>
              <a:t>Speed layer</a:t>
            </a:r>
          </a:p>
          <a:p>
            <a:pPr marL="171450" indent="-171450">
              <a:lnSpc>
                <a:spcPct val="107000"/>
              </a:lnSpc>
              <a:spcAft>
                <a:spcPts val="900"/>
              </a:spcAft>
              <a:buFont typeface="Arial" panose="020B0604020202020204" pitchFamily="34" charset="0"/>
              <a:buChar char="•"/>
            </a:pPr>
            <a:r>
              <a:rPr lang="en-US" sz="1200" dirty="0">
                <a:solidFill>
                  <a:srgbClr val="333333"/>
                </a:solidFill>
                <a:ea typeface="Times New Roman" panose="02020603050405020304" pitchFamily="18" charset="0"/>
              </a:rPr>
              <a:t>The speed layer processes data streams in and keeps the queue active for indefinite time. </a:t>
            </a:r>
          </a:p>
          <a:p>
            <a:pPr marL="171450" indent="-171450">
              <a:lnSpc>
                <a:spcPct val="107000"/>
              </a:lnSpc>
              <a:spcAft>
                <a:spcPts val="900"/>
              </a:spcAft>
              <a:buFont typeface="Arial" panose="020B0604020202020204" pitchFamily="34" charset="0"/>
              <a:buChar char="•"/>
            </a:pPr>
            <a:r>
              <a:rPr lang="en-US" sz="1200" dirty="0">
                <a:solidFill>
                  <a:srgbClr val="333333"/>
                </a:solidFill>
                <a:ea typeface="Times New Roman" panose="02020603050405020304" pitchFamily="18" charset="0"/>
              </a:rPr>
              <a:t>The speed layer is double purposed as batch layer and can be configured to playback historical data. This reduces the overheads of managing and transforming the data twice</a:t>
            </a:r>
            <a:endParaRPr lang="en-US" sz="1200" dirty="0">
              <a:ea typeface="Times New Roman" panose="02020603050405020304" pitchFamily="18" charset="0"/>
            </a:endParaRPr>
          </a:p>
          <a:p>
            <a:r>
              <a:rPr lang="en-US" sz="1200" b="1" dirty="0">
                <a:solidFill>
                  <a:srgbClr val="000000"/>
                </a:solidFill>
                <a:ea typeface="Times New Roman" panose="02020603050405020304" pitchFamily="18" charset="0"/>
              </a:rPr>
              <a:t>Serving layer</a:t>
            </a:r>
          </a:p>
          <a:p>
            <a:pPr marL="171450" indent="-171450">
              <a:spcAft>
                <a:spcPts val="900"/>
              </a:spcAft>
              <a:buFont typeface="Arial" panose="020B0604020202020204" pitchFamily="34" charset="0"/>
              <a:buChar char="•"/>
            </a:pPr>
            <a:r>
              <a:rPr lang="en-US" sz="1200" dirty="0">
                <a:solidFill>
                  <a:srgbClr val="333333"/>
                </a:solidFill>
                <a:ea typeface="Times New Roman" panose="02020603050405020304" pitchFamily="18" charset="0"/>
              </a:rPr>
              <a:t>Output from the speed layer can be consumed by various subscribers using serving layer </a:t>
            </a:r>
          </a:p>
          <a:p>
            <a:pPr marL="171450" indent="-171450">
              <a:spcAft>
                <a:spcPts val="900"/>
              </a:spcAft>
              <a:buFont typeface="Arial" panose="020B0604020202020204" pitchFamily="34" charset="0"/>
              <a:buChar char="•"/>
            </a:pPr>
            <a:r>
              <a:rPr lang="en-US" sz="1200" dirty="0">
                <a:solidFill>
                  <a:srgbClr val="333333"/>
                </a:solidFill>
                <a:ea typeface="Times New Roman" panose="02020603050405020304" pitchFamily="18" charset="0"/>
              </a:rPr>
              <a:t>It responds to ad-hoc queries by returning pre-computed views or building views</a:t>
            </a:r>
            <a:endParaRPr lang="en-US" sz="1200" dirty="0"/>
          </a:p>
        </p:txBody>
      </p:sp>
      <p:sp>
        <p:nvSpPr>
          <p:cNvPr id="30" name="Rectangle 29">
            <a:extLst>
              <a:ext uri="{FF2B5EF4-FFF2-40B4-BE49-F238E27FC236}">
                <a16:creationId xmlns:a16="http://schemas.microsoft.com/office/drawing/2014/main" id="{DABD4F60-01BC-40BD-8A3C-F7508B031A91}"/>
              </a:ext>
            </a:extLst>
          </p:cNvPr>
          <p:cNvSpPr/>
          <p:nvPr/>
        </p:nvSpPr>
        <p:spPr>
          <a:xfrm>
            <a:off x="284085" y="650219"/>
            <a:ext cx="11505461" cy="767774"/>
          </a:xfrm>
          <a:prstGeom prst="rect">
            <a:avLst/>
          </a:prstGeom>
        </p:spPr>
        <p:txBody>
          <a:bodyPr wrap="square">
            <a:spAutoFit/>
          </a:bodyPr>
          <a:lstStyle/>
          <a:p>
            <a:pPr>
              <a:lnSpc>
                <a:spcPts val="1800"/>
              </a:lnSpc>
            </a:pPr>
            <a:r>
              <a:rPr lang="en-US" sz="1200" dirty="0">
                <a:ea typeface="Times New Roman" panose="02020603050405020304" pitchFamily="18" charset="0"/>
              </a:rPr>
              <a:t>Kappa architecture is based on Apache Kafka, which is extremely fast, fault tolerant and horizontally scalable. It allows a better mechanism for governing the data-streams. Kafka retains the ordered data for indefinite durations and caters the analogous queries by linking them to the appropriate position of the retained log. LinkedIn uses this for big data processing and retain large amount of data to respond to similar/repetitive queries quickly.</a:t>
            </a:r>
          </a:p>
        </p:txBody>
      </p:sp>
    </p:spTree>
    <p:extLst>
      <p:ext uri="{BB962C8B-B14F-4D97-AF65-F5344CB8AC3E}">
        <p14:creationId xmlns:p14="http://schemas.microsoft.com/office/powerpoint/2010/main" val="31504468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33454F1-8A1E-40CB-A193-D5A4B7B0741C}"/>
              </a:ext>
            </a:extLst>
          </p:cNvPr>
          <p:cNvSpPr txBox="1">
            <a:spLocks noGrp="1"/>
          </p:cNvSpPr>
          <p:nvPr>
            <p:ph type="title"/>
          </p:nvPr>
        </p:nvSpPr>
        <p:spPr>
          <a:xfrm>
            <a:off x="196850" y="34573"/>
            <a:ext cx="10733088" cy="480131"/>
          </a:xfrm>
          <a:prstGeom prst="rect">
            <a:avLst/>
          </a:prstGeom>
          <a:noFill/>
        </p:spPr>
        <p:txBody>
          <a:bodyPr wrap="square" rtlCol="0">
            <a:spAutoFit/>
          </a:bodyPr>
          <a:lstStyle/>
          <a:p>
            <a:r>
              <a:rPr lang="en-US" sz="2800" dirty="0"/>
              <a:t>Lambda Architecture using Azure Cosmos DB via change feed</a:t>
            </a:r>
          </a:p>
        </p:txBody>
      </p:sp>
      <p:pic>
        <p:nvPicPr>
          <p:cNvPr id="8" name="Picture 7">
            <a:extLst>
              <a:ext uri="{FF2B5EF4-FFF2-40B4-BE49-F238E27FC236}">
                <a16:creationId xmlns:a16="http://schemas.microsoft.com/office/drawing/2014/main" id="{0E145550-F7C2-4D8F-A1C7-8D775DE4AFA6}"/>
              </a:ext>
            </a:extLst>
          </p:cNvPr>
          <p:cNvPicPr>
            <a:picLocks noChangeAspect="1"/>
          </p:cNvPicPr>
          <p:nvPr/>
        </p:nvPicPr>
        <p:blipFill rotWithShape="1">
          <a:blip r:embed="rId2"/>
          <a:srcRect l="3705" r="881"/>
          <a:stretch/>
        </p:blipFill>
        <p:spPr>
          <a:xfrm>
            <a:off x="813747" y="767882"/>
            <a:ext cx="10564507" cy="4365443"/>
          </a:xfrm>
          <a:prstGeom prst="rect">
            <a:avLst/>
          </a:prstGeom>
        </p:spPr>
      </p:pic>
      <p:sp>
        <p:nvSpPr>
          <p:cNvPr id="9" name="TextBox 8">
            <a:extLst>
              <a:ext uri="{FF2B5EF4-FFF2-40B4-BE49-F238E27FC236}">
                <a16:creationId xmlns:a16="http://schemas.microsoft.com/office/drawing/2014/main" id="{32D216A5-C3AC-4D1B-83D2-9F7726CF718D}"/>
              </a:ext>
            </a:extLst>
          </p:cNvPr>
          <p:cNvSpPr txBox="1"/>
          <p:nvPr/>
        </p:nvSpPr>
        <p:spPr>
          <a:xfrm>
            <a:off x="813747" y="5228344"/>
            <a:ext cx="10564507" cy="861774"/>
          </a:xfrm>
          <a:prstGeom prst="rect">
            <a:avLst/>
          </a:prstGeom>
          <a:noFill/>
        </p:spPr>
        <p:txBody>
          <a:bodyPr wrap="square" rtlCol="0">
            <a:spAutoFit/>
          </a:bodyPr>
          <a:lstStyle/>
          <a:p>
            <a:r>
              <a:rPr lang="en-US" sz="1400" b="1" dirty="0"/>
              <a:t>Scenarios</a:t>
            </a:r>
          </a:p>
          <a:p>
            <a:pPr marL="285750" indent="-285750">
              <a:buFont typeface="Arial" panose="020B0604020202020204" pitchFamily="34" charset="0"/>
              <a:buChar char="•"/>
            </a:pPr>
            <a:r>
              <a:rPr lang="en-US" sz="1200" dirty="0"/>
              <a:t>You can track encounters such as all the changes to a patient's profile, preferences, or their location and trigger certain actions, e.g., sending alerts, review latest information, alter treatments, etc.</a:t>
            </a:r>
          </a:p>
          <a:p>
            <a:pPr marL="285750" indent="-285750">
              <a:buFont typeface="Arial" panose="020B0604020202020204" pitchFamily="34" charset="0"/>
              <a:buChar char="•"/>
            </a:pPr>
            <a:r>
              <a:rPr lang="en-US" sz="1200" dirty="0"/>
              <a:t>Use </a:t>
            </a:r>
            <a:r>
              <a:rPr lang="en-US" sz="1200" b="1" dirty="0"/>
              <a:t>change feed </a:t>
            </a:r>
            <a:r>
              <a:rPr lang="en-US" sz="1200" dirty="0"/>
              <a:t>to implement real-time updates.</a:t>
            </a:r>
            <a:endParaRPr lang="en-US" dirty="0"/>
          </a:p>
        </p:txBody>
      </p:sp>
    </p:spTree>
    <p:extLst>
      <p:ext uri="{BB962C8B-B14F-4D97-AF65-F5344CB8AC3E}">
        <p14:creationId xmlns:p14="http://schemas.microsoft.com/office/powerpoint/2010/main" val="3069995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2CA6A-5F70-419E-AA7E-B3B9E7D76E2F}"/>
              </a:ext>
            </a:extLst>
          </p:cNvPr>
          <p:cNvSpPr>
            <a:spLocks noGrp="1"/>
          </p:cNvSpPr>
          <p:nvPr>
            <p:ph type="title"/>
          </p:nvPr>
        </p:nvSpPr>
        <p:spPr/>
        <p:txBody>
          <a:bodyPr/>
          <a:lstStyle/>
          <a:p>
            <a:r>
              <a:rPr lang="en-US" dirty="0"/>
              <a:t>Azure Delta Lake Architecture</a:t>
            </a:r>
          </a:p>
        </p:txBody>
      </p:sp>
      <p:sp>
        <p:nvSpPr>
          <p:cNvPr id="3" name="Rectangle 2">
            <a:extLst>
              <a:ext uri="{FF2B5EF4-FFF2-40B4-BE49-F238E27FC236}">
                <a16:creationId xmlns:a16="http://schemas.microsoft.com/office/drawing/2014/main" id="{5262EC1F-DF4F-4A90-A186-4F74F4FD3560}"/>
              </a:ext>
            </a:extLst>
          </p:cNvPr>
          <p:cNvSpPr/>
          <p:nvPr/>
        </p:nvSpPr>
        <p:spPr>
          <a:xfrm>
            <a:off x="236275" y="692183"/>
            <a:ext cx="6660913" cy="3349158"/>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mage result for kafka icon">
            <a:extLst>
              <a:ext uri="{FF2B5EF4-FFF2-40B4-BE49-F238E27FC236}">
                <a16:creationId xmlns:a16="http://schemas.microsoft.com/office/drawing/2014/main" id="{20D69975-72B2-43D1-B2E8-199C3EFE31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86" t="29323" r="3053" b="28978"/>
          <a:stretch/>
        </p:blipFill>
        <p:spPr bwMode="auto">
          <a:xfrm>
            <a:off x="271782" y="915158"/>
            <a:ext cx="977257" cy="44313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66CDE8B-4385-4CC1-AE2E-6A0EDF42A19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1171" t="1151" r="30828" b="2820"/>
          <a:stretch/>
        </p:blipFill>
        <p:spPr>
          <a:xfrm>
            <a:off x="459279" y="1364533"/>
            <a:ext cx="674703" cy="852497"/>
          </a:xfrm>
          <a:prstGeom prst="rect">
            <a:avLst/>
          </a:prstGeom>
        </p:spPr>
      </p:pic>
      <p:pic>
        <p:nvPicPr>
          <p:cNvPr id="6" name="Picture 5" descr="Image result for azure data lake icon">
            <a:extLst>
              <a:ext uri="{FF2B5EF4-FFF2-40B4-BE49-F238E27FC236}">
                <a16:creationId xmlns:a16="http://schemas.microsoft.com/office/drawing/2014/main" id="{C3DC657B-3804-4353-B221-9EA990B18C5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704" t="2122" r="17570"/>
          <a:stretch/>
        </p:blipFill>
        <p:spPr bwMode="auto">
          <a:xfrm>
            <a:off x="344222" y="2248707"/>
            <a:ext cx="904817" cy="10790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81CCCB4-6053-49F5-9770-1DF7EAB77BE5}"/>
              </a:ext>
            </a:extLst>
          </p:cNvPr>
          <p:cNvPicPr>
            <a:picLocks noChangeAspect="1"/>
          </p:cNvPicPr>
          <p:nvPr/>
        </p:nvPicPr>
        <p:blipFill rotWithShape="1">
          <a:blip r:embed="rId5">
            <a:extLst>
              <a:ext uri="{28A0092B-C50C-407E-A947-70E740481C1C}">
                <a14:useLocalDpi xmlns:a14="http://schemas.microsoft.com/office/drawing/2010/main" val="0"/>
              </a:ext>
            </a:extLst>
          </a:blip>
          <a:srcRect l="3176" t="23342" r="1622" b="23342"/>
          <a:stretch/>
        </p:blipFill>
        <p:spPr>
          <a:xfrm>
            <a:off x="1337121" y="1451522"/>
            <a:ext cx="1211591" cy="678518"/>
          </a:xfrm>
          <a:prstGeom prst="rect">
            <a:avLst/>
          </a:prstGeom>
        </p:spPr>
      </p:pic>
      <p:pic>
        <p:nvPicPr>
          <p:cNvPr id="8" name="Picture 7">
            <a:extLst>
              <a:ext uri="{FF2B5EF4-FFF2-40B4-BE49-F238E27FC236}">
                <a16:creationId xmlns:a16="http://schemas.microsoft.com/office/drawing/2014/main" id="{103AC545-4B5B-453F-B5FC-A1965B7429D7}"/>
              </a:ext>
            </a:extLst>
          </p:cNvPr>
          <p:cNvPicPr>
            <a:picLocks noChangeAspect="1"/>
          </p:cNvPicPr>
          <p:nvPr/>
        </p:nvPicPr>
        <p:blipFill rotWithShape="1">
          <a:blip r:embed="rId5">
            <a:extLst>
              <a:ext uri="{28A0092B-C50C-407E-A947-70E740481C1C}">
                <a14:useLocalDpi xmlns:a14="http://schemas.microsoft.com/office/drawing/2010/main" val="0"/>
              </a:ext>
            </a:extLst>
          </a:blip>
          <a:srcRect l="3176" t="23342" r="1622" b="23342"/>
          <a:stretch/>
        </p:blipFill>
        <p:spPr>
          <a:xfrm>
            <a:off x="2749353" y="3101158"/>
            <a:ext cx="1211591" cy="678518"/>
          </a:xfrm>
          <a:prstGeom prst="rect">
            <a:avLst/>
          </a:prstGeom>
        </p:spPr>
      </p:pic>
      <p:pic>
        <p:nvPicPr>
          <p:cNvPr id="9" name="Picture 7" descr="Image result for AI reporting">
            <a:extLst>
              <a:ext uri="{FF2B5EF4-FFF2-40B4-BE49-F238E27FC236}">
                <a16:creationId xmlns:a16="http://schemas.microsoft.com/office/drawing/2014/main" id="{E1784183-784A-41BA-A268-21F7E5B7A01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018" t="26804" r="5264" b="8342"/>
          <a:stretch/>
        </p:blipFill>
        <p:spPr bwMode="auto">
          <a:xfrm>
            <a:off x="5252089" y="2917375"/>
            <a:ext cx="1559069" cy="104608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5CE589A2-DA43-44C9-8DBF-9106D34CA260}"/>
              </a:ext>
            </a:extLst>
          </p:cNvPr>
          <p:cNvCxnSpPr>
            <a:stCxn id="5" idx="3"/>
            <a:endCxn id="7" idx="1"/>
          </p:cNvCxnSpPr>
          <p:nvPr/>
        </p:nvCxnSpPr>
        <p:spPr>
          <a:xfrm flipV="1">
            <a:off x="1133982" y="1790781"/>
            <a:ext cx="203139"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351062E-F1BE-476B-A3DE-72F09CA3CFF0}"/>
              </a:ext>
            </a:extLst>
          </p:cNvPr>
          <p:cNvCxnSpPr>
            <a:cxnSpLocks/>
            <a:stCxn id="7" idx="3"/>
            <a:endCxn id="14" idx="1"/>
          </p:cNvCxnSpPr>
          <p:nvPr/>
        </p:nvCxnSpPr>
        <p:spPr>
          <a:xfrm>
            <a:off x="2548712" y="1790781"/>
            <a:ext cx="22055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000120C-A482-4C68-898B-3B4E10258D8B}"/>
              </a:ext>
            </a:extLst>
          </p:cNvPr>
          <p:cNvCxnSpPr>
            <a:cxnSpLocks/>
            <a:endCxn id="8" idx="0"/>
          </p:cNvCxnSpPr>
          <p:nvPr/>
        </p:nvCxnSpPr>
        <p:spPr>
          <a:xfrm>
            <a:off x="3355149" y="2831873"/>
            <a:ext cx="0" cy="2692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229F46C7-E0D3-496A-9761-DD34D1FB62A0}"/>
              </a:ext>
            </a:extLst>
          </p:cNvPr>
          <p:cNvCxnSpPr>
            <a:cxnSpLocks/>
            <a:stCxn id="8" idx="3"/>
            <a:endCxn id="9" idx="1"/>
          </p:cNvCxnSpPr>
          <p:nvPr/>
        </p:nvCxnSpPr>
        <p:spPr>
          <a:xfrm>
            <a:off x="3960944" y="3440417"/>
            <a:ext cx="1291145"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C68EB36F-F5EB-479F-94FB-398E17FFB931}"/>
              </a:ext>
            </a:extLst>
          </p:cNvPr>
          <p:cNvPicPr>
            <a:picLocks noChangeAspect="1"/>
          </p:cNvPicPr>
          <p:nvPr/>
        </p:nvPicPr>
        <p:blipFill>
          <a:blip r:embed="rId7"/>
          <a:stretch>
            <a:fillRect/>
          </a:stretch>
        </p:blipFill>
        <p:spPr>
          <a:xfrm>
            <a:off x="2769270" y="749689"/>
            <a:ext cx="4041887" cy="2082184"/>
          </a:xfrm>
          <a:prstGeom prst="rect">
            <a:avLst/>
          </a:prstGeom>
        </p:spPr>
      </p:pic>
      <p:sp>
        <p:nvSpPr>
          <p:cNvPr id="15" name="Rectangle 14">
            <a:extLst>
              <a:ext uri="{FF2B5EF4-FFF2-40B4-BE49-F238E27FC236}">
                <a16:creationId xmlns:a16="http://schemas.microsoft.com/office/drawing/2014/main" id="{D6952215-DED1-4DAC-9B9C-FD6DDC0D57A5}"/>
              </a:ext>
            </a:extLst>
          </p:cNvPr>
          <p:cNvSpPr/>
          <p:nvPr/>
        </p:nvSpPr>
        <p:spPr>
          <a:xfrm>
            <a:off x="104775" y="4041341"/>
            <a:ext cx="11890455" cy="2123658"/>
          </a:xfrm>
          <a:prstGeom prst="rect">
            <a:avLst/>
          </a:prstGeom>
        </p:spPr>
        <p:txBody>
          <a:bodyPr wrap="square">
            <a:spAutoFit/>
          </a:bodyPr>
          <a:lstStyle/>
          <a:p>
            <a:r>
              <a:rPr lang="en-US" sz="1200" dirty="0">
                <a:solidFill>
                  <a:srgbClr val="404040"/>
                </a:solidFill>
              </a:rPr>
              <a:t>Delta Lake offers:</a:t>
            </a:r>
          </a:p>
          <a:p>
            <a:pPr>
              <a:buFont typeface="Arial" panose="020B0604020202020204" pitchFamily="34" charset="0"/>
              <a:buChar char="•"/>
            </a:pPr>
            <a:r>
              <a:rPr lang="en-US" sz="1200" dirty="0">
                <a:solidFill>
                  <a:srgbClr val="404040"/>
                </a:solidFill>
              </a:rPr>
              <a:t>ACID transactions on Spark: Serializable isolation levels ensure that readers never see inconsistent data.</a:t>
            </a:r>
          </a:p>
          <a:p>
            <a:pPr>
              <a:buFont typeface="Arial" panose="020B0604020202020204" pitchFamily="34" charset="0"/>
              <a:buChar char="•"/>
            </a:pPr>
            <a:r>
              <a:rPr lang="en-US" sz="1200" dirty="0">
                <a:solidFill>
                  <a:srgbClr val="404040"/>
                </a:solidFill>
              </a:rPr>
              <a:t>Scalable metadata handling: Leverages Spark’s distributed processing power to handle all the metadata for petabyte-scale tables with billions of files at ease.</a:t>
            </a:r>
          </a:p>
          <a:p>
            <a:pPr>
              <a:buFont typeface="Arial" panose="020B0604020202020204" pitchFamily="34" charset="0"/>
              <a:buChar char="•"/>
            </a:pPr>
            <a:r>
              <a:rPr lang="en-US" sz="1200" dirty="0">
                <a:solidFill>
                  <a:srgbClr val="404040"/>
                </a:solidFill>
              </a:rPr>
              <a:t>Streaming and batch unification: A table in Delta Lake is a batch table as well as a streaming source and sink. Streaming data ingest, batch historic backfill, interactive queries all just work out of the box.</a:t>
            </a:r>
          </a:p>
          <a:p>
            <a:pPr>
              <a:buFont typeface="Arial" panose="020B0604020202020204" pitchFamily="34" charset="0"/>
              <a:buChar char="•"/>
            </a:pPr>
            <a:r>
              <a:rPr lang="en-US" sz="1200" dirty="0">
                <a:solidFill>
                  <a:srgbClr val="404040"/>
                </a:solidFill>
              </a:rPr>
              <a:t>Schema enforcement: Automatically handles schema variations to prevent insertion of bad records during ingestion.</a:t>
            </a:r>
          </a:p>
          <a:p>
            <a:pPr>
              <a:buFont typeface="Arial" panose="020B0604020202020204" pitchFamily="34" charset="0"/>
              <a:buChar char="•"/>
            </a:pPr>
            <a:r>
              <a:rPr lang="en-US" sz="1200" dirty="0">
                <a:solidFill>
                  <a:srgbClr val="404040"/>
                </a:solidFill>
              </a:rPr>
              <a:t>Time travel: Data versioning enables rollbacks, full historical audit trails, and reproducible machine learning experiments.</a:t>
            </a:r>
          </a:p>
          <a:p>
            <a:pPr>
              <a:buFont typeface="Arial" panose="020B0604020202020204" pitchFamily="34" charset="0"/>
              <a:buChar char="•"/>
            </a:pPr>
            <a:r>
              <a:rPr lang="en-US" sz="1200" dirty="0">
                <a:solidFill>
                  <a:srgbClr val="404040"/>
                </a:solidFill>
              </a:rPr>
              <a:t>Upserts and deletes: Supports merge, update and delete operations to enable complex </a:t>
            </a:r>
            <a:r>
              <a:rPr lang="en-US" sz="1200" dirty="0" err="1">
                <a:solidFill>
                  <a:srgbClr val="404040"/>
                </a:solidFill>
              </a:rPr>
              <a:t>usecases</a:t>
            </a:r>
            <a:r>
              <a:rPr lang="en-US" sz="1200" dirty="0">
                <a:solidFill>
                  <a:srgbClr val="404040"/>
                </a:solidFill>
              </a:rPr>
              <a:t> like change-data-capture, slowly-changing-dimension (SCD) operations, streaming upserts, and so on.</a:t>
            </a:r>
          </a:p>
          <a:p>
            <a:r>
              <a:rPr lang="en-US" sz="1200" dirty="0">
                <a:solidFill>
                  <a:srgbClr val="404040"/>
                </a:solidFill>
              </a:rPr>
              <a:t>Delta Lake on Databricks allows you to configure Delta Lake based on your workload patterns and provides optimized layouts and indexes for fast interactive queries. For information on Delta Lake on Databricks, see </a:t>
            </a:r>
            <a:r>
              <a:rPr lang="en-US" sz="1200" dirty="0">
                <a:solidFill>
                  <a:srgbClr val="198EAC"/>
                </a:solidFill>
                <a:hlinkClick r:id="rId8"/>
              </a:rPr>
              <a:t>Optimizations</a:t>
            </a:r>
            <a:r>
              <a:rPr lang="en-US" sz="1200" dirty="0">
                <a:solidFill>
                  <a:srgbClr val="404040"/>
                </a:solidFill>
              </a:rPr>
              <a:t>.</a:t>
            </a:r>
            <a:endParaRPr lang="en-US" sz="1200" b="0" i="0" u="none" strike="noStrike" dirty="0">
              <a:solidFill>
                <a:srgbClr val="404040"/>
              </a:solidFill>
              <a:effectLst/>
            </a:endParaRPr>
          </a:p>
        </p:txBody>
      </p:sp>
      <p:sp>
        <p:nvSpPr>
          <p:cNvPr id="29" name="TextBox 28">
            <a:extLst>
              <a:ext uri="{FF2B5EF4-FFF2-40B4-BE49-F238E27FC236}">
                <a16:creationId xmlns:a16="http://schemas.microsoft.com/office/drawing/2014/main" id="{F1E6456A-324F-4CCC-A93E-273961D11003}"/>
              </a:ext>
            </a:extLst>
          </p:cNvPr>
          <p:cNvSpPr txBox="1"/>
          <p:nvPr/>
        </p:nvSpPr>
        <p:spPr>
          <a:xfrm>
            <a:off x="5553062" y="3587931"/>
            <a:ext cx="957122" cy="369332"/>
          </a:xfrm>
          <a:prstGeom prst="rect">
            <a:avLst/>
          </a:prstGeom>
          <a:noFill/>
        </p:spPr>
        <p:txBody>
          <a:bodyPr wrap="square" rtlCol="0">
            <a:spAutoFit/>
          </a:bodyPr>
          <a:lstStyle/>
          <a:p>
            <a:pPr algn="ctr"/>
            <a:r>
              <a:rPr lang="en-US" b="1" dirty="0">
                <a:solidFill>
                  <a:schemeClr val="bg1"/>
                </a:solidFill>
              </a:rPr>
              <a:t>Insights</a:t>
            </a:r>
          </a:p>
        </p:txBody>
      </p:sp>
    </p:spTree>
    <p:extLst>
      <p:ext uri="{BB962C8B-B14F-4D97-AF65-F5344CB8AC3E}">
        <p14:creationId xmlns:p14="http://schemas.microsoft.com/office/powerpoint/2010/main" val="40744920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CCA62-3BD8-4D78-9F78-17B1423383EA}"/>
              </a:ext>
            </a:extLst>
          </p:cNvPr>
          <p:cNvSpPr>
            <a:spLocks noGrp="1"/>
          </p:cNvSpPr>
          <p:nvPr>
            <p:ph type="title"/>
          </p:nvPr>
        </p:nvSpPr>
        <p:spPr/>
        <p:txBody>
          <a:bodyPr/>
          <a:lstStyle/>
          <a:p>
            <a:r>
              <a:rPr lang="en-US" dirty="0">
                <a:solidFill>
                  <a:schemeClr val="bg2"/>
                </a:solidFill>
                <a:latin typeface="Century Gothic" panose="020B0502020202020204" pitchFamily="34" charset="0"/>
              </a:rPr>
              <a:t>Azure Data Lake - Reference Architecture </a:t>
            </a:r>
            <a:endParaRPr lang="en-US" dirty="0"/>
          </a:p>
        </p:txBody>
      </p:sp>
      <p:sp>
        <p:nvSpPr>
          <p:cNvPr id="3" name="Rectangle 2">
            <a:extLst>
              <a:ext uri="{FF2B5EF4-FFF2-40B4-BE49-F238E27FC236}">
                <a16:creationId xmlns:a16="http://schemas.microsoft.com/office/drawing/2014/main" id="{FB094623-1E3E-49F1-A67C-61506CF0619D}"/>
              </a:ext>
            </a:extLst>
          </p:cNvPr>
          <p:cNvSpPr/>
          <p:nvPr/>
        </p:nvSpPr>
        <p:spPr>
          <a:xfrm>
            <a:off x="8477597" y="3630241"/>
            <a:ext cx="1132756" cy="426153"/>
          </a:xfrm>
          <a:prstGeom prst="rect">
            <a:avLst/>
          </a:prstGeom>
          <a:solidFill>
            <a:sysClr val="window" lastClr="FFFFFF"/>
          </a:solidFill>
          <a:ln w="12700" cap="flat" cmpd="sng" algn="ctr">
            <a:solidFill>
              <a:srgbClr val="213E97"/>
            </a:solidFill>
            <a:prstDash val="solid"/>
          </a:ln>
          <a:effectLst/>
        </p:spPr>
        <p:txBody>
          <a:bodyPr rtlCol="0" anchor="b"/>
          <a:lstStyle/>
          <a:p>
            <a:pPr algn="ctr" defTabSz="914354">
              <a:defRPr/>
            </a:pPr>
            <a:endParaRPr lang="en-US" sz="800" kern="0" dirty="0">
              <a:solidFill>
                <a:prstClr val="black"/>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605FDD50-E367-42F0-9B43-0435495B645F}"/>
              </a:ext>
            </a:extLst>
          </p:cNvPr>
          <p:cNvSpPr/>
          <p:nvPr/>
        </p:nvSpPr>
        <p:spPr>
          <a:xfrm>
            <a:off x="5560801" y="4284168"/>
            <a:ext cx="1596909" cy="575837"/>
          </a:xfrm>
          <a:prstGeom prst="rect">
            <a:avLst/>
          </a:prstGeom>
          <a:solidFill>
            <a:sysClr val="window" lastClr="FFFFFF"/>
          </a:solidFill>
          <a:ln w="12700" cap="flat" cmpd="sng" algn="ctr">
            <a:solidFill>
              <a:srgbClr val="213E97"/>
            </a:solidFill>
            <a:prstDash val="solid"/>
          </a:ln>
          <a:effectLst/>
        </p:spPr>
        <p:txBody>
          <a:bodyPr rtlCol="0" anchor="b"/>
          <a:lstStyle/>
          <a:p>
            <a:pPr algn="ctr" defTabSz="914354">
              <a:defRPr/>
            </a:pPr>
            <a:endParaRPr lang="en-US" sz="800" kern="0" dirty="0">
              <a:solidFill>
                <a:prstClr val="black"/>
              </a:solidFill>
              <a:latin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59C7AFB5-7EA5-4AFF-85AB-29DEC73A2E0A}"/>
              </a:ext>
            </a:extLst>
          </p:cNvPr>
          <p:cNvGrpSpPr/>
          <p:nvPr/>
        </p:nvGrpSpPr>
        <p:grpSpPr>
          <a:xfrm>
            <a:off x="3454475" y="1690785"/>
            <a:ext cx="760803" cy="1184840"/>
            <a:chOff x="2040132" y="1145208"/>
            <a:chExt cx="570602" cy="1094401"/>
          </a:xfrm>
        </p:grpSpPr>
        <p:sp>
          <p:nvSpPr>
            <p:cNvPr id="6" name="Rectangle 5">
              <a:extLst>
                <a:ext uri="{FF2B5EF4-FFF2-40B4-BE49-F238E27FC236}">
                  <a16:creationId xmlns:a16="http://schemas.microsoft.com/office/drawing/2014/main" id="{AF665D21-7FCB-4650-82CC-46AD207BC6DE}"/>
                </a:ext>
              </a:extLst>
            </p:cNvPr>
            <p:cNvSpPr/>
            <p:nvPr/>
          </p:nvSpPr>
          <p:spPr>
            <a:xfrm>
              <a:off x="2040132" y="1155251"/>
              <a:ext cx="570602" cy="1084358"/>
            </a:xfrm>
            <a:prstGeom prst="rect">
              <a:avLst/>
            </a:prstGeom>
            <a:solidFill>
              <a:sysClr val="window" lastClr="FFFFFF">
                <a:alpha val="16000"/>
              </a:sysClr>
            </a:solidFill>
            <a:ln w="12700" cap="flat" cmpd="sng" algn="ctr">
              <a:solidFill>
                <a:srgbClr val="213E97">
                  <a:shade val="50000"/>
                </a:srgbClr>
              </a:solidFill>
              <a:prstDash val="solid"/>
            </a:ln>
            <a:effectLst/>
          </p:spPr>
          <p:txBody>
            <a:bodyPr rtlCol="0" anchor="ctr"/>
            <a:lstStyle/>
            <a:p>
              <a:pPr algn="ctr" defTabSz="914354">
                <a:defRPr/>
              </a:pPr>
              <a:endParaRPr lang="en-US" kern="0" dirty="0">
                <a:solidFill>
                  <a:srgbClr val="141414"/>
                </a:solidFill>
                <a:latin typeface="Calibri" panose="020F0502020204030204"/>
              </a:endParaRPr>
            </a:p>
          </p:txBody>
        </p:sp>
        <p:sp>
          <p:nvSpPr>
            <p:cNvPr id="7" name="Rectangle 6">
              <a:extLst>
                <a:ext uri="{FF2B5EF4-FFF2-40B4-BE49-F238E27FC236}">
                  <a16:creationId xmlns:a16="http://schemas.microsoft.com/office/drawing/2014/main" id="{053AF33C-763B-48B9-B3F2-83D9B0BB91E6}"/>
                </a:ext>
              </a:extLst>
            </p:cNvPr>
            <p:cNvSpPr/>
            <p:nvPr/>
          </p:nvSpPr>
          <p:spPr>
            <a:xfrm>
              <a:off x="2042806" y="1145208"/>
              <a:ext cx="566843" cy="242587"/>
            </a:xfrm>
            <a:prstGeom prst="rect">
              <a:avLst/>
            </a:prstGeom>
            <a:solidFill>
              <a:srgbClr val="0537A3"/>
            </a:solidFill>
            <a:ln w="6350" cap="flat" cmpd="sng" algn="ctr">
              <a:solidFill>
                <a:srgbClr val="184998"/>
              </a:solidFill>
              <a:prstDash val="solid"/>
            </a:ln>
            <a:effectLst/>
          </p:spPr>
          <p:txBody>
            <a:bodyPr rtlCol="0" anchor="ctr"/>
            <a:lstStyle/>
            <a:p>
              <a:pPr algn="ctr" defTabSz="609570">
                <a:defRPr/>
              </a:pPr>
              <a:r>
                <a:rPr lang="en-US" sz="1067" b="1" dirty="0">
                  <a:solidFill>
                    <a:prstClr val="white"/>
                  </a:solidFill>
                  <a:latin typeface="Calibri" panose="020F0502020204030204" pitchFamily="34" charset="0"/>
                  <a:cs typeface="Calibri" panose="020F0502020204030204" pitchFamily="34" charset="0"/>
                </a:rPr>
                <a:t>Raw</a:t>
              </a:r>
            </a:p>
          </p:txBody>
        </p:sp>
      </p:grpSp>
      <p:sp>
        <p:nvSpPr>
          <p:cNvPr id="8" name="Rectangle 7">
            <a:extLst>
              <a:ext uri="{FF2B5EF4-FFF2-40B4-BE49-F238E27FC236}">
                <a16:creationId xmlns:a16="http://schemas.microsoft.com/office/drawing/2014/main" id="{5BEC7984-DC80-4550-85F5-9D99F840CBF4}"/>
              </a:ext>
            </a:extLst>
          </p:cNvPr>
          <p:cNvSpPr/>
          <p:nvPr/>
        </p:nvSpPr>
        <p:spPr>
          <a:xfrm>
            <a:off x="1239481" y="1412728"/>
            <a:ext cx="105256" cy="4014221"/>
          </a:xfrm>
          <a:prstGeom prst="rect">
            <a:avLst/>
          </a:prstGeom>
          <a:solidFill>
            <a:srgbClr val="213E97"/>
          </a:solidFill>
          <a:ln w="9525" cap="flat" cmpd="sng" algn="ctr">
            <a:noFill/>
            <a:prstDash val="solid"/>
          </a:ln>
          <a:effectLst/>
        </p:spPr>
        <p:txBody>
          <a:bodyPr vert="vert270" rtlCol="0" anchor="ctr"/>
          <a:lstStyle/>
          <a:p>
            <a:pPr algn="ctr" defTabSz="914354">
              <a:defRPr/>
            </a:pPr>
            <a:r>
              <a:rPr lang="en-US" sz="933" kern="0" dirty="0">
                <a:solidFill>
                  <a:prstClr val="white"/>
                </a:solidFill>
                <a:latin typeface="Calibiri"/>
              </a:rPr>
              <a:t>VPN</a:t>
            </a:r>
          </a:p>
        </p:txBody>
      </p:sp>
      <p:sp>
        <p:nvSpPr>
          <p:cNvPr id="9" name="Rounded Rectangle 15">
            <a:extLst>
              <a:ext uri="{FF2B5EF4-FFF2-40B4-BE49-F238E27FC236}">
                <a16:creationId xmlns:a16="http://schemas.microsoft.com/office/drawing/2014/main" id="{FC0A5E1B-7642-428B-9B7A-71B069E056DD}"/>
              </a:ext>
            </a:extLst>
          </p:cNvPr>
          <p:cNvSpPr>
            <a:spLocks noChangeArrowheads="1"/>
          </p:cNvSpPr>
          <p:nvPr/>
        </p:nvSpPr>
        <p:spPr bwMode="auto">
          <a:xfrm>
            <a:off x="1622725" y="1618094"/>
            <a:ext cx="839988" cy="3777385"/>
          </a:xfrm>
          <a:prstGeom prst="roundRect">
            <a:avLst>
              <a:gd name="adj" fmla="val 3153"/>
            </a:avLst>
          </a:prstGeom>
          <a:solidFill>
            <a:sysClr val="window" lastClr="FFFFFF"/>
          </a:solidFill>
          <a:ln w="12700" algn="ctr">
            <a:solidFill>
              <a:srgbClr val="1FB14A"/>
            </a:solidFill>
            <a:round/>
            <a:headEnd/>
            <a:tailEnd/>
          </a:ln>
        </p:spPr>
        <p:txBody>
          <a:bodyPr lIns="121873" tIns="60936" rIns="121873" bIns="60936" anchor="ctr"/>
          <a:lstStyle/>
          <a:p>
            <a:pPr defTabSz="1218540" fontAlgn="base">
              <a:spcBef>
                <a:spcPct val="0"/>
              </a:spcBef>
              <a:spcAft>
                <a:spcPct val="0"/>
              </a:spcAft>
              <a:buFont typeface="Wingdings" pitchFamily="2" charset="2"/>
              <a:buChar char="§"/>
              <a:defRPr/>
            </a:pPr>
            <a:endParaRPr lang="en-US" sz="1000" u="sng" kern="0" dirty="0">
              <a:solidFill>
                <a:srgbClr val="000000"/>
              </a:solidFill>
              <a:latin typeface="Calibri" panose="020F0502020204030204" pitchFamily="34" charset="0"/>
              <a:cs typeface="Arial" charset="0"/>
            </a:endParaRPr>
          </a:p>
          <a:p>
            <a:pPr algn="just" defTabSz="1218540" fontAlgn="base">
              <a:lnSpc>
                <a:spcPct val="105000"/>
              </a:lnSpc>
              <a:spcBef>
                <a:spcPts val="100"/>
              </a:spcBef>
              <a:spcAft>
                <a:spcPts val="100"/>
              </a:spcAft>
              <a:buSzPct val="80000"/>
              <a:defRPr/>
            </a:pPr>
            <a:endParaRPr lang="en-US" sz="1000" b="1" kern="0" dirty="0">
              <a:solidFill>
                <a:srgbClr val="000000"/>
              </a:solidFill>
              <a:latin typeface="Calibri" panose="020F0502020204030204" pitchFamily="34" charset="0"/>
              <a:cs typeface="Arial" charset="0"/>
            </a:endParaRPr>
          </a:p>
        </p:txBody>
      </p:sp>
      <p:sp>
        <p:nvSpPr>
          <p:cNvPr id="10" name="Round Same Side Corner Rectangle 5">
            <a:extLst>
              <a:ext uri="{FF2B5EF4-FFF2-40B4-BE49-F238E27FC236}">
                <a16:creationId xmlns:a16="http://schemas.microsoft.com/office/drawing/2014/main" id="{D1F31735-3665-4996-BBDF-543C22D3B886}"/>
              </a:ext>
            </a:extLst>
          </p:cNvPr>
          <p:cNvSpPr/>
          <p:nvPr/>
        </p:nvSpPr>
        <p:spPr bwMode="auto">
          <a:xfrm>
            <a:off x="1621499" y="1275807"/>
            <a:ext cx="837683" cy="374892"/>
          </a:xfrm>
          <a:prstGeom prst="round2SameRect">
            <a:avLst>
              <a:gd name="adj1" fmla="val 0"/>
              <a:gd name="adj2" fmla="val 0"/>
            </a:avLst>
          </a:prstGeom>
          <a:solidFill>
            <a:srgbClr val="1FB14A"/>
          </a:solidFill>
          <a:ln w="25400" cap="flat" cmpd="sng" algn="ctr">
            <a:noFill/>
            <a:prstDash val="solid"/>
          </a:ln>
          <a:effectLst/>
        </p:spPr>
        <p:txBody>
          <a:bodyPr lIns="76153" tIns="38075" rIns="76153" bIns="38075" rtlCol="0" anchor="ctr"/>
          <a:lstStyle/>
          <a:p>
            <a:pPr algn="ctr" defTabSz="914309" fontAlgn="base">
              <a:spcBef>
                <a:spcPct val="0"/>
              </a:spcBef>
              <a:spcAft>
                <a:spcPct val="0"/>
              </a:spcAft>
              <a:defRPr/>
            </a:pPr>
            <a:r>
              <a:rPr lang="de-DE" sz="1067" b="1" kern="0" dirty="0">
                <a:solidFill>
                  <a:srgbClr val="FFFFFF"/>
                </a:solidFill>
                <a:latin typeface="Calibri" panose="020F0502020204030204"/>
              </a:rPr>
              <a:t>Data Access</a:t>
            </a:r>
            <a:endParaRPr lang="en-US" sz="1067" b="1" kern="0" dirty="0">
              <a:solidFill>
                <a:srgbClr val="FFFFFF"/>
              </a:solidFill>
              <a:latin typeface="Calibri" panose="020F0502020204030204"/>
            </a:endParaRPr>
          </a:p>
        </p:txBody>
      </p:sp>
      <p:pic>
        <p:nvPicPr>
          <p:cNvPr id="11" name="Picture 10">
            <a:extLst>
              <a:ext uri="{FF2B5EF4-FFF2-40B4-BE49-F238E27FC236}">
                <a16:creationId xmlns:a16="http://schemas.microsoft.com/office/drawing/2014/main" id="{ADCEA113-B82A-4C04-B682-4DC65358C63B}"/>
              </a:ext>
            </a:extLst>
          </p:cNvPr>
          <p:cNvPicPr>
            <a:picLocks noChangeAspect="1"/>
          </p:cNvPicPr>
          <p:nvPr/>
        </p:nvPicPr>
        <p:blipFill>
          <a:blip r:embed="rId2"/>
          <a:stretch>
            <a:fillRect/>
          </a:stretch>
        </p:blipFill>
        <p:spPr>
          <a:xfrm rot="5400000">
            <a:off x="1864847" y="1683886"/>
            <a:ext cx="370035" cy="445156"/>
          </a:xfrm>
          <a:prstGeom prst="rect">
            <a:avLst/>
          </a:prstGeom>
        </p:spPr>
      </p:pic>
      <p:sp>
        <p:nvSpPr>
          <p:cNvPr id="12" name="TextBox 11">
            <a:extLst>
              <a:ext uri="{FF2B5EF4-FFF2-40B4-BE49-F238E27FC236}">
                <a16:creationId xmlns:a16="http://schemas.microsoft.com/office/drawing/2014/main" id="{49F1C4E4-EF7E-4DAB-8CA9-F592EAEA9DC8}"/>
              </a:ext>
            </a:extLst>
          </p:cNvPr>
          <p:cNvSpPr txBox="1"/>
          <p:nvPr/>
        </p:nvSpPr>
        <p:spPr>
          <a:xfrm>
            <a:off x="1602005" y="2068615"/>
            <a:ext cx="959604" cy="276950"/>
          </a:xfrm>
          <a:prstGeom prst="rect">
            <a:avLst/>
          </a:prstGeom>
          <a:noFill/>
        </p:spPr>
        <p:txBody>
          <a:bodyPr wrap="square" lIns="121873" tIns="60936" rIns="121873" bIns="60936" rtlCol="0">
            <a:spAutoFit/>
          </a:bodyPr>
          <a:lstStyle/>
          <a:p>
            <a:pPr algn="ctr" defTabSz="1218540">
              <a:defRPr/>
            </a:pPr>
            <a:r>
              <a:rPr lang="en-US" sz="1000" b="1" kern="0" dirty="0">
                <a:solidFill>
                  <a:prstClr val="black"/>
                </a:solidFill>
                <a:latin typeface="Calibri" panose="020F0502020204030204" pitchFamily="34" charset="0"/>
              </a:rPr>
              <a:t>ODBC/JDBC</a:t>
            </a:r>
          </a:p>
        </p:txBody>
      </p:sp>
      <p:pic>
        <p:nvPicPr>
          <p:cNvPr id="13" name="Picture 27" descr="http://files.softicons.com/download/system-icons/web0.2ama-icons-by-chrfb/png/256x256/File%20-%20Spreadsheet.png">
            <a:extLst>
              <a:ext uri="{FF2B5EF4-FFF2-40B4-BE49-F238E27FC236}">
                <a16:creationId xmlns:a16="http://schemas.microsoft.com/office/drawing/2014/main" id="{176B6DA8-CBA4-499E-97C4-3553B2228A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1921" y="2338893"/>
            <a:ext cx="305940" cy="27511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7" descr="http://files.softicons.com/download/system-icons/web0.2ama-icons-by-chrfb/png/256x256/File%20-%20Spreadsheet.png">
            <a:extLst>
              <a:ext uri="{FF2B5EF4-FFF2-40B4-BE49-F238E27FC236}">
                <a16:creationId xmlns:a16="http://schemas.microsoft.com/office/drawing/2014/main" id="{09B1BB06-76B1-43E8-94C1-8AAE0731A3C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02517" y="2357579"/>
            <a:ext cx="305940" cy="27511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7" descr="http://files.softicons.com/download/system-icons/web0.2ama-icons-by-chrfb/png/256x256/File%20-%20Spreadsheet.png">
            <a:extLst>
              <a:ext uri="{FF2B5EF4-FFF2-40B4-BE49-F238E27FC236}">
                <a16:creationId xmlns:a16="http://schemas.microsoft.com/office/drawing/2014/main" id="{81F5E91F-E90D-40CA-AEBC-F4BE253BD9B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39469" y="2441543"/>
            <a:ext cx="305940" cy="27511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A5EF5A28-A69A-4D94-B6E1-76657A617758}"/>
              </a:ext>
            </a:extLst>
          </p:cNvPr>
          <p:cNvSpPr txBox="1"/>
          <p:nvPr/>
        </p:nvSpPr>
        <p:spPr>
          <a:xfrm>
            <a:off x="1703287" y="2655962"/>
            <a:ext cx="731199" cy="276950"/>
          </a:xfrm>
          <a:prstGeom prst="rect">
            <a:avLst/>
          </a:prstGeom>
          <a:noFill/>
        </p:spPr>
        <p:txBody>
          <a:bodyPr wrap="square" lIns="121873" tIns="60936" rIns="121873" bIns="60936" rtlCol="0">
            <a:spAutoFit/>
          </a:bodyPr>
          <a:lstStyle/>
          <a:p>
            <a:pPr algn="ctr" defTabSz="1218540">
              <a:defRPr/>
            </a:pPr>
            <a:r>
              <a:rPr lang="en-US" sz="1000" kern="0" dirty="0">
                <a:solidFill>
                  <a:prstClr val="black"/>
                </a:solidFill>
                <a:latin typeface="Calibri" panose="020F0502020204030204" pitchFamily="34" charset="0"/>
              </a:rPr>
              <a:t>Files</a:t>
            </a:r>
          </a:p>
        </p:txBody>
      </p:sp>
      <p:pic>
        <p:nvPicPr>
          <p:cNvPr id="17" name="Picture 4" descr="https://www.west-wind.com/wsdlgenerator/images/WebService_128.png">
            <a:extLst>
              <a:ext uri="{FF2B5EF4-FFF2-40B4-BE49-F238E27FC236}">
                <a16:creationId xmlns:a16="http://schemas.microsoft.com/office/drawing/2014/main" id="{DA05532E-3DEB-4292-AD2B-6662F471F67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50310" y="2996471"/>
            <a:ext cx="433777" cy="2145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3786B032-FD18-4137-8A03-478C825ABE36}"/>
              </a:ext>
            </a:extLst>
          </p:cNvPr>
          <p:cNvSpPr txBox="1"/>
          <p:nvPr/>
        </p:nvSpPr>
        <p:spPr>
          <a:xfrm>
            <a:off x="1541019" y="3154221"/>
            <a:ext cx="1055459" cy="276950"/>
          </a:xfrm>
          <a:prstGeom prst="rect">
            <a:avLst/>
          </a:prstGeom>
          <a:noFill/>
        </p:spPr>
        <p:txBody>
          <a:bodyPr wrap="square" lIns="121873" tIns="60936" rIns="121873" bIns="60936" rtlCol="0">
            <a:spAutoFit/>
          </a:bodyPr>
          <a:lstStyle/>
          <a:p>
            <a:pPr algn="ctr" defTabSz="1218540">
              <a:defRPr/>
            </a:pPr>
            <a:r>
              <a:rPr lang="en-US" sz="1000" kern="0" dirty="0">
                <a:solidFill>
                  <a:prstClr val="black"/>
                </a:solidFill>
                <a:latin typeface="Calibri" panose="020F0502020204030204" pitchFamily="34" charset="0"/>
              </a:rPr>
              <a:t>Web Services</a:t>
            </a:r>
          </a:p>
        </p:txBody>
      </p:sp>
      <p:sp>
        <p:nvSpPr>
          <p:cNvPr id="19" name="Rounded Rectangle 16">
            <a:extLst>
              <a:ext uri="{FF2B5EF4-FFF2-40B4-BE49-F238E27FC236}">
                <a16:creationId xmlns:a16="http://schemas.microsoft.com/office/drawing/2014/main" id="{B7E19A3E-AB2C-49B1-99F0-5F9AF8E4E120}"/>
              </a:ext>
            </a:extLst>
          </p:cNvPr>
          <p:cNvSpPr/>
          <p:nvPr/>
        </p:nvSpPr>
        <p:spPr>
          <a:xfrm>
            <a:off x="114264" y="1806184"/>
            <a:ext cx="1044385" cy="3614755"/>
          </a:xfrm>
          <a:prstGeom prst="roundRect">
            <a:avLst>
              <a:gd name="adj" fmla="val 0"/>
            </a:avLst>
          </a:prstGeom>
          <a:solidFill>
            <a:sysClr val="window" lastClr="FFFFFF"/>
          </a:solidFill>
          <a:ln w="9525" cap="flat" cmpd="sng" algn="ctr">
            <a:solidFill>
              <a:srgbClr val="213E97"/>
            </a:solidFill>
            <a:prstDash val="solid"/>
          </a:ln>
          <a:effectLst/>
        </p:spPr>
        <p:txBody>
          <a:bodyPr lIns="76153" tIns="38075" rIns="76153" bIns="38075" rtlCol="0" anchor="ctr"/>
          <a:lstStyle/>
          <a:p>
            <a:pPr algn="ctr" defTabSz="761374">
              <a:defRPr/>
            </a:pPr>
            <a:endParaRPr lang="en-US" sz="1000" b="1" kern="0" dirty="0">
              <a:solidFill>
                <a:prstClr val="white"/>
              </a:solidFill>
              <a:latin typeface="Calibri" panose="020F0502020204030204" pitchFamily="34" charset="0"/>
              <a:ea typeface="ＭＳ Ｐゴシック" pitchFamily="-112" charset="-128"/>
              <a:cs typeface="Calibri" panose="020F0502020204030204" pitchFamily="34" charset="0"/>
            </a:endParaRPr>
          </a:p>
        </p:txBody>
      </p:sp>
      <p:sp>
        <p:nvSpPr>
          <p:cNvPr id="20" name="Round Same Side Corner Rectangle 17">
            <a:extLst>
              <a:ext uri="{FF2B5EF4-FFF2-40B4-BE49-F238E27FC236}">
                <a16:creationId xmlns:a16="http://schemas.microsoft.com/office/drawing/2014/main" id="{90660C45-19B5-490A-BE40-1DEB15BB49CF}"/>
              </a:ext>
            </a:extLst>
          </p:cNvPr>
          <p:cNvSpPr/>
          <p:nvPr/>
        </p:nvSpPr>
        <p:spPr bwMode="auto">
          <a:xfrm>
            <a:off x="111264" y="1397923"/>
            <a:ext cx="1065820" cy="364965"/>
          </a:xfrm>
          <a:prstGeom prst="round2SameRect">
            <a:avLst>
              <a:gd name="adj1" fmla="val 0"/>
              <a:gd name="adj2" fmla="val 0"/>
            </a:avLst>
          </a:prstGeom>
          <a:solidFill>
            <a:srgbClr val="213E97"/>
          </a:solidFill>
          <a:ln w="25400" cap="flat" cmpd="sng" algn="ctr">
            <a:noFill/>
            <a:prstDash val="solid"/>
          </a:ln>
          <a:effectLst/>
        </p:spPr>
        <p:txBody>
          <a:bodyPr lIns="76153" tIns="38075" rIns="76153" bIns="38075" rtlCol="0" anchor="ctr"/>
          <a:lstStyle/>
          <a:p>
            <a:pPr algn="ctr" defTabSz="914309">
              <a:defRPr/>
            </a:pPr>
            <a:r>
              <a:rPr lang="de-DE" sz="1067" b="1" kern="0" dirty="0">
                <a:solidFill>
                  <a:srgbClr val="FFFFFF"/>
                </a:solidFill>
                <a:latin typeface="Calibri" panose="020F0502020204030204"/>
              </a:rPr>
              <a:t>Source Layer</a:t>
            </a:r>
            <a:endParaRPr lang="en-US" sz="1067" b="1" kern="0" dirty="0">
              <a:solidFill>
                <a:srgbClr val="FFFFFF"/>
              </a:solidFill>
              <a:latin typeface="Calibri" panose="020F0502020204030204"/>
            </a:endParaRPr>
          </a:p>
        </p:txBody>
      </p:sp>
      <p:sp>
        <p:nvSpPr>
          <p:cNvPr id="21" name="Rounded Rectangle 15">
            <a:extLst>
              <a:ext uri="{FF2B5EF4-FFF2-40B4-BE49-F238E27FC236}">
                <a16:creationId xmlns:a16="http://schemas.microsoft.com/office/drawing/2014/main" id="{33966EB9-0629-458E-9F34-A155214619FC}"/>
              </a:ext>
            </a:extLst>
          </p:cNvPr>
          <p:cNvSpPr>
            <a:spLocks noChangeArrowheads="1"/>
          </p:cNvSpPr>
          <p:nvPr/>
        </p:nvSpPr>
        <p:spPr bwMode="auto">
          <a:xfrm>
            <a:off x="10961162" y="1471004"/>
            <a:ext cx="1000475" cy="3809387"/>
          </a:xfrm>
          <a:prstGeom prst="roundRect">
            <a:avLst>
              <a:gd name="adj" fmla="val 3153"/>
            </a:avLst>
          </a:prstGeom>
          <a:solidFill>
            <a:sysClr val="window" lastClr="FFFFFF"/>
          </a:solidFill>
          <a:ln w="12700" algn="ctr">
            <a:solidFill>
              <a:srgbClr val="1FB14A"/>
            </a:solidFill>
            <a:round/>
            <a:headEnd/>
            <a:tailEnd/>
          </a:ln>
        </p:spPr>
        <p:txBody>
          <a:bodyPr lIns="121873" tIns="60936" rIns="121873" bIns="60936" anchor="ctr"/>
          <a:lstStyle/>
          <a:p>
            <a:pPr defTabSz="1218540" fontAlgn="base">
              <a:spcBef>
                <a:spcPct val="0"/>
              </a:spcBef>
              <a:spcAft>
                <a:spcPct val="0"/>
              </a:spcAft>
              <a:buFont typeface="Wingdings" pitchFamily="2" charset="2"/>
              <a:buChar char="§"/>
              <a:defRPr/>
            </a:pPr>
            <a:endParaRPr lang="en-US" sz="1000" u="sng" kern="0" dirty="0">
              <a:solidFill>
                <a:srgbClr val="000000"/>
              </a:solidFill>
              <a:latin typeface="Calibri" panose="020F0502020204030204" pitchFamily="34" charset="0"/>
              <a:cs typeface="Arial" charset="0"/>
            </a:endParaRPr>
          </a:p>
          <a:p>
            <a:pPr algn="just" defTabSz="1218540" fontAlgn="base">
              <a:lnSpc>
                <a:spcPct val="105000"/>
              </a:lnSpc>
              <a:spcBef>
                <a:spcPts val="100"/>
              </a:spcBef>
              <a:spcAft>
                <a:spcPts val="100"/>
              </a:spcAft>
              <a:buSzPct val="80000"/>
              <a:defRPr/>
            </a:pPr>
            <a:endParaRPr lang="en-US" sz="1000" b="1" kern="0" dirty="0">
              <a:solidFill>
                <a:srgbClr val="000000"/>
              </a:solidFill>
              <a:latin typeface="Calibri" panose="020F0502020204030204" pitchFamily="34" charset="0"/>
              <a:cs typeface="Arial" charset="0"/>
            </a:endParaRPr>
          </a:p>
        </p:txBody>
      </p:sp>
      <p:sp>
        <p:nvSpPr>
          <p:cNvPr id="22" name="Round Same Side Corner Rectangle 26">
            <a:extLst>
              <a:ext uri="{FF2B5EF4-FFF2-40B4-BE49-F238E27FC236}">
                <a16:creationId xmlns:a16="http://schemas.microsoft.com/office/drawing/2014/main" id="{B31FAADE-3F14-4F7F-849B-BA0BC5A6190F}"/>
              </a:ext>
            </a:extLst>
          </p:cNvPr>
          <p:cNvSpPr/>
          <p:nvPr/>
        </p:nvSpPr>
        <p:spPr bwMode="auto">
          <a:xfrm>
            <a:off x="11028204" y="1102409"/>
            <a:ext cx="933433" cy="362772"/>
          </a:xfrm>
          <a:prstGeom prst="round2SameRect">
            <a:avLst>
              <a:gd name="adj1" fmla="val 0"/>
              <a:gd name="adj2" fmla="val 0"/>
            </a:avLst>
          </a:prstGeom>
          <a:solidFill>
            <a:srgbClr val="1FB14A"/>
          </a:solidFill>
          <a:ln w="25400" cap="flat" cmpd="sng" algn="ctr">
            <a:noFill/>
            <a:prstDash val="solid"/>
          </a:ln>
          <a:effectLst/>
        </p:spPr>
        <p:txBody>
          <a:bodyPr lIns="76153" tIns="38075" rIns="76153" bIns="38075" rtlCol="0" anchor="ctr"/>
          <a:lstStyle/>
          <a:p>
            <a:pPr algn="ctr" defTabSz="1218540">
              <a:defRPr/>
            </a:pPr>
            <a:r>
              <a:rPr lang="en-US" sz="933" b="1" kern="0" dirty="0">
                <a:solidFill>
                  <a:srgbClr val="FFFFFF"/>
                </a:solidFill>
                <a:latin typeface="Calibri" panose="020F0502020204030204" pitchFamily="34" charset="0"/>
              </a:rPr>
              <a:t>Data Consumption</a:t>
            </a:r>
          </a:p>
        </p:txBody>
      </p:sp>
      <p:pic>
        <p:nvPicPr>
          <p:cNvPr id="23" name="Picture 4" descr="Image result for personal computer logo">
            <a:extLst>
              <a:ext uri="{FF2B5EF4-FFF2-40B4-BE49-F238E27FC236}">
                <a16:creationId xmlns:a16="http://schemas.microsoft.com/office/drawing/2014/main" id="{77600ECF-DA7D-47EB-9816-9C9E9817BE3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220154" y="2100613"/>
            <a:ext cx="283413" cy="25486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Image result for web logo">
            <a:extLst>
              <a:ext uri="{FF2B5EF4-FFF2-40B4-BE49-F238E27FC236}">
                <a16:creationId xmlns:a16="http://schemas.microsoft.com/office/drawing/2014/main" id="{D477A151-914C-4934-A8EF-43261ACEA15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221643" y="2472247"/>
            <a:ext cx="256368" cy="282855"/>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6B86D991-1E02-4071-A4EC-AC571583F76C}"/>
              </a:ext>
            </a:extLst>
          </p:cNvPr>
          <p:cNvSpPr txBox="1"/>
          <p:nvPr/>
        </p:nvSpPr>
        <p:spPr>
          <a:xfrm>
            <a:off x="11346499" y="2458567"/>
            <a:ext cx="659599" cy="369283"/>
          </a:xfrm>
          <a:prstGeom prst="rect">
            <a:avLst/>
          </a:prstGeom>
          <a:noFill/>
        </p:spPr>
        <p:txBody>
          <a:bodyPr wrap="square" lIns="121873" tIns="60936" rIns="121873" bIns="60936" rtlCol="0">
            <a:spAutoFit/>
          </a:bodyPr>
          <a:lstStyle/>
          <a:p>
            <a:pPr algn="ctr" defTabSz="1218540">
              <a:defRPr/>
            </a:pPr>
            <a:r>
              <a:rPr lang="en-US" sz="800" b="1" kern="0" dirty="0">
                <a:solidFill>
                  <a:prstClr val="black"/>
                </a:solidFill>
                <a:latin typeface="Calibri" panose="020F0502020204030204" pitchFamily="34" charset="0"/>
              </a:rPr>
              <a:t>Web Service</a:t>
            </a:r>
          </a:p>
        </p:txBody>
      </p:sp>
      <p:sp>
        <p:nvSpPr>
          <p:cNvPr id="26" name="TextBox 25">
            <a:extLst>
              <a:ext uri="{FF2B5EF4-FFF2-40B4-BE49-F238E27FC236}">
                <a16:creationId xmlns:a16="http://schemas.microsoft.com/office/drawing/2014/main" id="{622C8806-1E0B-490B-82FC-D68C32822C30}"/>
              </a:ext>
            </a:extLst>
          </p:cNvPr>
          <p:cNvSpPr txBox="1"/>
          <p:nvPr/>
        </p:nvSpPr>
        <p:spPr>
          <a:xfrm>
            <a:off x="11375785" y="2028364"/>
            <a:ext cx="659599" cy="369283"/>
          </a:xfrm>
          <a:prstGeom prst="rect">
            <a:avLst/>
          </a:prstGeom>
          <a:noFill/>
        </p:spPr>
        <p:txBody>
          <a:bodyPr wrap="square" lIns="121873" tIns="60936" rIns="121873" bIns="60936" rtlCol="0">
            <a:spAutoFit/>
          </a:bodyPr>
          <a:lstStyle/>
          <a:p>
            <a:pPr algn="ctr" defTabSz="1218540">
              <a:defRPr/>
            </a:pPr>
            <a:r>
              <a:rPr lang="en-US" sz="800" b="1" kern="0" dirty="0">
                <a:solidFill>
                  <a:prstClr val="black"/>
                </a:solidFill>
                <a:latin typeface="Calibri" panose="020F0502020204030204" pitchFamily="34" charset="0"/>
              </a:rPr>
              <a:t>PC</a:t>
            </a:r>
          </a:p>
          <a:p>
            <a:pPr algn="ctr" defTabSz="1218540">
              <a:defRPr/>
            </a:pPr>
            <a:r>
              <a:rPr lang="en-US" sz="800" b="1" kern="0" dirty="0">
                <a:solidFill>
                  <a:prstClr val="black"/>
                </a:solidFill>
                <a:latin typeface="Calibri" panose="020F0502020204030204" pitchFamily="34" charset="0"/>
              </a:rPr>
              <a:t>(VPN)</a:t>
            </a:r>
          </a:p>
        </p:txBody>
      </p:sp>
      <p:pic>
        <p:nvPicPr>
          <p:cNvPr id="27" name="Picture 8" descr="Related image">
            <a:extLst>
              <a:ext uri="{FF2B5EF4-FFF2-40B4-BE49-F238E27FC236}">
                <a16:creationId xmlns:a16="http://schemas.microsoft.com/office/drawing/2014/main" id="{045B5474-0087-41FE-9CF5-9ED3B8C7194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121224" y="2924435"/>
            <a:ext cx="372913" cy="32805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7E3074C-6569-40A9-9C33-8348B959E0B9}"/>
              </a:ext>
            </a:extLst>
          </p:cNvPr>
          <p:cNvSpPr txBox="1"/>
          <p:nvPr/>
        </p:nvSpPr>
        <p:spPr>
          <a:xfrm>
            <a:off x="11271381" y="2887555"/>
            <a:ext cx="659599" cy="369283"/>
          </a:xfrm>
          <a:prstGeom prst="rect">
            <a:avLst/>
          </a:prstGeom>
          <a:noFill/>
        </p:spPr>
        <p:txBody>
          <a:bodyPr wrap="square" lIns="121873" tIns="60936" rIns="121873" bIns="60936" rtlCol="0">
            <a:spAutoFit/>
          </a:bodyPr>
          <a:lstStyle/>
          <a:p>
            <a:pPr algn="ctr" defTabSz="1218540">
              <a:defRPr/>
            </a:pPr>
            <a:r>
              <a:rPr lang="en-US" sz="800" b="1" kern="0" dirty="0">
                <a:solidFill>
                  <a:prstClr val="black"/>
                </a:solidFill>
                <a:latin typeface="Calibri" panose="020F0502020204030204" pitchFamily="34" charset="0"/>
              </a:rPr>
              <a:t>Smart</a:t>
            </a:r>
          </a:p>
          <a:p>
            <a:pPr algn="ctr" defTabSz="1218540">
              <a:defRPr/>
            </a:pPr>
            <a:r>
              <a:rPr lang="en-US" sz="800" b="1" kern="0" dirty="0">
                <a:solidFill>
                  <a:prstClr val="black"/>
                </a:solidFill>
                <a:latin typeface="Calibri" panose="020F0502020204030204" pitchFamily="34" charset="0"/>
              </a:rPr>
              <a:t>Phone</a:t>
            </a:r>
          </a:p>
        </p:txBody>
      </p:sp>
      <p:pic>
        <p:nvPicPr>
          <p:cNvPr id="29" name="Picture 8" descr="http://www.iconsdb.com/icons/preview/gray/database-5-xxl.png">
            <a:extLst>
              <a:ext uri="{FF2B5EF4-FFF2-40B4-BE49-F238E27FC236}">
                <a16:creationId xmlns:a16="http://schemas.microsoft.com/office/drawing/2014/main" id="{0C07BC1D-51E6-43EC-9B65-B3F187961102}"/>
              </a:ext>
            </a:extLst>
          </p:cNvPr>
          <p:cNvPicPr>
            <a:picLocks noChangeAspect="1" noChangeArrowheads="1"/>
          </p:cNvPicPr>
          <p:nvPr/>
        </p:nvPicPr>
        <p:blipFill>
          <a:blip r:embed="rId8" cstate="print">
            <a:duotone>
              <a:srgbClr val="1FB14A">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372525" y="3342032"/>
            <a:ext cx="329644" cy="29643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1EE830A5-2A0E-45DB-A21E-D6521DE49396}"/>
              </a:ext>
            </a:extLst>
          </p:cNvPr>
          <p:cNvSpPr txBox="1"/>
          <p:nvPr/>
        </p:nvSpPr>
        <p:spPr>
          <a:xfrm>
            <a:off x="11039816" y="3644677"/>
            <a:ext cx="939895" cy="410192"/>
          </a:xfrm>
          <a:prstGeom prst="rect">
            <a:avLst/>
          </a:prstGeom>
          <a:noFill/>
        </p:spPr>
        <p:txBody>
          <a:bodyPr wrap="square" lIns="121873" tIns="60936" rIns="121873" bIns="60936" rtlCol="0">
            <a:spAutoFit/>
          </a:bodyPr>
          <a:lstStyle/>
          <a:p>
            <a:pPr algn="ctr" defTabSz="1218540">
              <a:defRPr/>
            </a:pPr>
            <a:r>
              <a:rPr lang="en-US" sz="933" b="1" kern="0" dirty="0">
                <a:solidFill>
                  <a:prstClr val="black"/>
                </a:solidFill>
                <a:latin typeface="Calibri" panose="020F0502020204030204" pitchFamily="34" charset="0"/>
              </a:rPr>
              <a:t>Downstream Data Systems</a:t>
            </a:r>
          </a:p>
        </p:txBody>
      </p:sp>
      <p:pic>
        <p:nvPicPr>
          <p:cNvPr id="31" name="Picture 15">
            <a:extLst>
              <a:ext uri="{FF2B5EF4-FFF2-40B4-BE49-F238E27FC236}">
                <a16:creationId xmlns:a16="http://schemas.microsoft.com/office/drawing/2014/main" id="{256A229B-8B68-41A5-A2F4-9138A9D2F9A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286759" y="4197822"/>
            <a:ext cx="499651" cy="370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TextBox 31">
            <a:extLst>
              <a:ext uri="{FF2B5EF4-FFF2-40B4-BE49-F238E27FC236}">
                <a16:creationId xmlns:a16="http://schemas.microsoft.com/office/drawing/2014/main" id="{FD4922E3-2F21-46B0-820B-CAB84F10942D}"/>
              </a:ext>
            </a:extLst>
          </p:cNvPr>
          <p:cNvSpPr txBox="1"/>
          <p:nvPr/>
        </p:nvSpPr>
        <p:spPr>
          <a:xfrm>
            <a:off x="1346784" y="4803438"/>
            <a:ext cx="1419351" cy="584727"/>
          </a:xfrm>
          <a:prstGeom prst="rect">
            <a:avLst/>
          </a:prstGeom>
          <a:noFill/>
        </p:spPr>
        <p:txBody>
          <a:bodyPr wrap="square" lIns="121873" tIns="60936" rIns="121873" bIns="60936" rtlCol="0">
            <a:spAutoFit/>
          </a:bodyPr>
          <a:lstStyle>
            <a:defPPr>
              <a:defRPr lang="en-US"/>
            </a:defPPr>
            <a:lvl1pPr algn="ctr" defTabSz="1218570">
              <a:defRPr sz="1000" kern="0">
                <a:solidFill>
                  <a:prstClr val="black"/>
                </a:solidFill>
                <a:latin typeface="Calibri" panose="020F0502020204030204" pitchFamily="34" charset="0"/>
              </a:defRPr>
            </a:lvl1pPr>
          </a:lstStyle>
          <a:p>
            <a:pPr defTabSz="1218540"/>
            <a:r>
              <a:rPr lang="en-US" dirty="0"/>
              <a:t>Azure API Management</a:t>
            </a:r>
          </a:p>
          <a:p>
            <a:pPr defTabSz="1218540"/>
            <a:r>
              <a:rPr lang="en-US" dirty="0"/>
              <a:t>&amp; Logic APP</a:t>
            </a:r>
          </a:p>
        </p:txBody>
      </p:sp>
      <p:sp>
        <p:nvSpPr>
          <p:cNvPr id="33" name="Rectangle 32">
            <a:extLst>
              <a:ext uri="{FF2B5EF4-FFF2-40B4-BE49-F238E27FC236}">
                <a16:creationId xmlns:a16="http://schemas.microsoft.com/office/drawing/2014/main" id="{BCEC7B91-286F-4290-AEB1-88A231DC8711}"/>
              </a:ext>
            </a:extLst>
          </p:cNvPr>
          <p:cNvSpPr/>
          <p:nvPr/>
        </p:nvSpPr>
        <p:spPr>
          <a:xfrm>
            <a:off x="10968422" y="1478307"/>
            <a:ext cx="184581" cy="3782228"/>
          </a:xfrm>
          <a:prstGeom prst="rect">
            <a:avLst/>
          </a:prstGeom>
          <a:solidFill>
            <a:srgbClr val="1FB14A"/>
          </a:solidFill>
          <a:ln w="9525" cap="flat" cmpd="sng" algn="ctr">
            <a:noFill/>
            <a:prstDash val="solid"/>
          </a:ln>
          <a:effectLst/>
        </p:spPr>
        <p:txBody>
          <a:bodyPr vert="vert270" rtlCol="0" anchor="ctr"/>
          <a:lstStyle/>
          <a:p>
            <a:pPr algn="ctr" defTabSz="914354">
              <a:defRPr/>
            </a:pPr>
            <a:r>
              <a:rPr lang="en-US" sz="800" b="1" kern="0" dirty="0">
                <a:solidFill>
                  <a:prstClr val="white"/>
                </a:solidFill>
                <a:latin typeface="Calibiri"/>
              </a:rPr>
              <a:t>VPN</a:t>
            </a:r>
          </a:p>
        </p:txBody>
      </p:sp>
      <p:sp>
        <p:nvSpPr>
          <p:cNvPr id="34" name="Rectangle 33">
            <a:extLst>
              <a:ext uri="{FF2B5EF4-FFF2-40B4-BE49-F238E27FC236}">
                <a16:creationId xmlns:a16="http://schemas.microsoft.com/office/drawing/2014/main" id="{F416DBEF-33CD-4756-825B-C5B41CD4883C}"/>
              </a:ext>
            </a:extLst>
          </p:cNvPr>
          <p:cNvSpPr/>
          <p:nvPr/>
        </p:nvSpPr>
        <p:spPr>
          <a:xfrm>
            <a:off x="1443057" y="1419620"/>
            <a:ext cx="105256" cy="4014221"/>
          </a:xfrm>
          <a:prstGeom prst="rect">
            <a:avLst/>
          </a:prstGeom>
          <a:solidFill>
            <a:srgbClr val="213E97"/>
          </a:solidFill>
          <a:ln w="9525" cap="flat" cmpd="sng" algn="ctr">
            <a:noFill/>
            <a:prstDash val="solid"/>
          </a:ln>
          <a:effectLst/>
        </p:spPr>
        <p:txBody>
          <a:bodyPr vert="vert270" rtlCol="0" anchor="ctr"/>
          <a:lstStyle/>
          <a:p>
            <a:pPr algn="ctr" defTabSz="914354">
              <a:defRPr/>
            </a:pPr>
            <a:r>
              <a:rPr lang="en-US" sz="933" kern="0" dirty="0">
                <a:solidFill>
                  <a:prstClr val="white"/>
                </a:solidFill>
                <a:latin typeface="Calibiri"/>
              </a:rPr>
              <a:t>Firewall</a:t>
            </a:r>
          </a:p>
        </p:txBody>
      </p:sp>
      <p:sp>
        <p:nvSpPr>
          <p:cNvPr id="35" name="Rectangle 34">
            <a:extLst>
              <a:ext uri="{FF2B5EF4-FFF2-40B4-BE49-F238E27FC236}">
                <a16:creationId xmlns:a16="http://schemas.microsoft.com/office/drawing/2014/main" id="{ADA577E1-B3FB-4071-8C5E-D0DE45001B2C}"/>
              </a:ext>
            </a:extLst>
          </p:cNvPr>
          <p:cNvSpPr/>
          <p:nvPr/>
        </p:nvSpPr>
        <p:spPr>
          <a:xfrm>
            <a:off x="5236664" y="3274105"/>
            <a:ext cx="1190964" cy="679281"/>
          </a:xfrm>
          <a:prstGeom prst="rect">
            <a:avLst/>
          </a:prstGeom>
          <a:solidFill>
            <a:sysClr val="window" lastClr="FFFFFF"/>
          </a:solidFill>
          <a:ln w="12700" cap="flat" cmpd="sng" algn="ctr">
            <a:solidFill>
              <a:srgbClr val="213E97"/>
            </a:solidFill>
            <a:prstDash val="solid"/>
          </a:ln>
          <a:effectLst/>
        </p:spPr>
        <p:txBody>
          <a:bodyPr rtlCol="0" anchor="b"/>
          <a:lstStyle/>
          <a:p>
            <a:pPr algn="ctr" defTabSz="914354">
              <a:defRPr/>
            </a:pPr>
            <a:endParaRPr lang="en-US" sz="800" kern="0" dirty="0">
              <a:solidFill>
                <a:prstClr val="black"/>
              </a:solidFill>
              <a:latin typeface="Calibri" panose="020F0502020204030204" pitchFamily="34" charset="0"/>
              <a:cs typeface="Calibri" panose="020F0502020204030204" pitchFamily="34" charset="0"/>
            </a:endParaRPr>
          </a:p>
        </p:txBody>
      </p:sp>
      <p:sp>
        <p:nvSpPr>
          <p:cNvPr id="36" name="Rectangle 35">
            <a:extLst>
              <a:ext uri="{FF2B5EF4-FFF2-40B4-BE49-F238E27FC236}">
                <a16:creationId xmlns:a16="http://schemas.microsoft.com/office/drawing/2014/main" id="{F84B7DE5-532E-42F1-B888-E4B6DCB2D3CC}"/>
              </a:ext>
            </a:extLst>
          </p:cNvPr>
          <p:cNvSpPr/>
          <p:nvPr/>
        </p:nvSpPr>
        <p:spPr>
          <a:xfrm>
            <a:off x="3284502" y="3584787"/>
            <a:ext cx="1079597" cy="723335"/>
          </a:xfrm>
          <a:prstGeom prst="rect">
            <a:avLst/>
          </a:prstGeom>
          <a:solidFill>
            <a:sysClr val="window" lastClr="FFFFFF"/>
          </a:solidFill>
          <a:ln w="12700" cap="flat" cmpd="sng" algn="ctr">
            <a:solidFill>
              <a:srgbClr val="213E97"/>
            </a:solidFill>
            <a:prstDash val="solid"/>
          </a:ln>
          <a:effectLst/>
        </p:spPr>
        <p:txBody>
          <a:bodyPr rtlCol="0" anchor="b"/>
          <a:lstStyle/>
          <a:p>
            <a:pPr algn="ctr" defTabSz="1219080">
              <a:defRPr/>
            </a:pPr>
            <a:endParaRPr lang="en-US" sz="1200" kern="0" dirty="0">
              <a:solidFill>
                <a:prstClr val="black"/>
              </a:solidFill>
              <a:latin typeface="Calibri" panose="020F0502020204030204"/>
            </a:endParaRPr>
          </a:p>
        </p:txBody>
      </p:sp>
      <p:sp>
        <p:nvSpPr>
          <p:cNvPr id="37" name="Rounded Rectangle 60">
            <a:extLst>
              <a:ext uri="{FF2B5EF4-FFF2-40B4-BE49-F238E27FC236}">
                <a16:creationId xmlns:a16="http://schemas.microsoft.com/office/drawing/2014/main" id="{B08B0924-445E-435F-B39C-26EF73A5E458}"/>
              </a:ext>
            </a:extLst>
          </p:cNvPr>
          <p:cNvSpPr/>
          <p:nvPr/>
        </p:nvSpPr>
        <p:spPr>
          <a:xfrm>
            <a:off x="9889544" y="1799129"/>
            <a:ext cx="901460" cy="3454352"/>
          </a:xfrm>
          <a:prstGeom prst="roundRect">
            <a:avLst>
              <a:gd name="adj" fmla="val 0"/>
            </a:avLst>
          </a:prstGeom>
          <a:solidFill>
            <a:srgbClr val="FFFFFF"/>
          </a:solidFill>
          <a:ln w="6350" cap="flat" cmpd="sng" algn="ctr">
            <a:solidFill>
              <a:srgbClr val="213E97"/>
            </a:solidFill>
            <a:prstDash val="solid"/>
            <a:miter lim="800000"/>
          </a:ln>
          <a:effectLst/>
        </p:spPr>
        <p:txBody>
          <a:bodyPr vert="vert270" lIns="57124" tIns="28563" rIns="57124" bIns="28563" rtlCol="0" anchor="ctr"/>
          <a:lstStyle/>
          <a:p>
            <a:pPr algn="ctr" defTabSz="285517">
              <a:spcAft>
                <a:spcPts val="375"/>
              </a:spcAft>
              <a:defRPr/>
            </a:pPr>
            <a:endParaRPr lang="en-US" sz="900" b="1" kern="0" dirty="0">
              <a:solidFill>
                <a:prstClr val="white"/>
              </a:solidFill>
              <a:latin typeface="Calibri" panose="020F0502020204030204"/>
              <a:ea typeface="ＭＳ Ｐゴシック"/>
              <a:cs typeface="Arial" panose="020B0604020202020204" pitchFamily="34" charset="0"/>
            </a:endParaRPr>
          </a:p>
        </p:txBody>
      </p:sp>
      <p:sp>
        <p:nvSpPr>
          <p:cNvPr id="38" name="Round Same Side Corner Rectangle 61">
            <a:extLst>
              <a:ext uri="{FF2B5EF4-FFF2-40B4-BE49-F238E27FC236}">
                <a16:creationId xmlns:a16="http://schemas.microsoft.com/office/drawing/2014/main" id="{A3D92F9D-3C4F-4238-9F28-BB59BA51BB76}"/>
              </a:ext>
            </a:extLst>
          </p:cNvPr>
          <p:cNvSpPr/>
          <p:nvPr/>
        </p:nvSpPr>
        <p:spPr>
          <a:xfrm>
            <a:off x="9889543" y="1478307"/>
            <a:ext cx="910108" cy="324100"/>
          </a:xfrm>
          <a:prstGeom prst="round2SameRect">
            <a:avLst>
              <a:gd name="adj1" fmla="val 0"/>
              <a:gd name="adj2" fmla="val 0"/>
            </a:avLst>
          </a:prstGeom>
          <a:solidFill>
            <a:srgbClr val="213E97"/>
          </a:solidFill>
          <a:ln w="9525" cap="flat" cmpd="sng" algn="ctr">
            <a:noFill/>
            <a:prstDash val="solid"/>
          </a:ln>
          <a:effectLst/>
        </p:spPr>
        <p:txBody>
          <a:bodyPr rtlCol="0" anchor="ctr"/>
          <a:lstStyle/>
          <a:p>
            <a:pPr algn="ctr" defTabSz="914309">
              <a:defRPr/>
            </a:pPr>
            <a:r>
              <a:rPr lang="en-US" sz="1067" b="1" kern="0" dirty="0">
                <a:solidFill>
                  <a:srgbClr val="FFFFFF"/>
                </a:solidFill>
                <a:latin typeface="Calibri" panose="020F0502020204030204"/>
              </a:rPr>
              <a:t>Publish Layer</a:t>
            </a:r>
          </a:p>
        </p:txBody>
      </p:sp>
      <p:sp>
        <p:nvSpPr>
          <p:cNvPr id="39" name="Rectangle 38">
            <a:extLst>
              <a:ext uri="{FF2B5EF4-FFF2-40B4-BE49-F238E27FC236}">
                <a16:creationId xmlns:a16="http://schemas.microsoft.com/office/drawing/2014/main" id="{C80A2E06-46FF-43EA-869B-55B51881223D}"/>
              </a:ext>
            </a:extLst>
          </p:cNvPr>
          <p:cNvSpPr/>
          <p:nvPr/>
        </p:nvSpPr>
        <p:spPr>
          <a:xfrm>
            <a:off x="8459361" y="1521258"/>
            <a:ext cx="1165964" cy="2046964"/>
          </a:xfrm>
          <a:prstGeom prst="rect">
            <a:avLst/>
          </a:prstGeom>
          <a:solidFill>
            <a:sysClr val="window" lastClr="FFFFFF">
              <a:alpha val="16000"/>
            </a:sysClr>
          </a:solidFill>
          <a:ln w="12700" cap="flat" cmpd="sng" algn="ctr">
            <a:solidFill>
              <a:srgbClr val="0537A3"/>
            </a:solidFill>
            <a:prstDash val="solid"/>
          </a:ln>
          <a:effectLst/>
        </p:spPr>
        <p:txBody>
          <a:bodyPr rtlCol="0" anchor="ctr"/>
          <a:lstStyle/>
          <a:p>
            <a:pPr algn="ctr" defTabSz="914354">
              <a:defRPr/>
            </a:pPr>
            <a:endParaRPr lang="en-US" kern="0" dirty="0">
              <a:solidFill>
                <a:prstClr val="white"/>
              </a:solidFill>
              <a:latin typeface="Calibri" panose="020F0502020204030204"/>
            </a:endParaRPr>
          </a:p>
        </p:txBody>
      </p:sp>
      <p:pic>
        <p:nvPicPr>
          <p:cNvPr id="40" name="Picture 39">
            <a:extLst>
              <a:ext uri="{FF2B5EF4-FFF2-40B4-BE49-F238E27FC236}">
                <a16:creationId xmlns:a16="http://schemas.microsoft.com/office/drawing/2014/main" id="{4935B689-63E4-4369-9353-4C09B8F45EC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144070" y="4799131"/>
            <a:ext cx="794496" cy="425996"/>
          </a:xfrm>
          <a:prstGeom prst="rect">
            <a:avLst/>
          </a:prstGeom>
        </p:spPr>
      </p:pic>
      <p:pic>
        <p:nvPicPr>
          <p:cNvPr id="41" name="Picture 40">
            <a:extLst>
              <a:ext uri="{FF2B5EF4-FFF2-40B4-BE49-F238E27FC236}">
                <a16:creationId xmlns:a16="http://schemas.microsoft.com/office/drawing/2014/main" id="{B47C868C-B45A-476F-9CDA-5CB22DE0EB2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189196" y="4651984"/>
            <a:ext cx="739937" cy="223051"/>
          </a:xfrm>
          <a:prstGeom prst="rect">
            <a:avLst/>
          </a:prstGeom>
        </p:spPr>
      </p:pic>
      <p:cxnSp>
        <p:nvCxnSpPr>
          <p:cNvPr id="42" name="Straight Arrow Connector 41">
            <a:extLst>
              <a:ext uri="{FF2B5EF4-FFF2-40B4-BE49-F238E27FC236}">
                <a16:creationId xmlns:a16="http://schemas.microsoft.com/office/drawing/2014/main" id="{5EAC1DB2-1284-4958-B06E-A15CD83617BA}"/>
              </a:ext>
            </a:extLst>
          </p:cNvPr>
          <p:cNvCxnSpPr/>
          <p:nvPr/>
        </p:nvCxnSpPr>
        <p:spPr>
          <a:xfrm>
            <a:off x="1156746" y="4448523"/>
            <a:ext cx="293409" cy="2092"/>
          </a:xfrm>
          <a:prstGeom prst="straightConnector1">
            <a:avLst/>
          </a:prstGeom>
          <a:noFill/>
          <a:ln w="25400" cap="flat" cmpd="sng" algn="ctr">
            <a:solidFill>
              <a:sysClr val="windowText" lastClr="000000">
                <a:lumMod val="75000"/>
                <a:lumOff val="25000"/>
              </a:sysClr>
            </a:solidFill>
            <a:prstDash val="solid"/>
            <a:tailEnd type="triangle"/>
          </a:ln>
          <a:effectLst>
            <a:outerShdw blurRad="40000" dist="20000" dir="5400000" rotWithShape="0">
              <a:srgbClr val="000000">
                <a:alpha val="38000"/>
              </a:srgbClr>
            </a:outerShdw>
          </a:effectLst>
        </p:spPr>
      </p:cxnSp>
      <p:sp>
        <p:nvSpPr>
          <p:cNvPr id="43" name="Pentagon 75">
            <a:extLst>
              <a:ext uri="{FF2B5EF4-FFF2-40B4-BE49-F238E27FC236}">
                <a16:creationId xmlns:a16="http://schemas.microsoft.com/office/drawing/2014/main" id="{9AD64C17-4DFF-4016-89F3-3CC821906F3E}"/>
              </a:ext>
            </a:extLst>
          </p:cNvPr>
          <p:cNvSpPr/>
          <p:nvPr/>
        </p:nvSpPr>
        <p:spPr>
          <a:xfrm>
            <a:off x="44391" y="666166"/>
            <a:ext cx="4151179" cy="360501"/>
          </a:xfrm>
          <a:prstGeom prst="homePlate">
            <a:avLst/>
          </a:prstGeom>
          <a:solidFill>
            <a:srgbClr val="213E97"/>
          </a:solidFill>
          <a:ln w="12700" cap="flat" cmpd="sng" algn="ctr">
            <a:noFill/>
            <a:prstDash val="solid"/>
            <a:miter lim="800000"/>
          </a:ln>
          <a:effectLst/>
        </p:spPr>
        <p:txBody>
          <a:bodyPr rtlCol="0" anchor="ctr"/>
          <a:lstStyle/>
          <a:p>
            <a:pPr algn="ctr" defTabSz="914332">
              <a:defRPr/>
            </a:pPr>
            <a:r>
              <a:rPr lang="en-US" sz="1200" b="1" kern="0" dirty="0">
                <a:solidFill>
                  <a:prstClr val="white"/>
                </a:solidFill>
                <a:latin typeface="Calibri" panose="020F0502020204030204"/>
              </a:rPr>
              <a:t>Source layer</a:t>
            </a:r>
          </a:p>
        </p:txBody>
      </p:sp>
      <p:sp>
        <p:nvSpPr>
          <p:cNvPr id="44" name="Pentagon 76">
            <a:extLst>
              <a:ext uri="{FF2B5EF4-FFF2-40B4-BE49-F238E27FC236}">
                <a16:creationId xmlns:a16="http://schemas.microsoft.com/office/drawing/2014/main" id="{4B2779CA-0E9B-431D-B2DB-08CAAB6D25A6}"/>
              </a:ext>
            </a:extLst>
          </p:cNvPr>
          <p:cNvSpPr/>
          <p:nvPr/>
        </p:nvSpPr>
        <p:spPr>
          <a:xfrm>
            <a:off x="4225994" y="660370"/>
            <a:ext cx="4145280" cy="387893"/>
          </a:xfrm>
          <a:prstGeom prst="homePlate">
            <a:avLst/>
          </a:prstGeom>
          <a:solidFill>
            <a:srgbClr val="213E97"/>
          </a:solidFill>
          <a:ln w="12700" cap="flat" cmpd="sng" algn="ctr">
            <a:noFill/>
            <a:prstDash val="solid"/>
            <a:miter lim="800000"/>
          </a:ln>
          <a:effectLst/>
        </p:spPr>
        <p:txBody>
          <a:bodyPr rtlCol="0" anchor="ctr"/>
          <a:lstStyle/>
          <a:p>
            <a:pPr algn="ctr" defTabSz="914332">
              <a:defRPr/>
            </a:pPr>
            <a:r>
              <a:rPr lang="en-US" sz="1200" b="1" kern="0" dirty="0">
                <a:solidFill>
                  <a:prstClr val="white"/>
                </a:solidFill>
                <a:latin typeface="Calibri" panose="020F0502020204030204"/>
              </a:rPr>
              <a:t>Aggregate layer</a:t>
            </a:r>
          </a:p>
        </p:txBody>
      </p:sp>
      <p:sp>
        <p:nvSpPr>
          <p:cNvPr id="45" name="Pentagon 77">
            <a:extLst>
              <a:ext uri="{FF2B5EF4-FFF2-40B4-BE49-F238E27FC236}">
                <a16:creationId xmlns:a16="http://schemas.microsoft.com/office/drawing/2014/main" id="{09663B2D-C167-4A36-A1A6-BA9E3728D0DA}"/>
              </a:ext>
            </a:extLst>
          </p:cNvPr>
          <p:cNvSpPr/>
          <p:nvPr/>
        </p:nvSpPr>
        <p:spPr>
          <a:xfrm>
            <a:off x="8365201" y="662583"/>
            <a:ext cx="1584960" cy="396309"/>
          </a:xfrm>
          <a:prstGeom prst="homePlate">
            <a:avLst/>
          </a:prstGeom>
          <a:solidFill>
            <a:srgbClr val="213E97"/>
          </a:solidFill>
          <a:ln w="12700" cap="flat" cmpd="sng" algn="ctr">
            <a:noFill/>
            <a:prstDash val="solid"/>
            <a:miter lim="800000"/>
          </a:ln>
          <a:effectLst/>
        </p:spPr>
        <p:txBody>
          <a:bodyPr rtlCol="0" anchor="ctr"/>
          <a:lstStyle/>
          <a:p>
            <a:pPr algn="ctr" defTabSz="914332">
              <a:defRPr/>
            </a:pPr>
            <a:r>
              <a:rPr lang="en-US" sz="1200" b="1" kern="0" dirty="0">
                <a:solidFill>
                  <a:prstClr val="white"/>
                </a:solidFill>
                <a:latin typeface="Calibri" panose="020F0502020204030204"/>
              </a:rPr>
              <a:t>Analyze layer</a:t>
            </a:r>
          </a:p>
        </p:txBody>
      </p:sp>
      <p:sp>
        <p:nvSpPr>
          <p:cNvPr id="46" name="Pentagon 78">
            <a:extLst>
              <a:ext uri="{FF2B5EF4-FFF2-40B4-BE49-F238E27FC236}">
                <a16:creationId xmlns:a16="http://schemas.microsoft.com/office/drawing/2014/main" id="{9EDA3775-E0AB-4730-926B-ECA16420D29E}"/>
              </a:ext>
            </a:extLst>
          </p:cNvPr>
          <p:cNvSpPr/>
          <p:nvPr/>
        </p:nvSpPr>
        <p:spPr>
          <a:xfrm>
            <a:off x="10084156" y="656784"/>
            <a:ext cx="2119135" cy="374504"/>
          </a:xfrm>
          <a:prstGeom prst="homePlate">
            <a:avLst/>
          </a:prstGeom>
          <a:solidFill>
            <a:srgbClr val="213E97"/>
          </a:solidFill>
          <a:ln w="12700" cap="flat" cmpd="sng" algn="ctr">
            <a:noFill/>
            <a:prstDash val="solid"/>
            <a:miter lim="800000"/>
          </a:ln>
          <a:effectLst/>
        </p:spPr>
        <p:txBody>
          <a:bodyPr rtlCol="0" anchor="ctr"/>
          <a:lstStyle/>
          <a:p>
            <a:pPr algn="ctr" defTabSz="914332">
              <a:defRPr/>
            </a:pPr>
            <a:r>
              <a:rPr lang="en-US" sz="1200" b="1" kern="0" dirty="0">
                <a:solidFill>
                  <a:prstClr val="white"/>
                </a:solidFill>
                <a:latin typeface="Calibri" panose="020F0502020204030204"/>
              </a:rPr>
              <a:t>Publish layer</a:t>
            </a:r>
          </a:p>
        </p:txBody>
      </p:sp>
      <p:cxnSp>
        <p:nvCxnSpPr>
          <p:cNvPr id="47" name="Straight Arrow Connector 46">
            <a:extLst>
              <a:ext uri="{FF2B5EF4-FFF2-40B4-BE49-F238E27FC236}">
                <a16:creationId xmlns:a16="http://schemas.microsoft.com/office/drawing/2014/main" id="{7C06C89D-1F4D-4BFC-8DCF-6101590D2FA3}"/>
              </a:ext>
            </a:extLst>
          </p:cNvPr>
          <p:cNvCxnSpPr/>
          <p:nvPr/>
        </p:nvCxnSpPr>
        <p:spPr>
          <a:xfrm>
            <a:off x="1161134" y="3484743"/>
            <a:ext cx="293409" cy="2092"/>
          </a:xfrm>
          <a:prstGeom prst="straightConnector1">
            <a:avLst/>
          </a:prstGeom>
          <a:noFill/>
          <a:ln w="25400" cap="flat" cmpd="sng" algn="ctr">
            <a:solidFill>
              <a:sysClr val="windowText" lastClr="000000">
                <a:lumMod val="75000"/>
                <a:lumOff val="25000"/>
              </a:sysClr>
            </a:solidFill>
            <a:prstDash val="solid"/>
            <a:tailEnd type="triangle"/>
          </a:ln>
          <a:effectLst>
            <a:outerShdw blurRad="40000" dist="20000" dir="5400000" rotWithShape="0">
              <a:srgbClr val="000000">
                <a:alpha val="38000"/>
              </a:srgbClr>
            </a:outerShdw>
          </a:effectLst>
        </p:spPr>
      </p:cxnSp>
      <p:cxnSp>
        <p:nvCxnSpPr>
          <p:cNvPr id="48" name="Straight Arrow Connector 47">
            <a:extLst>
              <a:ext uri="{FF2B5EF4-FFF2-40B4-BE49-F238E27FC236}">
                <a16:creationId xmlns:a16="http://schemas.microsoft.com/office/drawing/2014/main" id="{E8672E17-906B-49FB-9B9F-2F70BC3BD52E}"/>
              </a:ext>
            </a:extLst>
          </p:cNvPr>
          <p:cNvCxnSpPr/>
          <p:nvPr/>
        </p:nvCxnSpPr>
        <p:spPr>
          <a:xfrm>
            <a:off x="1157816" y="2167035"/>
            <a:ext cx="293409" cy="2092"/>
          </a:xfrm>
          <a:prstGeom prst="straightConnector1">
            <a:avLst/>
          </a:prstGeom>
          <a:noFill/>
          <a:ln w="25400" cap="flat" cmpd="sng" algn="ctr">
            <a:solidFill>
              <a:sysClr val="windowText" lastClr="000000">
                <a:lumMod val="75000"/>
                <a:lumOff val="25000"/>
              </a:sysClr>
            </a:solidFill>
            <a:prstDash val="solid"/>
            <a:tailEnd type="triangle"/>
          </a:ln>
          <a:effectLst>
            <a:outerShdw blurRad="40000" dist="20000" dir="5400000" rotWithShape="0">
              <a:srgbClr val="000000">
                <a:alpha val="38000"/>
              </a:srgbClr>
            </a:outerShdw>
          </a:effectLst>
        </p:spPr>
      </p:cxnSp>
      <p:sp>
        <p:nvSpPr>
          <p:cNvPr id="49" name="TextBox 48">
            <a:extLst>
              <a:ext uri="{FF2B5EF4-FFF2-40B4-BE49-F238E27FC236}">
                <a16:creationId xmlns:a16="http://schemas.microsoft.com/office/drawing/2014/main" id="{4543F9A7-F10E-41D9-B475-D879F8577690}"/>
              </a:ext>
            </a:extLst>
          </p:cNvPr>
          <p:cNvSpPr txBox="1"/>
          <p:nvPr/>
        </p:nvSpPr>
        <p:spPr>
          <a:xfrm>
            <a:off x="9814529" y="2250659"/>
            <a:ext cx="959604" cy="410192"/>
          </a:xfrm>
          <a:prstGeom prst="rect">
            <a:avLst/>
          </a:prstGeom>
          <a:noFill/>
        </p:spPr>
        <p:txBody>
          <a:bodyPr wrap="square" lIns="121873" tIns="60936" rIns="121873" bIns="60936" rtlCol="0">
            <a:spAutoFit/>
          </a:bodyPr>
          <a:lstStyle>
            <a:defPPr>
              <a:defRPr lang="en-US"/>
            </a:defPPr>
            <a:lvl1pPr marR="0" lvl="0" indent="0" algn="ctr" defTabSz="913995" fontAlgn="auto">
              <a:lnSpc>
                <a:spcPct val="100000"/>
              </a:lnSpc>
              <a:spcBef>
                <a:spcPts val="0"/>
              </a:spcBef>
              <a:spcAft>
                <a:spcPts val="0"/>
              </a:spcAft>
              <a:buClrTx/>
              <a:buSzTx/>
              <a:buFontTx/>
              <a:buNone/>
              <a:tabLst/>
              <a:defRPr kumimoji="0" sz="800" i="0" u="none" strike="noStrike" kern="0" cap="none" spc="0" normalizeH="0" baseline="0">
                <a:ln>
                  <a:noFill/>
                </a:ln>
                <a:solidFill>
                  <a:srgbClr val="44546A"/>
                </a:solidFill>
                <a:effectLst/>
                <a:uLnTx/>
                <a:uFillTx/>
                <a:latin typeface="Calibri" panose="020F0502020204030204"/>
                <a:cs typeface="Calibri" panose="020F0502020204030204" pitchFamily="34" charset="0"/>
              </a:defRPr>
            </a:lvl1pPr>
          </a:lstStyle>
          <a:p>
            <a:pPr defTabSz="1218600">
              <a:defRPr/>
            </a:pPr>
            <a:r>
              <a:rPr lang="en-US" sz="933" dirty="0"/>
              <a:t>Azure Analysis Service</a:t>
            </a:r>
          </a:p>
        </p:txBody>
      </p:sp>
      <p:sp>
        <p:nvSpPr>
          <p:cNvPr id="50" name="Rectangle 49">
            <a:extLst>
              <a:ext uri="{FF2B5EF4-FFF2-40B4-BE49-F238E27FC236}">
                <a16:creationId xmlns:a16="http://schemas.microsoft.com/office/drawing/2014/main" id="{3DBC7585-110C-4735-AB91-83DD2448C556}"/>
              </a:ext>
            </a:extLst>
          </p:cNvPr>
          <p:cNvSpPr/>
          <p:nvPr/>
        </p:nvSpPr>
        <p:spPr>
          <a:xfrm>
            <a:off x="5719121" y="1681449"/>
            <a:ext cx="884772" cy="1194177"/>
          </a:xfrm>
          <a:prstGeom prst="rect">
            <a:avLst/>
          </a:prstGeom>
          <a:noFill/>
          <a:ln w="12700" cap="flat" cmpd="sng" algn="ctr">
            <a:solidFill>
              <a:srgbClr val="213E97"/>
            </a:solidFill>
            <a:prstDash val="solid"/>
          </a:ln>
          <a:effectLst/>
        </p:spPr>
        <p:txBody>
          <a:bodyPr rtlCol="0" anchor="ctr"/>
          <a:lstStyle/>
          <a:p>
            <a:pPr algn="ctr" defTabSz="1219140">
              <a:defRPr/>
            </a:pPr>
            <a:endParaRPr lang="en-US" kern="0" dirty="0">
              <a:solidFill>
                <a:prstClr val="white"/>
              </a:solidFill>
              <a:latin typeface="Arial"/>
            </a:endParaRPr>
          </a:p>
        </p:txBody>
      </p:sp>
      <p:cxnSp>
        <p:nvCxnSpPr>
          <p:cNvPr id="51" name="Straight Arrow Connector 50">
            <a:extLst>
              <a:ext uri="{FF2B5EF4-FFF2-40B4-BE49-F238E27FC236}">
                <a16:creationId xmlns:a16="http://schemas.microsoft.com/office/drawing/2014/main" id="{35E3F0BD-F044-4AE1-A586-836363E59FEB}"/>
              </a:ext>
            </a:extLst>
          </p:cNvPr>
          <p:cNvCxnSpPr>
            <a:endCxn id="6" idx="2"/>
          </p:cNvCxnSpPr>
          <p:nvPr/>
        </p:nvCxnSpPr>
        <p:spPr>
          <a:xfrm flipV="1">
            <a:off x="3832600" y="2875627"/>
            <a:ext cx="2279" cy="737935"/>
          </a:xfrm>
          <a:prstGeom prst="straightConnector1">
            <a:avLst/>
          </a:prstGeom>
          <a:noFill/>
          <a:ln w="6350" cap="flat" cmpd="sng" algn="ctr">
            <a:solidFill>
              <a:srgbClr val="1FB14A"/>
            </a:solidFill>
            <a:prstDash val="sysDash"/>
            <a:tailEnd type="triangle"/>
          </a:ln>
          <a:effectLst/>
        </p:spPr>
      </p:cxnSp>
      <p:sp>
        <p:nvSpPr>
          <p:cNvPr id="52" name="Rectangle 51">
            <a:extLst>
              <a:ext uri="{FF2B5EF4-FFF2-40B4-BE49-F238E27FC236}">
                <a16:creationId xmlns:a16="http://schemas.microsoft.com/office/drawing/2014/main" id="{9F306C89-87CF-4F28-9700-E0E7AE6EB1B8}"/>
              </a:ext>
            </a:extLst>
          </p:cNvPr>
          <p:cNvSpPr/>
          <p:nvPr/>
        </p:nvSpPr>
        <p:spPr>
          <a:xfrm>
            <a:off x="5722592" y="1681449"/>
            <a:ext cx="881303" cy="435775"/>
          </a:xfrm>
          <a:prstGeom prst="rect">
            <a:avLst/>
          </a:prstGeom>
          <a:solidFill>
            <a:srgbClr val="0537A3"/>
          </a:solidFill>
          <a:ln w="6350" cap="flat" cmpd="sng" algn="ctr">
            <a:solidFill>
              <a:srgbClr val="184998"/>
            </a:solidFill>
            <a:prstDash val="solid"/>
          </a:ln>
          <a:effectLst/>
        </p:spPr>
        <p:txBody>
          <a:bodyPr rtlCol="0" anchor="ctr"/>
          <a:lstStyle/>
          <a:p>
            <a:pPr algn="ctr" defTabSz="914354">
              <a:defRPr/>
            </a:pPr>
            <a:endParaRPr lang="en-US" sz="667" b="1" kern="0" dirty="0">
              <a:solidFill>
                <a:prstClr val="white"/>
              </a:solidFill>
              <a:latin typeface="Calibri" panose="020F0502020204030204"/>
            </a:endParaRPr>
          </a:p>
        </p:txBody>
      </p:sp>
      <p:sp>
        <p:nvSpPr>
          <p:cNvPr id="53" name="Rectangle 52">
            <a:extLst>
              <a:ext uri="{FF2B5EF4-FFF2-40B4-BE49-F238E27FC236}">
                <a16:creationId xmlns:a16="http://schemas.microsoft.com/office/drawing/2014/main" id="{3619A8C6-8C3E-4A87-A845-A340B7A567E6}"/>
              </a:ext>
            </a:extLst>
          </p:cNvPr>
          <p:cNvSpPr/>
          <p:nvPr/>
        </p:nvSpPr>
        <p:spPr>
          <a:xfrm>
            <a:off x="8462730" y="1520271"/>
            <a:ext cx="1157781" cy="268348"/>
          </a:xfrm>
          <a:prstGeom prst="rect">
            <a:avLst/>
          </a:prstGeom>
          <a:solidFill>
            <a:srgbClr val="0537A3"/>
          </a:solidFill>
          <a:ln w="6350" cap="flat" cmpd="sng" algn="ctr">
            <a:solidFill>
              <a:srgbClr val="184998"/>
            </a:solidFill>
            <a:prstDash val="solid"/>
          </a:ln>
          <a:effectLst/>
        </p:spPr>
        <p:txBody>
          <a:bodyPr rtlCol="0" anchor="ctr"/>
          <a:lstStyle/>
          <a:p>
            <a:pPr algn="ctr" defTabSz="914309">
              <a:defRPr/>
            </a:pPr>
            <a:r>
              <a:rPr lang="en-US" sz="1067" b="1" kern="0" dirty="0">
                <a:solidFill>
                  <a:srgbClr val="FFFFFF"/>
                </a:solidFill>
                <a:latin typeface="Calibri" panose="020F0502020204030204"/>
              </a:rPr>
              <a:t>Curated Layer</a:t>
            </a:r>
          </a:p>
        </p:txBody>
      </p:sp>
      <p:sp>
        <p:nvSpPr>
          <p:cNvPr id="54" name="Rectangle 53">
            <a:extLst>
              <a:ext uri="{FF2B5EF4-FFF2-40B4-BE49-F238E27FC236}">
                <a16:creationId xmlns:a16="http://schemas.microsoft.com/office/drawing/2014/main" id="{ECA6E61D-B3AD-46AE-AE3C-E56188F72DB0}"/>
              </a:ext>
            </a:extLst>
          </p:cNvPr>
          <p:cNvSpPr/>
          <p:nvPr/>
        </p:nvSpPr>
        <p:spPr>
          <a:xfrm>
            <a:off x="213810" y="2022120"/>
            <a:ext cx="843288" cy="229653"/>
          </a:xfrm>
          <a:prstGeom prst="rect">
            <a:avLst/>
          </a:prstGeom>
          <a:solidFill>
            <a:srgbClr val="0537A3"/>
          </a:solidFill>
          <a:ln w="9525" cap="flat" cmpd="sng" algn="ctr">
            <a:solidFill>
              <a:srgbClr val="213E97"/>
            </a:solidFill>
            <a:prstDash val="solid"/>
          </a:ln>
          <a:effectLst/>
        </p:spPr>
        <p:txBody>
          <a:bodyPr rtlCol="0" anchor="ctr"/>
          <a:lstStyle/>
          <a:p>
            <a:pPr algn="ctr" defTabSz="457131">
              <a:defRPr/>
            </a:pPr>
            <a:r>
              <a:rPr lang="en-US" sz="933" kern="0" dirty="0">
                <a:solidFill>
                  <a:prstClr val="white"/>
                </a:solidFill>
                <a:latin typeface="Calibri" panose="020F0502020204030204" pitchFamily="34" charset="0"/>
              </a:rPr>
              <a:t>AMI/CIS</a:t>
            </a:r>
          </a:p>
        </p:txBody>
      </p:sp>
      <p:sp>
        <p:nvSpPr>
          <p:cNvPr id="55" name="Rectangle 54">
            <a:extLst>
              <a:ext uri="{FF2B5EF4-FFF2-40B4-BE49-F238E27FC236}">
                <a16:creationId xmlns:a16="http://schemas.microsoft.com/office/drawing/2014/main" id="{7044173F-62C6-4846-8779-30FC94550943}"/>
              </a:ext>
            </a:extLst>
          </p:cNvPr>
          <p:cNvSpPr/>
          <p:nvPr/>
        </p:nvSpPr>
        <p:spPr>
          <a:xfrm>
            <a:off x="243385" y="2499184"/>
            <a:ext cx="843288" cy="229653"/>
          </a:xfrm>
          <a:prstGeom prst="rect">
            <a:avLst/>
          </a:prstGeom>
          <a:solidFill>
            <a:srgbClr val="0537A3"/>
          </a:solidFill>
          <a:ln w="9525" cap="flat" cmpd="sng" algn="ctr">
            <a:solidFill>
              <a:srgbClr val="213E97"/>
            </a:solidFill>
            <a:prstDash val="solid"/>
          </a:ln>
          <a:effectLst/>
        </p:spPr>
        <p:txBody>
          <a:bodyPr rtlCol="0" anchor="ctr"/>
          <a:lstStyle/>
          <a:p>
            <a:pPr algn="ctr" defTabSz="457131">
              <a:defRPr/>
            </a:pPr>
            <a:r>
              <a:rPr lang="en-US" sz="933" kern="0" dirty="0">
                <a:solidFill>
                  <a:prstClr val="white"/>
                </a:solidFill>
                <a:latin typeface="Calibri" panose="020F0502020204030204" pitchFamily="34" charset="0"/>
              </a:rPr>
              <a:t>NMS</a:t>
            </a:r>
          </a:p>
        </p:txBody>
      </p:sp>
      <p:sp>
        <p:nvSpPr>
          <p:cNvPr id="56" name="Rectangle 55">
            <a:extLst>
              <a:ext uri="{FF2B5EF4-FFF2-40B4-BE49-F238E27FC236}">
                <a16:creationId xmlns:a16="http://schemas.microsoft.com/office/drawing/2014/main" id="{64C6E938-A295-42FE-938E-3E4F55A1934A}"/>
              </a:ext>
            </a:extLst>
          </p:cNvPr>
          <p:cNvSpPr/>
          <p:nvPr/>
        </p:nvSpPr>
        <p:spPr>
          <a:xfrm>
            <a:off x="234338" y="4688888"/>
            <a:ext cx="843288" cy="326584"/>
          </a:xfrm>
          <a:prstGeom prst="rect">
            <a:avLst/>
          </a:prstGeom>
          <a:solidFill>
            <a:srgbClr val="0537A3"/>
          </a:solidFill>
          <a:ln w="9525" cap="flat" cmpd="sng" algn="ctr">
            <a:solidFill>
              <a:srgbClr val="213E97"/>
            </a:solidFill>
            <a:prstDash val="solid"/>
          </a:ln>
          <a:effectLst/>
        </p:spPr>
        <p:txBody>
          <a:bodyPr rtlCol="0" anchor="ctr"/>
          <a:lstStyle/>
          <a:p>
            <a:pPr algn="ctr" defTabSz="457131"/>
            <a:r>
              <a:rPr lang="en-US" sz="933" kern="0" dirty="0">
                <a:solidFill>
                  <a:prstClr val="white"/>
                </a:solidFill>
                <a:latin typeface="Calibri" panose="020F0502020204030204" pitchFamily="34" charset="0"/>
              </a:rPr>
              <a:t>Real Time Data</a:t>
            </a:r>
          </a:p>
        </p:txBody>
      </p:sp>
      <p:sp>
        <p:nvSpPr>
          <p:cNvPr id="57" name="Rectangle 56">
            <a:extLst>
              <a:ext uri="{FF2B5EF4-FFF2-40B4-BE49-F238E27FC236}">
                <a16:creationId xmlns:a16="http://schemas.microsoft.com/office/drawing/2014/main" id="{598F1446-AAE2-4AF8-966E-1AF2D6EA1D66}"/>
              </a:ext>
            </a:extLst>
          </p:cNvPr>
          <p:cNvSpPr/>
          <p:nvPr/>
        </p:nvSpPr>
        <p:spPr>
          <a:xfrm>
            <a:off x="250426" y="2915523"/>
            <a:ext cx="843288" cy="229653"/>
          </a:xfrm>
          <a:prstGeom prst="rect">
            <a:avLst/>
          </a:prstGeom>
          <a:solidFill>
            <a:srgbClr val="0537A3"/>
          </a:solidFill>
          <a:ln w="9525" cap="flat" cmpd="sng" algn="ctr">
            <a:solidFill>
              <a:srgbClr val="213E97"/>
            </a:solidFill>
            <a:prstDash val="solid"/>
          </a:ln>
          <a:effectLst/>
        </p:spPr>
        <p:txBody>
          <a:bodyPr rtlCol="0" anchor="ctr"/>
          <a:lstStyle/>
          <a:p>
            <a:pPr algn="ctr" defTabSz="457131"/>
            <a:r>
              <a:rPr lang="en-US" sz="933" kern="0" dirty="0">
                <a:solidFill>
                  <a:prstClr val="white"/>
                </a:solidFill>
                <a:latin typeface="Calibri" panose="020F0502020204030204" pitchFamily="34" charset="0"/>
              </a:rPr>
              <a:t>WMS</a:t>
            </a:r>
          </a:p>
        </p:txBody>
      </p:sp>
      <p:sp>
        <p:nvSpPr>
          <p:cNvPr id="58" name="Rectangle 57">
            <a:extLst>
              <a:ext uri="{FF2B5EF4-FFF2-40B4-BE49-F238E27FC236}">
                <a16:creationId xmlns:a16="http://schemas.microsoft.com/office/drawing/2014/main" id="{32D1D254-2B69-4BD9-851F-66F3FECDF7BE}"/>
              </a:ext>
            </a:extLst>
          </p:cNvPr>
          <p:cNvSpPr/>
          <p:nvPr/>
        </p:nvSpPr>
        <p:spPr>
          <a:xfrm>
            <a:off x="233359" y="5063860"/>
            <a:ext cx="843288" cy="229653"/>
          </a:xfrm>
          <a:prstGeom prst="rect">
            <a:avLst/>
          </a:prstGeom>
          <a:solidFill>
            <a:srgbClr val="0537A3"/>
          </a:solidFill>
          <a:ln w="9525" cap="flat" cmpd="sng" algn="ctr">
            <a:solidFill>
              <a:srgbClr val="213E97"/>
            </a:solidFill>
            <a:prstDash val="solid"/>
          </a:ln>
          <a:effectLst/>
        </p:spPr>
        <p:txBody>
          <a:bodyPr rtlCol="0" anchor="ctr"/>
          <a:lstStyle/>
          <a:p>
            <a:pPr algn="ctr" defTabSz="457131"/>
            <a:r>
              <a:rPr lang="en-US" sz="933" kern="0" dirty="0">
                <a:solidFill>
                  <a:prstClr val="white"/>
                </a:solidFill>
                <a:latin typeface="Calibri" panose="020F0502020204030204" pitchFamily="34" charset="0"/>
              </a:rPr>
              <a:t>IOT</a:t>
            </a:r>
          </a:p>
        </p:txBody>
      </p:sp>
      <p:sp>
        <p:nvSpPr>
          <p:cNvPr id="59" name="Rectangle 58">
            <a:extLst>
              <a:ext uri="{FF2B5EF4-FFF2-40B4-BE49-F238E27FC236}">
                <a16:creationId xmlns:a16="http://schemas.microsoft.com/office/drawing/2014/main" id="{A99FFF24-8D99-4819-BEC4-2DDEAC9CC521}"/>
              </a:ext>
            </a:extLst>
          </p:cNvPr>
          <p:cNvSpPr/>
          <p:nvPr/>
        </p:nvSpPr>
        <p:spPr>
          <a:xfrm>
            <a:off x="111262" y="5485225"/>
            <a:ext cx="1691253" cy="679811"/>
          </a:xfrm>
          <a:prstGeom prst="rect">
            <a:avLst/>
          </a:prstGeom>
          <a:solidFill>
            <a:sysClr val="window" lastClr="FFFFFF"/>
          </a:solidFill>
          <a:ln w="9525" cap="flat" cmpd="sng" algn="ctr">
            <a:solidFill>
              <a:sysClr val="windowText" lastClr="000000">
                <a:lumMod val="65000"/>
                <a:lumOff val="35000"/>
              </a:sysClr>
            </a:solidFill>
            <a:prstDash val="solid"/>
          </a:ln>
          <a:effectLst/>
        </p:spPr>
        <p:txBody>
          <a:bodyPr rtlCol="0" anchor="ctr"/>
          <a:lstStyle/>
          <a:p>
            <a:pPr algn="ctr" defTabSz="1219140">
              <a:defRPr/>
            </a:pPr>
            <a:endParaRPr lang="en-US" sz="2400" kern="0" dirty="0">
              <a:solidFill>
                <a:prstClr val="white"/>
              </a:solidFill>
              <a:latin typeface="Arial"/>
            </a:endParaRPr>
          </a:p>
        </p:txBody>
      </p:sp>
      <p:cxnSp>
        <p:nvCxnSpPr>
          <p:cNvPr id="60" name="Straight Arrow Connector 59">
            <a:extLst>
              <a:ext uri="{FF2B5EF4-FFF2-40B4-BE49-F238E27FC236}">
                <a16:creationId xmlns:a16="http://schemas.microsoft.com/office/drawing/2014/main" id="{2E662161-52C4-4BCC-BF1F-8122F574591E}"/>
              </a:ext>
            </a:extLst>
          </p:cNvPr>
          <p:cNvCxnSpPr/>
          <p:nvPr/>
        </p:nvCxnSpPr>
        <p:spPr>
          <a:xfrm>
            <a:off x="186430" y="5833698"/>
            <a:ext cx="487680" cy="4436"/>
          </a:xfrm>
          <a:prstGeom prst="straightConnector1">
            <a:avLst/>
          </a:prstGeom>
          <a:noFill/>
          <a:ln w="6350" cap="flat" cmpd="sng" algn="ctr">
            <a:solidFill>
              <a:srgbClr val="1FB14A"/>
            </a:solidFill>
            <a:prstDash val="sysDash"/>
            <a:tailEnd type="triangle"/>
          </a:ln>
          <a:effectLst/>
        </p:spPr>
      </p:cxnSp>
      <p:cxnSp>
        <p:nvCxnSpPr>
          <p:cNvPr id="61" name="Straight Arrow Connector 60">
            <a:extLst>
              <a:ext uri="{FF2B5EF4-FFF2-40B4-BE49-F238E27FC236}">
                <a16:creationId xmlns:a16="http://schemas.microsoft.com/office/drawing/2014/main" id="{63F13FA6-ADFB-4B3A-AFAA-74AD6AB23D60}"/>
              </a:ext>
            </a:extLst>
          </p:cNvPr>
          <p:cNvCxnSpPr/>
          <p:nvPr/>
        </p:nvCxnSpPr>
        <p:spPr>
          <a:xfrm>
            <a:off x="179789" y="5662278"/>
            <a:ext cx="487680" cy="4436"/>
          </a:xfrm>
          <a:prstGeom prst="straightConnector1">
            <a:avLst/>
          </a:prstGeom>
          <a:ln w="12700">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89F2AE59-6EF3-437E-B5DE-8EA7E6EED200}"/>
              </a:ext>
            </a:extLst>
          </p:cNvPr>
          <p:cNvSpPr txBox="1"/>
          <p:nvPr/>
        </p:nvSpPr>
        <p:spPr>
          <a:xfrm>
            <a:off x="591897" y="5529231"/>
            <a:ext cx="500458" cy="256545"/>
          </a:xfrm>
          <a:prstGeom prst="rect">
            <a:avLst/>
          </a:prstGeom>
          <a:noFill/>
        </p:spPr>
        <p:txBody>
          <a:bodyPr wrap="none" rtlCol="0">
            <a:spAutoFit/>
          </a:bodyPr>
          <a:lstStyle/>
          <a:p>
            <a:pPr defTabSz="609570">
              <a:defRPr/>
            </a:pPr>
            <a:r>
              <a:rPr lang="en-US" sz="1067" dirty="0">
                <a:solidFill>
                  <a:prstClr val="black"/>
                </a:solidFill>
                <a:latin typeface="Calibri" panose="020F0502020204030204" pitchFamily="34" charset="0"/>
                <a:cs typeface="Calibri" panose="020F0502020204030204" pitchFamily="34" charset="0"/>
              </a:rPr>
              <a:t>Batch</a:t>
            </a:r>
          </a:p>
        </p:txBody>
      </p:sp>
      <p:sp>
        <p:nvSpPr>
          <p:cNvPr id="63" name="TextBox 62">
            <a:extLst>
              <a:ext uri="{FF2B5EF4-FFF2-40B4-BE49-F238E27FC236}">
                <a16:creationId xmlns:a16="http://schemas.microsoft.com/office/drawing/2014/main" id="{FD13FC6E-C380-4D6D-816F-60E62E4E770C}"/>
              </a:ext>
            </a:extLst>
          </p:cNvPr>
          <p:cNvSpPr txBox="1"/>
          <p:nvPr/>
        </p:nvSpPr>
        <p:spPr>
          <a:xfrm>
            <a:off x="599651" y="5690067"/>
            <a:ext cx="1196879" cy="256545"/>
          </a:xfrm>
          <a:prstGeom prst="rect">
            <a:avLst/>
          </a:prstGeom>
          <a:noFill/>
        </p:spPr>
        <p:txBody>
          <a:bodyPr wrap="square" rtlCol="0">
            <a:spAutoFit/>
          </a:bodyPr>
          <a:lstStyle/>
          <a:p>
            <a:pPr defTabSz="609570">
              <a:defRPr/>
            </a:pPr>
            <a:r>
              <a:rPr lang="en-US" sz="1067" dirty="0">
                <a:solidFill>
                  <a:prstClr val="black"/>
                </a:solidFill>
                <a:latin typeface="Calibri" panose="020F0502020204030204" pitchFamily="34" charset="0"/>
                <a:cs typeface="Calibri" panose="020F0502020204030204" pitchFamily="34" charset="0"/>
              </a:rPr>
              <a:t>Near realtime </a:t>
            </a:r>
          </a:p>
        </p:txBody>
      </p:sp>
      <p:sp>
        <p:nvSpPr>
          <p:cNvPr id="64" name="Rectangle 63">
            <a:extLst>
              <a:ext uri="{FF2B5EF4-FFF2-40B4-BE49-F238E27FC236}">
                <a16:creationId xmlns:a16="http://schemas.microsoft.com/office/drawing/2014/main" id="{9841993A-309B-4880-9D20-B40F575832FE}"/>
              </a:ext>
            </a:extLst>
          </p:cNvPr>
          <p:cNvSpPr/>
          <p:nvPr/>
        </p:nvSpPr>
        <p:spPr>
          <a:xfrm>
            <a:off x="2609340" y="1325455"/>
            <a:ext cx="8301420" cy="3944924"/>
          </a:xfrm>
          <a:prstGeom prst="rect">
            <a:avLst/>
          </a:prstGeom>
          <a:noFill/>
          <a:ln w="19050">
            <a:solidFill>
              <a:srgbClr val="8B541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dirty="0">
              <a:solidFill>
                <a:prstClr val="white"/>
              </a:solidFill>
              <a:latin typeface="Arial"/>
            </a:endParaRPr>
          </a:p>
        </p:txBody>
      </p:sp>
      <p:sp>
        <p:nvSpPr>
          <p:cNvPr id="65" name="Rectangle 64">
            <a:extLst>
              <a:ext uri="{FF2B5EF4-FFF2-40B4-BE49-F238E27FC236}">
                <a16:creationId xmlns:a16="http://schemas.microsoft.com/office/drawing/2014/main" id="{D3989115-9A72-40ED-9E54-F4752CAF8A78}"/>
              </a:ext>
            </a:extLst>
          </p:cNvPr>
          <p:cNvSpPr/>
          <p:nvPr/>
        </p:nvSpPr>
        <p:spPr>
          <a:xfrm flipH="1">
            <a:off x="2591265" y="5264817"/>
            <a:ext cx="7190376" cy="206735"/>
          </a:xfrm>
          <a:prstGeom prst="rect">
            <a:avLst/>
          </a:prstGeom>
          <a:solidFill>
            <a:srgbClr val="213E97"/>
          </a:solidFill>
          <a:ln w="25400" cap="flat" cmpd="sng" algn="ctr">
            <a:noFill/>
            <a:prstDash val="solid"/>
            <a:headEnd type="none" w="med" len="med"/>
            <a:tailEnd type="none" w="med" len="med"/>
          </a:ln>
          <a:effectLst/>
        </p:spPr>
        <p:txBody>
          <a:bodyPr vert="horz" wrap="square" lIns="106983" tIns="53492" rIns="106983" bIns="53492" numCol="1" rtlCol="0" anchor="ctr" anchorCtr="0" compatLnSpc="1">
            <a:prstTxWarp prst="textNoShape">
              <a:avLst/>
            </a:prstTxWarp>
          </a:bodyPr>
          <a:lstStyle/>
          <a:p>
            <a:pPr algn="ctr" defTabSz="995774">
              <a:defRPr/>
            </a:pPr>
            <a:r>
              <a:rPr lang="en-US" sz="1200" b="1" kern="0" dirty="0">
                <a:solidFill>
                  <a:prstClr val="white"/>
                </a:solidFill>
                <a:latin typeface="Calibri" panose="020F0502020204030204" pitchFamily="34" charset="0"/>
                <a:ea typeface="ＭＳ Ｐゴシック" pitchFamily="-12" charset="-128"/>
                <a:cs typeface="ＭＳ Ｐゴシック" pitchFamily="-12" charset="-128"/>
              </a:rPr>
              <a:t>Audit balance and control</a:t>
            </a:r>
          </a:p>
        </p:txBody>
      </p:sp>
      <p:sp>
        <p:nvSpPr>
          <p:cNvPr id="66" name="TextBox 65">
            <a:extLst>
              <a:ext uri="{FF2B5EF4-FFF2-40B4-BE49-F238E27FC236}">
                <a16:creationId xmlns:a16="http://schemas.microsoft.com/office/drawing/2014/main" id="{1A081CC4-9D22-46EF-AF73-7BCB45539A42}"/>
              </a:ext>
            </a:extLst>
          </p:cNvPr>
          <p:cNvSpPr txBox="1"/>
          <p:nvPr/>
        </p:nvSpPr>
        <p:spPr>
          <a:xfrm>
            <a:off x="5351479" y="1628868"/>
            <a:ext cx="1632920" cy="420756"/>
          </a:xfrm>
          <a:prstGeom prst="rect">
            <a:avLst/>
          </a:prstGeom>
          <a:noFill/>
        </p:spPr>
        <p:txBody>
          <a:bodyPr wrap="square" rtlCol="0">
            <a:spAutoFit/>
          </a:bodyPr>
          <a:lstStyle/>
          <a:p>
            <a:pPr algn="ctr" defTabSz="609570">
              <a:defRPr/>
            </a:pPr>
            <a:r>
              <a:rPr lang="en-US" sz="1067" b="1" dirty="0">
                <a:solidFill>
                  <a:prstClr val="white"/>
                </a:solidFill>
                <a:latin typeface="Calibri" panose="020F0502020204030204" pitchFamily="34" charset="0"/>
                <a:cs typeface="Calibri" panose="020F0502020204030204" pitchFamily="34" charset="0"/>
              </a:rPr>
              <a:t>Cleansed/</a:t>
            </a:r>
          </a:p>
          <a:p>
            <a:pPr algn="ctr" defTabSz="609570">
              <a:defRPr/>
            </a:pPr>
            <a:r>
              <a:rPr lang="en-US" sz="1067" b="1" dirty="0">
                <a:solidFill>
                  <a:prstClr val="white"/>
                </a:solidFill>
                <a:latin typeface="Calibri" panose="020F0502020204030204" pitchFamily="34" charset="0"/>
                <a:cs typeface="Calibri" panose="020F0502020204030204" pitchFamily="34" charset="0"/>
              </a:rPr>
              <a:t>Enriched </a:t>
            </a:r>
          </a:p>
        </p:txBody>
      </p:sp>
      <p:grpSp>
        <p:nvGrpSpPr>
          <p:cNvPr id="67" name="Group 66">
            <a:extLst>
              <a:ext uri="{FF2B5EF4-FFF2-40B4-BE49-F238E27FC236}">
                <a16:creationId xmlns:a16="http://schemas.microsoft.com/office/drawing/2014/main" id="{7606674D-0BE9-4D6D-A2E3-4580B7AD8B9D}"/>
              </a:ext>
            </a:extLst>
          </p:cNvPr>
          <p:cNvGrpSpPr/>
          <p:nvPr/>
        </p:nvGrpSpPr>
        <p:grpSpPr>
          <a:xfrm>
            <a:off x="233210" y="3262585"/>
            <a:ext cx="880541" cy="462847"/>
            <a:chOff x="127247" y="3094086"/>
            <a:chExt cx="660406" cy="347135"/>
          </a:xfrm>
        </p:grpSpPr>
        <p:sp>
          <p:nvSpPr>
            <p:cNvPr id="68" name="Rectangle 67">
              <a:extLst>
                <a:ext uri="{FF2B5EF4-FFF2-40B4-BE49-F238E27FC236}">
                  <a16:creationId xmlns:a16="http://schemas.microsoft.com/office/drawing/2014/main" id="{DFBE19A1-59DB-4B1B-AC3A-AF667667B9E5}"/>
                </a:ext>
              </a:extLst>
            </p:cNvPr>
            <p:cNvSpPr/>
            <p:nvPr/>
          </p:nvSpPr>
          <p:spPr>
            <a:xfrm>
              <a:off x="127247" y="3094086"/>
              <a:ext cx="660406" cy="347135"/>
            </a:xfrm>
            <a:prstGeom prst="rect">
              <a:avLst/>
            </a:prstGeom>
            <a:solidFill>
              <a:srgbClr val="0537A3"/>
            </a:solidFill>
            <a:ln w="9525" cap="flat" cmpd="sng" algn="ctr">
              <a:solidFill>
                <a:srgbClr val="00B050"/>
              </a:solidFill>
              <a:prstDash val="solid"/>
            </a:ln>
            <a:effectLst/>
          </p:spPr>
          <p:txBody>
            <a:bodyPr rtlCol="0" anchor="ctr"/>
            <a:lstStyle/>
            <a:p>
              <a:pPr algn="ctr" defTabSz="457131">
                <a:defRPr/>
              </a:pPr>
              <a:r>
                <a:rPr lang="en-US" sz="933" kern="0" dirty="0">
                  <a:solidFill>
                    <a:prstClr val="white"/>
                  </a:solidFill>
                  <a:latin typeface="Calibri" panose="020F0502020204030204" pitchFamily="34" charset="0"/>
                </a:rPr>
                <a:t>GIS</a:t>
              </a:r>
            </a:p>
          </p:txBody>
        </p:sp>
        <p:pic>
          <p:nvPicPr>
            <p:cNvPr id="69" name="Picture 68">
              <a:extLst>
                <a:ext uri="{FF2B5EF4-FFF2-40B4-BE49-F238E27FC236}">
                  <a16:creationId xmlns:a16="http://schemas.microsoft.com/office/drawing/2014/main" id="{DBAC11F2-F637-41B2-9EF1-81ECB1ED472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62523" y="3287108"/>
              <a:ext cx="205751" cy="126835"/>
            </a:xfrm>
            <a:prstGeom prst="rect">
              <a:avLst/>
            </a:prstGeom>
          </p:spPr>
        </p:pic>
      </p:grpSp>
      <p:sp>
        <p:nvSpPr>
          <p:cNvPr id="70" name="TextBox 69">
            <a:extLst>
              <a:ext uri="{FF2B5EF4-FFF2-40B4-BE49-F238E27FC236}">
                <a16:creationId xmlns:a16="http://schemas.microsoft.com/office/drawing/2014/main" id="{693E4E6C-F4CF-485C-9E6C-921837CCDE3F}"/>
              </a:ext>
            </a:extLst>
          </p:cNvPr>
          <p:cNvSpPr txBox="1"/>
          <p:nvPr/>
        </p:nvSpPr>
        <p:spPr>
          <a:xfrm>
            <a:off x="3411238" y="2511591"/>
            <a:ext cx="868073" cy="287274"/>
          </a:xfrm>
          <a:prstGeom prst="rect">
            <a:avLst/>
          </a:prstGeom>
          <a:noFill/>
        </p:spPr>
        <p:txBody>
          <a:bodyPr wrap="square" lIns="121873" tIns="60936" rIns="121873" bIns="60936" rtlCol="0">
            <a:spAutoFit/>
          </a:bodyPr>
          <a:lstStyle/>
          <a:p>
            <a:pPr algn="ctr" defTabSz="1218600">
              <a:defRPr/>
            </a:pPr>
            <a:r>
              <a:rPr lang="en-US" sz="1067" b="1" kern="0" dirty="0">
                <a:solidFill>
                  <a:srgbClr val="141414"/>
                </a:solidFill>
                <a:latin typeface="Calibri" panose="020F0502020204030204"/>
                <a:cs typeface="Calibri" panose="020F0502020204030204" pitchFamily="34" charset="0"/>
              </a:rPr>
              <a:t>ADLS</a:t>
            </a:r>
          </a:p>
        </p:txBody>
      </p:sp>
      <p:sp>
        <p:nvSpPr>
          <p:cNvPr id="71" name="TextBox 70">
            <a:extLst>
              <a:ext uri="{FF2B5EF4-FFF2-40B4-BE49-F238E27FC236}">
                <a16:creationId xmlns:a16="http://schemas.microsoft.com/office/drawing/2014/main" id="{F0CC28DF-0C72-4EF1-9D2E-ECC6DB310BDF}"/>
              </a:ext>
            </a:extLst>
          </p:cNvPr>
          <p:cNvSpPr txBox="1"/>
          <p:nvPr/>
        </p:nvSpPr>
        <p:spPr>
          <a:xfrm>
            <a:off x="8365203" y="2365173"/>
            <a:ext cx="1368313" cy="379463"/>
          </a:xfrm>
          <a:prstGeom prst="rect">
            <a:avLst/>
          </a:prstGeom>
          <a:noFill/>
        </p:spPr>
        <p:txBody>
          <a:bodyPr wrap="square" rtlCol="0">
            <a:spAutoFit/>
          </a:bodyPr>
          <a:lstStyle/>
          <a:p>
            <a:pPr algn="ctr" defTabSz="914354">
              <a:defRPr/>
            </a:pPr>
            <a:r>
              <a:rPr lang="en-US" sz="933" b="1" dirty="0">
                <a:solidFill>
                  <a:prstClr val="black"/>
                </a:solidFill>
                <a:latin typeface="Calibri" panose="020F0502020204030204"/>
              </a:rPr>
              <a:t>Azure SQL Data Warehouse &amp; SQL DB</a:t>
            </a:r>
          </a:p>
        </p:txBody>
      </p:sp>
      <p:sp>
        <p:nvSpPr>
          <p:cNvPr id="72" name="TextBox 71">
            <a:extLst>
              <a:ext uri="{FF2B5EF4-FFF2-40B4-BE49-F238E27FC236}">
                <a16:creationId xmlns:a16="http://schemas.microsoft.com/office/drawing/2014/main" id="{4BAE27A7-94C6-4BE2-B1AD-92D9C22288E6}"/>
              </a:ext>
            </a:extLst>
          </p:cNvPr>
          <p:cNvSpPr txBox="1"/>
          <p:nvPr/>
        </p:nvSpPr>
        <p:spPr>
          <a:xfrm>
            <a:off x="5395594" y="3552371"/>
            <a:ext cx="905001" cy="451485"/>
          </a:xfrm>
          <a:prstGeom prst="rect">
            <a:avLst/>
          </a:prstGeom>
          <a:noFill/>
        </p:spPr>
        <p:txBody>
          <a:bodyPr wrap="square" lIns="121873" tIns="60936" rIns="121873" bIns="60936" rtlCol="0">
            <a:spAutoFit/>
          </a:bodyPr>
          <a:lstStyle/>
          <a:p>
            <a:pPr algn="ctr" defTabSz="609570">
              <a:defRPr/>
            </a:pPr>
            <a:r>
              <a:rPr lang="en-US" sz="1067" dirty="0">
                <a:solidFill>
                  <a:srgbClr val="141414"/>
                </a:solidFill>
                <a:latin typeface="Calibri" panose="020F0502020204030204" pitchFamily="34" charset="0"/>
                <a:cs typeface="Calibri" panose="020F0502020204030204" pitchFamily="34" charset="0"/>
              </a:rPr>
              <a:t>Azure </a:t>
            </a:r>
          </a:p>
          <a:p>
            <a:pPr algn="ctr" defTabSz="609570">
              <a:defRPr/>
            </a:pPr>
            <a:r>
              <a:rPr lang="en-US" sz="1067" dirty="0">
                <a:solidFill>
                  <a:srgbClr val="141414"/>
                </a:solidFill>
                <a:latin typeface="Calibri" panose="020F0502020204030204" pitchFamily="34" charset="0"/>
                <a:cs typeface="Calibri" panose="020F0502020204030204" pitchFamily="34" charset="0"/>
              </a:rPr>
              <a:t>DataBricks</a:t>
            </a:r>
          </a:p>
        </p:txBody>
      </p:sp>
      <p:pic>
        <p:nvPicPr>
          <p:cNvPr id="73" name="Picture 4" descr="Image result for spark streaming icon">
            <a:extLst>
              <a:ext uri="{FF2B5EF4-FFF2-40B4-BE49-F238E27FC236}">
                <a16:creationId xmlns:a16="http://schemas.microsoft.com/office/drawing/2014/main" id="{9BF77709-FF39-48DF-8F18-B11D07FBE4B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273854" y="3315913"/>
            <a:ext cx="461717" cy="341467"/>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73">
            <a:extLst>
              <a:ext uri="{FF2B5EF4-FFF2-40B4-BE49-F238E27FC236}">
                <a16:creationId xmlns:a16="http://schemas.microsoft.com/office/drawing/2014/main" id="{59FD47CA-8532-4D13-B0D8-60AA79438FE8}"/>
              </a:ext>
            </a:extLst>
          </p:cNvPr>
          <p:cNvPicPr>
            <a:picLocks noChangeAspect="1"/>
          </p:cNvPicPr>
          <p:nvPr/>
        </p:nvPicPr>
        <p:blipFill>
          <a:blip r:embed="rId14"/>
          <a:stretch>
            <a:fillRect/>
          </a:stretch>
        </p:blipFill>
        <p:spPr>
          <a:xfrm>
            <a:off x="5897072" y="3387156"/>
            <a:ext cx="478287" cy="261741"/>
          </a:xfrm>
          <a:prstGeom prst="rect">
            <a:avLst/>
          </a:prstGeom>
          <a:solidFill>
            <a:schemeClr val="bg1"/>
          </a:solidFill>
        </p:spPr>
      </p:pic>
      <p:sp>
        <p:nvSpPr>
          <p:cNvPr id="75" name="TextBox 74">
            <a:extLst>
              <a:ext uri="{FF2B5EF4-FFF2-40B4-BE49-F238E27FC236}">
                <a16:creationId xmlns:a16="http://schemas.microsoft.com/office/drawing/2014/main" id="{4ED92028-C571-440B-8C1B-B618A35CCD20}"/>
              </a:ext>
            </a:extLst>
          </p:cNvPr>
          <p:cNvSpPr txBox="1"/>
          <p:nvPr/>
        </p:nvSpPr>
        <p:spPr>
          <a:xfrm>
            <a:off x="3437645" y="3963965"/>
            <a:ext cx="765704" cy="177731"/>
          </a:xfrm>
          <a:prstGeom prst="rect">
            <a:avLst/>
          </a:prstGeom>
          <a:noFill/>
        </p:spPr>
        <p:txBody>
          <a:bodyPr wrap="square" lIns="0" tIns="0" rIns="0" bIns="0" rtlCol="0" anchor="t">
            <a:noAutofit/>
          </a:bodyPr>
          <a:lstStyle/>
          <a:p>
            <a:pPr algn="ctr" defTabSz="914332">
              <a:defRPr/>
            </a:pPr>
            <a:r>
              <a:rPr lang="en-US" sz="1067" b="1" kern="0" dirty="0">
                <a:solidFill>
                  <a:srgbClr val="141414"/>
                </a:solidFill>
                <a:latin typeface="Calibri" panose="020F0502020204030204"/>
                <a:cs typeface="Calibri" panose="020F0502020204030204" pitchFamily="34" charset="0"/>
              </a:rPr>
              <a:t>Azure Event Hub</a:t>
            </a:r>
          </a:p>
        </p:txBody>
      </p:sp>
      <p:pic>
        <p:nvPicPr>
          <p:cNvPr id="76" name="Picture 2" descr="https://s3-us-west-1.amazonaws.com/striim-prod-media/wp-content/uploads/2019/02/08170252/EventsHublogo.png">
            <a:extLst>
              <a:ext uri="{FF2B5EF4-FFF2-40B4-BE49-F238E27FC236}">
                <a16:creationId xmlns:a16="http://schemas.microsoft.com/office/drawing/2014/main" id="{D00926B3-4054-4266-B66A-20CFDE68465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659831" y="3603197"/>
            <a:ext cx="341467" cy="34146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descr="https://pbs.twimg.com/profile_images/885688361834250240/a6Fc-jbW_400x400.jpg">
            <a:extLst>
              <a:ext uri="{FF2B5EF4-FFF2-40B4-BE49-F238E27FC236}">
                <a16:creationId xmlns:a16="http://schemas.microsoft.com/office/drawing/2014/main" id="{3A0E63D6-9157-4CC9-AF78-3783D65B4CE5}"/>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761330" y="2759232"/>
            <a:ext cx="501529" cy="501529"/>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8" descr="Related image">
            <a:extLst>
              <a:ext uri="{FF2B5EF4-FFF2-40B4-BE49-F238E27FC236}">
                <a16:creationId xmlns:a16="http://schemas.microsoft.com/office/drawing/2014/main" id="{5F3EA8A5-F303-499E-8EB9-4A6B02201AD3}"/>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663030" y="1868164"/>
            <a:ext cx="360653" cy="360653"/>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10" descr="https://pbs.twimg.com/profile_images/1117929641530933250/tC2ptE3H_400x400.png">
            <a:extLst>
              <a:ext uri="{FF2B5EF4-FFF2-40B4-BE49-F238E27FC236}">
                <a16:creationId xmlns:a16="http://schemas.microsoft.com/office/drawing/2014/main" id="{C82C78B5-8787-4C96-AEAE-33E42BFD719F}"/>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flipH="1">
            <a:off x="1716119" y="4558755"/>
            <a:ext cx="352080" cy="352080"/>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79">
            <a:extLst>
              <a:ext uri="{FF2B5EF4-FFF2-40B4-BE49-F238E27FC236}">
                <a16:creationId xmlns:a16="http://schemas.microsoft.com/office/drawing/2014/main" id="{D358D1F5-9C1D-433D-816B-86CCF0F1AD45}"/>
              </a:ext>
            </a:extLst>
          </p:cNvPr>
          <p:cNvSpPr txBox="1"/>
          <p:nvPr/>
        </p:nvSpPr>
        <p:spPr>
          <a:xfrm>
            <a:off x="9606064" y="3645685"/>
            <a:ext cx="1419351" cy="451485"/>
          </a:xfrm>
          <a:prstGeom prst="rect">
            <a:avLst/>
          </a:prstGeom>
          <a:noFill/>
        </p:spPr>
        <p:txBody>
          <a:bodyPr wrap="square" lIns="121873" tIns="60936" rIns="121873" bIns="60936" rtlCol="0">
            <a:spAutoFit/>
          </a:bodyPr>
          <a:lstStyle/>
          <a:p>
            <a:pPr algn="ctr" defTabSz="1218600">
              <a:defRPr/>
            </a:pPr>
            <a:r>
              <a:rPr lang="en-US" sz="1067" kern="0" dirty="0">
                <a:solidFill>
                  <a:srgbClr val="44546A"/>
                </a:solidFill>
                <a:latin typeface="Calibri" panose="020F0502020204030204"/>
                <a:cs typeface="Calibri" panose="020F0502020204030204" pitchFamily="34" charset="0"/>
              </a:rPr>
              <a:t>Azure API </a:t>
            </a:r>
          </a:p>
          <a:p>
            <a:pPr algn="ctr" defTabSz="1218600">
              <a:defRPr/>
            </a:pPr>
            <a:r>
              <a:rPr lang="en-US" sz="1067" kern="0" dirty="0">
                <a:solidFill>
                  <a:srgbClr val="44546A"/>
                </a:solidFill>
                <a:latin typeface="Calibri" panose="020F0502020204030204"/>
                <a:cs typeface="Calibri" panose="020F0502020204030204" pitchFamily="34" charset="0"/>
              </a:rPr>
              <a:t>APP</a:t>
            </a:r>
          </a:p>
        </p:txBody>
      </p:sp>
      <p:pic>
        <p:nvPicPr>
          <p:cNvPr id="81" name="Picture 10" descr="https://pbs.twimg.com/profile_images/1117929641530933250/tC2ptE3H_400x400.png">
            <a:extLst>
              <a:ext uri="{FF2B5EF4-FFF2-40B4-BE49-F238E27FC236}">
                <a16:creationId xmlns:a16="http://schemas.microsoft.com/office/drawing/2014/main" id="{46AEFBEF-50A2-4691-97B6-004DEE4DB395}"/>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flipH="1">
            <a:off x="10135350" y="4083017"/>
            <a:ext cx="307905" cy="307905"/>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10" descr="Image result for azure data factory icon">
            <a:extLst>
              <a:ext uri="{FF2B5EF4-FFF2-40B4-BE49-F238E27FC236}">
                <a16:creationId xmlns:a16="http://schemas.microsoft.com/office/drawing/2014/main" id="{289EC295-FBE4-4CC6-A953-B38950BFF31F}"/>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740752" y="2037824"/>
            <a:ext cx="554428" cy="291075"/>
          </a:xfrm>
          <a:prstGeom prst="rect">
            <a:avLst/>
          </a:prstGeom>
          <a:noFill/>
          <a:extLst>
            <a:ext uri="{909E8E84-426E-40DD-AFC4-6F175D3DCCD1}">
              <a14:hiddenFill xmlns:a14="http://schemas.microsoft.com/office/drawing/2010/main">
                <a:solidFill>
                  <a:srgbClr val="FFFFFF"/>
                </a:solidFill>
              </a14:hiddenFill>
            </a:ext>
          </a:extLst>
        </p:spPr>
      </p:pic>
      <p:sp>
        <p:nvSpPr>
          <p:cNvPr id="83" name="TextBox 82">
            <a:extLst>
              <a:ext uri="{FF2B5EF4-FFF2-40B4-BE49-F238E27FC236}">
                <a16:creationId xmlns:a16="http://schemas.microsoft.com/office/drawing/2014/main" id="{268F26A0-3C76-498F-80F3-034FDE661A6E}"/>
              </a:ext>
            </a:extLst>
          </p:cNvPr>
          <p:cNvSpPr txBox="1"/>
          <p:nvPr/>
        </p:nvSpPr>
        <p:spPr>
          <a:xfrm>
            <a:off x="2412261" y="1598037"/>
            <a:ext cx="1252792" cy="461665"/>
          </a:xfrm>
          <a:prstGeom prst="rect">
            <a:avLst/>
          </a:prstGeom>
          <a:noFill/>
        </p:spPr>
        <p:txBody>
          <a:bodyPr wrap="square" rtlCol="0">
            <a:spAutoFit/>
          </a:bodyPr>
          <a:lstStyle>
            <a:defPPr>
              <a:defRPr lang="en-US"/>
            </a:defPPr>
            <a:lvl1pPr algn="ctr">
              <a:defRPr sz="1000">
                <a:solidFill>
                  <a:schemeClr val="tx2"/>
                </a:solidFill>
                <a:latin typeface="Calibri" panose="020F0502020204030204" pitchFamily="34" charset="0"/>
                <a:cs typeface="Calibri" panose="020F0502020204030204" pitchFamily="34" charset="0"/>
              </a:defRPr>
            </a:lvl1pPr>
          </a:lstStyle>
          <a:p>
            <a:pPr defTabSz="609570">
              <a:defRPr/>
            </a:pPr>
            <a:r>
              <a:rPr lang="en-US" sz="1200" dirty="0">
                <a:solidFill>
                  <a:srgbClr val="141414"/>
                </a:solidFill>
              </a:rPr>
              <a:t>Azure Data Factory V2</a:t>
            </a:r>
          </a:p>
        </p:txBody>
      </p:sp>
      <p:sp>
        <p:nvSpPr>
          <p:cNvPr id="84" name="Rounded Rectangle 181">
            <a:extLst>
              <a:ext uri="{FF2B5EF4-FFF2-40B4-BE49-F238E27FC236}">
                <a16:creationId xmlns:a16="http://schemas.microsoft.com/office/drawing/2014/main" id="{DE57A071-A8C6-4222-9F5E-320DC635866B}"/>
              </a:ext>
            </a:extLst>
          </p:cNvPr>
          <p:cNvSpPr/>
          <p:nvPr/>
        </p:nvSpPr>
        <p:spPr>
          <a:xfrm>
            <a:off x="2003999" y="5511143"/>
            <a:ext cx="1080864" cy="692991"/>
          </a:xfrm>
          <a:prstGeom prst="roundRect">
            <a:avLst/>
          </a:prstGeom>
          <a:solidFill>
            <a:sysClr val="window" lastClr="FFFFFF"/>
          </a:solidFill>
          <a:ln w="12700" cap="flat" cmpd="sng" algn="ctr">
            <a:solidFill>
              <a:srgbClr val="1FB14A"/>
            </a:solidFill>
            <a:prstDash val="sysDash"/>
          </a:ln>
          <a:effectLst/>
        </p:spPr>
        <p:txBody>
          <a:bodyPr lIns="91387" tIns="45689" rIns="91387" bIns="45689" rtlCol="0" anchor="t"/>
          <a:lstStyle/>
          <a:p>
            <a:pPr algn="ctr" defTabSz="639559">
              <a:defRPr/>
            </a:pPr>
            <a:endParaRPr lang="en-US" sz="1100" b="1" kern="0" dirty="0">
              <a:solidFill>
                <a:prstClr val="black"/>
              </a:solidFill>
              <a:latin typeface="Calibri" panose="020F0502020204030204" pitchFamily="34" charset="0"/>
              <a:ea typeface="ＭＳ Ｐゴシック" pitchFamily="-112" charset="-128"/>
              <a:cs typeface="Calibri" panose="020F0502020204030204" pitchFamily="34" charset="0"/>
            </a:endParaRPr>
          </a:p>
        </p:txBody>
      </p:sp>
      <p:sp>
        <p:nvSpPr>
          <p:cNvPr id="85" name="Rounded Rectangle 182">
            <a:extLst>
              <a:ext uri="{FF2B5EF4-FFF2-40B4-BE49-F238E27FC236}">
                <a16:creationId xmlns:a16="http://schemas.microsoft.com/office/drawing/2014/main" id="{F8ACDB58-5FBE-4757-A2D9-BAB5471504EB}"/>
              </a:ext>
            </a:extLst>
          </p:cNvPr>
          <p:cNvSpPr/>
          <p:nvPr/>
        </p:nvSpPr>
        <p:spPr>
          <a:xfrm>
            <a:off x="3451750" y="5509128"/>
            <a:ext cx="1285013" cy="698355"/>
          </a:xfrm>
          <a:prstGeom prst="roundRect">
            <a:avLst/>
          </a:prstGeom>
          <a:solidFill>
            <a:sysClr val="window" lastClr="FFFFFF"/>
          </a:solidFill>
          <a:ln w="9525" cap="flat" cmpd="sng" algn="ctr">
            <a:solidFill>
              <a:srgbClr val="1FB14A"/>
            </a:solidFill>
            <a:prstDash val="solid"/>
          </a:ln>
          <a:effectLst/>
        </p:spPr>
        <p:txBody>
          <a:bodyPr lIns="91387" tIns="45689" rIns="91387" bIns="45689" rtlCol="0" anchor="t"/>
          <a:lstStyle/>
          <a:p>
            <a:pPr algn="ctr" defTabSz="639559">
              <a:defRPr/>
            </a:pPr>
            <a:endParaRPr lang="en-US" sz="800" b="1" kern="0" dirty="0">
              <a:solidFill>
                <a:prstClr val="black"/>
              </a:solidFill>
              <a:latin typeface="Calibri" panose="020F0502020204030204" pitchFamily="34" charset="0"/>
              <a:ea typeface="ＭＳ Ｐゴシック" pitchFamily="-112" charset="-128"/>
              <a:cs typeface="Calibri" panose="020F0502020204030204" pitchFamily="34" charset="0"/>
            </a:endParaRPr>
          </a:p>
        </p:txBody>
      </p:sp>
      <p:sp>
        <p:nvSpPr>
          <p:cNvPr id="86" name="Rounded Rectangle 183">
            <a:extLst>
              <a:ext uri="{FF2B5EF4-FFF2-40B4-BE49-F238E27FC236}">
                <a16:creationId xmlns:a16="http://schemas.microsoft.com/office/drawing/2014/main" id="{E408D228-76CD-4914-9E52-DAA6C53E95DC}"/>
              </a:ext>
            </a:extLst>
          </p:cNvPr>
          <p:cNvSpPr/>
          <p:nvPr/>
        </p:nvSpPr>
        <p:spPr>
          <a:xfrm>
            <a:off x="4822558" y="5525230"/>
            <a:ext cx="1285013" cy="660687"/>
          </a:xfrm>
          <a:prstGeom prst="roundRect">
            <a:avLst/>
          </a:prstGeom>
          <a:solidFill>
            <a:sysClr val="window" lastClr="FFFFFF"/>
          </a:solidFill>
          <a:ln w="9525" cap="flat" cmpd="sng" algn="ctr">
            <a:solidFill>
              <a:srgbClr val="1FB14A"/>
            </a:solidFill>
            <a:prstDash val="solid"/>
          </a:ln>
          <a:effectLst/>
        </p:spPr>
        <p:txBody>
          <a:bodyPr lIns="91387" tIns="45689" rIns="91387" bIns="45689" rtlCol="0" anchor="t"/>
          <a:lstStyle/>
          <a:p>
            <a:pPr algn="ctr" defTabSz="639559">
              <a:defRPr/>
            </a:pPr>
            <a:r>
              <a:rPr lang="en-US" sz="800" b="1" kern="0" dirty="0">
                <a:solidFill>
                  <a:prstClr val="black"/>
                </a:solidFill>
                <a:latin typeface="Calibri" panose="020F0502020204030204" pitchFamily="34" charset="0"/>
                <a:ea typeface="ＭＳ Ｐゴシック" pitchFamily="-112" charset="-128"/>
                <a:cs typeface="Calibri" panose="020F0502020204030204" pitchFamily="34" charset="0"/>
              </a:rPr>
              <a:t>Secure Key Management</a:t>
            </a:r>
          </a:p>
        </p:txBody>
      </p:sp>
      <p:sp>
        <p:nvSpPr>
          <p:cNvPr id="87" name="Rounded Rectangle 184">
            <a:extLst>
              <a:ext uri="{FF2B5EF4-FFF2-40B4-BE49-F238E27FC236}">
                <a16:creationId xmlns:a16="http://schemas.microsoft.com/office/drawing/2014/main" id="{E3CB9356-5D6E-4427-9CDD-C9D05311148A}"/>
              </a:ext>
            </a:extLst>
          </p:cNvPr>
          <p:cNvSpPr/>
          <p:nvPr/>
        </p:nvSpPr>
        <p:spPr>
          <a:xfrm>
            <a:off x="7575575" y="5532169"/>
            <a:ext cx="1461536" cy="621713"/>
          </a:xfrm>
          <a:prstGeom prst="roundRect">
            <a:avLst/>
          </a:prstGeom>
          <a:solidFill>
            <a:sysClr val="window" lastClr="FFFFFF"/>
          </a:solidFill>
          <a:ln w="9525" cap="flat" cmpd="sng" algn="ctr">
            <a:solidFill>
              <a:srgbClr val="1FB14A"/>
            </a:solidFill>
            <a:prstDash val="solid"/>
          </a:ln>
          <a:effectLst/>
        </p:spPr>
        <p:txBody>
          <a:bodyPr lIns="91387" tIns="45689" rIns="91387" bIns="45689" rtlCol="0" anchor="t"/>
          <a:lstStyle/>
          <a:p>
            <a:pPr algn="ctr" defTabSz="639559">
              <a:defRPr/>
            </a:pPr>
            <a:r>
              <a:rPr lang="en-US" sz="933" b="1" kern="0" dirty="0">
                <a:solidFill>
                  <a:prstClr val="black"/>
                </a:solidFill>
                <a:latin typeface="Calibri" panose="020F0502020204030204" pitchFamily="34" charset="0"/>
                <a:ea typeface="ＭＳ Ｐゴシック" pitchFamily="-112" charset="-128"/>
                <a:cs typeface="Calibri" panose="020F0502020204030204" pitchFamily="34" charset="0"/>
              </a:rPr>
              <a:t>Monitoring and Administration</a:t>
            </a:r>
          </a:p>
        </p:txBody>
      </p:sp>
      <p:cxnSp>
        <p:nvCxnSpPr>
          <p:cNvPr id="88" name="Straight Arrow Connector 87">
            <a:extLst>
              <a:ext uri="{FF2B5EF4-FFF2-40B4-BE49-F238E27FC236}">
                <a16:creationId xmlns:a16="http://schemas.microsoft.com/office/drawing/2014/main" id="{9A57CF32-E66D-4D9E-B408-DA7FEE1D899E}"/>
              </a:ext>
            </a:extLst>
          </p:cNvPr>
          <p:cNvCxnSpPr/>
          <p:nvPr/>
        </p:nvCxnSpPr>
        <p:spPr>
          <a:xfrm flipH="1" flipV="1">
            <a:off x="3066843" y="5626243"/>
            <a:ext cx="404888" cy="3692"/>
          </a:xfrm>
          <a:prstGeom prst="straightConnector1">
            <a:avLst/>
          </a:prstGeom>
          <a:noFill/>
          <a:ln w="25400" cap="flat" cmpd="sng" algn="ctr">
            <a:solidFill>
              <a:sysClr val="windowText" lastClr="000000">
                <a:lumMod val="75000"/>
                <a:lumOff val="25000"/>
              </a:sysClr>
            </a:solidFill>
            <a:prstDash val="solid"/>
            <a:headEnd type="triangle"/>
            <a:tailEnd type="triangle"/>
          </a:ln>
          <a:effectLst/>
        </p:spPr>
      </p:cxnSp>
      <p:sp>
        <p:nvSpPr>
          <p:cNvPr id="89" name="TextBox 88">
            <a:extLst>
              <a:ext uri="{FF2B5EF4-FFF2-40B4-BE49-F238E27FC236}">
                <a16:creationId xmlns:a16="http://schemas.microsoft.com/office/drawing/2014/main" id="{0BE4E443-5C8B-4866-926B-82AA32A0E0A3}"/>
              </a:ext>
            </a:extLst>
          </p:cNvPr>
          <p:cNvSpPr txBox="1"/>
          <p:nvPr/>
        </p:nvSpPr>
        <p:spPr>
          <a:xfrm>
            <a:off x="1867277" y="5680915"/>
            <a:ext cx="1069116" cy="369283"/>
          </a:xfrm>
          <a:prstGeom prst="rect">
            <a:avLst/>
          </a:prstGeom>
          <a:noFill/>
        </p:spPr>
        <p:txBody>
          <a:bodyPr wrap="square" lIns="121873" tIns="60936" rIns="121873" bIns="60936" rtlCol="0">
            <a:spAutoFit/>
          </a:bodyPr>
          <a:lstStyle/>
          <a:p>
            <a:pPr algn="ctr" defTabSz="1218540">
              <a:defRPr/>
            </a:pPr>
            <a:r>
              <a:rPr lang="en-US" sz="800" b="1" kern="0" dirty="0">
                <a:solidFill>
                  <a:prstClr val="black"/>
                </a:solidFill>
                <a:latin typeface="Calibri" panose="020F0502020204030204" pitchFamily="34" charset="0"/>
              </a:rPr>
              <a:t>Azure Active Directory </a:t>
            </a:r>
          </a:p>
        </p:txBody>
      </p:sp>
      <p:cxnSp>
        <p:nvCxnSpPr>
          <p:cNvPr id="90" name="Straight Arrow Connector 89">
            <a:extLst>
              <a:ext uri="{FF2B5EF4-FFF2-40B4-BE49-F238E27FC236}">
                <a16:creationId xmlns:a16="http://schemas.microsoft.com/office/drawing/2014/main" id="{FBB46DD9-7B40-46EC-A94B-8D8B42D2DBA1}"/>
              </a:ext>
            </a:extLst>
          </p:cNvPr>
          <p:cNvCxnSpPr/>
          <p:nvPr/>
        </p:nvCxnSpPr>
        <p:spPr>
          <a:xfrm flipH="1" flipV="1">
            <a:off x="3069395" y="6084226"/>
            <a:ext cx="404888" cy="3692"/>
          </a:xfrm>
          <a:prstGeom prst="straightConnector1">
            <a:avLst/>
          </a:prstGeom>
          <a:noFill/>
          <a:ln w="25400" cap="flat" cmpd="sng" algn="ctr">
            <a:solidFill>
              <a:sysClr val="windowText" lastClr="000000">
                <a:lumMod val="75000"/>
                <a:lumOff val="25000"/>
              </a:sysClr>
            </a:solidFill>
            <a:prstDash val="solid"/>
            <a:headEnd type="triangle"/>
            <a:tailEnd type="triangle"/>
          </a:ln>
          <a:effectLst/>
        </p:spPr>
      </p:cxnSp>
      <p:sp>
        <p:nvSpPr>
          <p:cNvPr id="91" name="Rectangle 90">
            <a:extLst>
              <a:ext uri="{FF2B5EF4-FFF2-40B4-BE49-F238E27FC236}">
                <a16:creationId xmlns:a16="http://schemas.microsoft.com/office/drawing/2014/main" id="{77C55566-2F1F-442B-A929-C8490C32D338}"/>
              </a:ext>
            </a:extLst>
          </p:cNvPr>
          <p:cNvSpPr/>
          <p:nvPr/>
        </p:nvSpPr>
        <p:spPr>
          <a:xfrm>
            <a:off x="3379649" y="5496263"/>
            <a:ext cx="1427831" cy="666593"/>
          </a:xfrm>
          <a:prstGeom prst="rect">
            <a:avLst/>
          </a:prstGeom>
        </p:spPr>
        <p:txBody>
          <a:bodyPr wrap="square">
            <a:spAutoFit/>
          </a:bodyPr>
          <a:lstStyle/>
          <a:p>
            <a:pPr algn="ctr" defTabSz="639559">
              <a:defRPr/>
            </a:pPr>
            <a:r>
              <a:rPr lang="en-US" sz="933" b="1" kern="0" dirty="0">
                <a:solidFill>
                  <a:prstClr val="black"/>
                </a:solidFill>
                <a:latin typeface="Calibri" panose="020F0502020204030204" pitchFamily="34" charset="0"/>
                <a:ea typeface="ＭＳ Ｐゴシック" pitchFamily="-112" charset="-128"/>
                <a:cs typeface="Calibri" panose="020F0502020204030204" pitchFamily="34" charset="0"/>
              </a:rPr>
              <a:t>Authentication, Authorization, Accounting &amp; </a:t>
            </a:r>
          </a:p>
          <a:p>
            <a:pPr algn="ctr" defTabSz="639559">
              <a:defRPr/>
            </a:pPr>
            <a:r>
              <a:rPr lang="en-US" sz="933" b="1" kern="0" dirty="0">
                <a:solidFill>
                  <a:prstClr val="black"/>
                </a:solidFill>
                <a:latin typeface="Calibri" panose="020F0502020204030204" pitchFamily="34" charset="0"/>
                <a:ea typeface="ＭＳ Ｐゴシック" pitchFamily="-112" charset="-128"/>
                <a:cs typeface="Calibri" panose="020F0502020204030204" pitchFamily="34" charset="0"/>
              </a:rPr>
              <a:t>Data Protection</a:t>
            </a:r>
          </a:p>
        </p:txBody>
      </p:sp>
      <p:sp>
        <p:nvSpPr>
          <p:cNvPr id="92" name="Rounded Rectangle 191">
            <a:extLst>
              <a:ext uri="{FF2B5EF4-FFF2-40B4-BE49-F238E27FC236}">
                <a16:creationId xmlns:a16="http://schemas.microsoft.com/office/drawing/2014/main" id="{91F49FE7-20C4-462F-8134-F21FD79C0A07}"/>
              </a:ext>
            </a:extLst>
          </p:cNvPr>
          <p:cNvSpPr/>
          <p:nvPr/>
        </p:nvSpPr>
        <p:spPr>
          <a:xfrm>
            <a:off x="9119782" y="5532168"/>
            <a:ext cx="1577483" cy="621712"/>
          </a:xfrm>
          <a:prstGeom prst="roundRect">
            <a:avLst/>
          </a:prstGeom>
          <a:solidFill>
            <a:sysClr val="window" lastClr="FFFFFF"/>
          </a:solidFill>
          <a:ln w="9525" cap="flat" cmpd="sng" algn="ctr">
            <a:solidFill>
              <a:srgbClr val="1FB14A"/>
            </a:solidFill>
            <a:prstDash val="solid"/>
          </a:ln>
          <a:effectLst/>
        </p:spPr>
        <p:txBody>
          <a:bodyPr lIns="91387" tIns="45689" rIns="91387" bIns="45689" rtlCol="0" anchor="t"/>
          <a:lstStyle/>
          <a:p>
            <a:pPr algn="ctr" defTabSz="639559">
              <a:defRPr/>
            </a:pPr>
            <a:r>
              <a:rPr lang="en-US" sz="800" b="1" kern="0" dirty="0">
                <a:solidFill>
                  <a:prstClr val="black"/>
                </a:solidFill>
                <a:latin typeface="Calibri" panose="020F0502020204030204" pitchFamily="34" charset="0"/>
                <a:ea typeface="ＭＳ Ｐゴシック" pitchFamily="-112" charset="-128"/>
                <a:cs typeface="Calibri" panose="020F0502020204030204" pitchFamily="34" charset="0"/>
              </a:rPr>
              <a:t>Azure DevOps</a:t>
            </a:r>
          </a:p>
        </p:txBody>
      </p:sp>
      <p:pic>
        <p:nvPicPr>
          <p:cNvPr id="93" name="Picture 92">
            <a:extLst>
              <a:ext uri="{FF2B5EF4-FFF2-40B4-BE49-F238E27FC236}">
                <a16:creationId xmlns:a16="http://schemas.microsoft.com/office/drawing/2014/main" id="{EAED0A3A-86D5-435A-8022-D113AE9B8D4A}"/>
              </a:ext>
            </a:extLst>
          </p:cNvPr>
          <p:cNvPicPr>
            <a:picLocks noChangeAspect="1"/>
          </p:cNvPicPr>
          <p:nvPr/>
        </p:nvPicPr>
        <p:blipFill>
          <a:blip r:embed="rId21">
            <a:clrChange>
              <a:clrFrom>
                <a:srgbClr val="FFFFFF"/>
              </a:clrFrom>
              <a:clrTo>
                <a:srgbClr val="FFFFFF">
                  <a:alpha val="0"/>
                </a:srgbClr>
              </a:clrTo>
            </a:clrChange>
          </a:blip>
          <a:stretch>
            <a:fillRect/>
          </a:stretch>
        </p:blipFill>
        <p:spPr>
          <a:xfrm>
            <a:off x="2687650" y="5728368"/>
            <a:ext cx="276544" cy="276544"/>
          </a:xfrm>
          <a:prstGeom prst="rect">
            <a:avLst/>
          </a:prstGeom>
          <a:solidFill>
            <a:schemeClr val="bg1"/>
          </a:solidFill>
        </p:spPr>
      </p:pic>
      <p:pic>
        <p:nvPicPr>
          <p:cNvPr id="94" name="Picture 93">
            <a:extLst>
              <a:ext uri="{FF2B5EF4-FFF2-40B4-BE49-F238E27FC236}">
                <a16:creationId xmlns:a16="http://schemas.microsoft.com/office/drawing/2014/main" id="{7A474C17-0B67-47BD-9C12-177845AD5151}"/>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636247" y="5842420"/>
            <a:ext cx="480123" cy="266421"/>
          </a:xfrm>
          <a:prstGeom prst="rect">
            <a:avLst/>
          </a:prstGeom>
          <a:solidFill>
            <a:schemeClr val="bg1"/>
          </a:solidFill>
        </p:spPr>
      </p:pic>
      <p:sp>
        <p:nvSpPr>
          <p:cNvPr id="95" name="TextBox 94">
            <a:extLst>
              <a:ext uri="{FF2B5EF4-FFF2-40B4-BE49-F238E27FC236}">
                <a16:creationId xmlns:a16="http://schemas.microsoft.com/office/drawing/2014/main" id="{6C059B11-5E93-439C-B710-085357D37832}"/>
              </a:ext>
            </a:extLst>
          </p:cNvPr>
          <p:cNvSpPr txBox="1"/>
          <p:nvPr/>
        </p:nvSpPr>
        <p:spPr>
          <a:xfrm>
            <a:off x="7760037" y="5833792"/>
            <a:ext cx="1502820" cy="307648"/>
          </a:xfrm>
          <a:prstGeom prst="rect">
            <a:avLst/>
          </a:prstGeom>
          <a:noFill/>
        </p:spPr>
        <p:txBody>
          <a:bodyPr wrap="square" lIns="162497" tIns="81248" rIns="162497" bIns="81248" rtlCol="0">
            <a:spAutoFit/>
          </a:bodyPr>
          <a:lstStyle/>
          <a:p>
            <a:pPr algn="ctr" defTabSz="1624841">
              <a:defRPr/>
            </a:pPr>
            <a:r>
              <a:rPr lang="en-US" sz="933" b="1" kern="0" dirty="0">
                <a:solidFill>
                  <a:srgbClr val="141414"/>
                </a:solidFill>
                <a:latin typeface="Calibri" panose="020F0502020204030204" pitchFamily="34" charset="0"/>
                <a:cs typeface="Calibri" panose="020F0502020204030204" pitchFamily="34" charset="0"/>
              </a:rPr>
              <a:t>Azure Monitor</a:t>
            </a:r>
          </a:p>
        </p:txBody>
      </p:sp>
      <p:pic>
        <p:nvPicPr>
          <p:cNvPr id="96" name="Picture 95">
            <a:extLst>
              <a:ext uri="{FF2B5EF4-FFF2-40B4-BE49-F238E27FC236}">
                <a16:creationId xmlns:a16="http://schemas.microsoft.com/office/drawing/2014/main" id="{050D2A85-8014-4CE5-A945-C84AF86573C9}"/>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743793" y="5718667"/>
            <a:ext cx="351079" cy="351079"/>
          </a:xfrm>
          <a:prstGeom prst="rect">
            <a:avLst/>
          </a:prstGeom>
        </p:spPr>
      </p:pic>
      <p:sp>
        <p:nvSpPr>
          <p:cNvPr id="97" name="Rounded Rectangle 203">
            <a:extLst>
              <a:ext uri="{FF2B5EF4-FFF2-40B4-BE49-F238E27FC236}">
                <a16:creationId xmlns:a16="http://schemas.microsoft.com/office/drawing/2014/main" id="{733BA55D-0DCA-41AF-8414-602F1529009E}"/>
              </a:ext>
            </a:extLst>
          </p:cNvPr>
          <p:cNvSpPr/>
          <p:nvPr/>
        </p:nvSpPr>
        <p:spPr>
          <a:xfrm>
            <a:off x="6170870" y="5517254"/>
            <a:ext cx="1310640" cy="675796"/>
          </a:xfrm>
          <a:prstGeom prst="roundRect">
            <a:avLst/>
          </a:prstGeom>
          <a:solidFill>
            <a:sysClr val="window" lastClr="FFFFFF"/>
          </a:solidFill>
          <a:ln w="9525" cap="flat" cmpd="sng" algn="ctr">
            <a:solidFill>
              <a:srgbClr val="1FB14A"/>
            </a:solidFill>
            <a:prstDash val="solid"/>
          </a:ln>
          <a:effectLst/>
        </p:spPr>
        <p:txBody>
          <a:bodyPr lIns="91387" tIns="45689" rIns="91387" bIns="45689" rtlCol="0" anchor="t"/>
          <a:lstStyle/>
          <a:p>
            <a:pPr algn="ctr" defTabSz="639559">
              <a:defRPr/>
            </a:pPr>
            <a:r>
              <a:rPr lang="en-US" sz="933" b="1" kern="0" dirty="0">
                <a:solidFill>
                  <a:prstClr val="black"/>
                </a:solidFill>
                <a:latin typeface="Calibri" panose="020F0502020204030204" pitchFamily="34" charset="0"/>
              </a:rPr>
              <a:t>Orchestration </a:t>
            </a:r>
          </a:p>
        </p:txBody>
      </p:sp>
      <p:pic>
        <p:nvPicPr>
          <p:cNvPr id="98" name="Picture 10" descr="Image result for azure data factory icon">
            <a:extLst>
              <a:ext uri="{FF2B5EF4-FFF2-40B4-BE49-F238E27FC236}">
                <a16:creationId xmlns:a16="http://schemas.microsoft.com/office/drawing/2014/main" id="{B1981244-5817-4464-8EE9-6D72DFD4F5DE}"/>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6221117" y="5791960"/>
            <a:ext cx="554428" cy="291075"/>
          </a:xfrm>
          <a:prstGeom prst="rect">
            <a:avLst/>
          </a:prstGeom>
          <a:noFill/>
          <a:extLst>
            <a:ext uri="{909E8E84-426E-40DD-AFC4-6F175D3DCCD1}">
              <a14:hiddenFill xmlns:a14="http://schemas.microsoft.com/office/drawing/2010/main">
                <a:solidFill>
                  <a:srgbClr val="FFFFFF"/>
                </a:solidFill>
              </a14:hiddenFill>
            </a:ext>
          </a:extLst>
        </p:spPr>
      </p:pic>
      <p:sp>
        <p:nvSpPr>
          <p:cNvPr id="99" name="TextBox 98">
            <a:extLst>
              <a:ext uri="{FF2B5EF4-FFF2-40B4-BE49-F238E27FC236}">
                <a16:creationId xmlns:a16="http://schemas.microsoft.com/office/drawing/2014/main" id="{4E2C0BFF-AC9B-4368-AA8E-A7ADE7903183}"/>
              </a:ext>
            </a:extLst>
          </p:cNvPr>
          <p:cNvSpPr txBox="1"/>
          <p:nvPr/>
        </p:nvSpPr>
        <p:spPr>
          <a:xfrm>
            <a:off x="6304521" y="5802856"/>
            <a:ext cx="1502820" cy="307648"/>
          </a:xfrm>
          <a:prstGeom prst="rect">
            <a:avLst/>
          </a:prstGeom>
          <a:noFill/>
        </p:spPr>
        <p:txBody>
          <a:bodyPr wrap="square" lIns="162497" tIns="81248" rIns="162497" bIns="81248" rtlCol="0">
            <a:spAutoFit/>
          </a:bodyPr>
          <a:lstStyle/>
          <a:p>
            <a:pPr algn="ctr" defTabSz="1624841">
              <a:defRPr/>
            </a:pPr>
            <a:r>
              <a:rPr lang="en-US" sz="933" b="1" kern="0" dirty="0">
                <a:solidFill>
                  <a:srgbClr val="141414"/>
                </a:solidFill>
                <a:latin typeface="Calibri" panose="020F0502020204030204" pitchFamily="34" charset="0"/>
                <a:cs typeface="Calibri" panose="020F0502020204030204" pitchFamily="34" charset="0"/>
              </a:rPr>
              <a:t>Data Factory</a:t>
            </a:r>
          </a:p>
        </p:txBody>
      </p:sp>
      <p:sp>
        <p:nvSpPr>
          <p:cNvPr id="100" name="TextBox 99">
            <a:extLst>
              <a:ext uri="{FF2B5EF4-FFF2-40B4-BE49-F238E27FC236}">
                <a16:creationId xmlns:a16="http://schemas.microsoft.com/office/drawing/2014/main" id="{F624115B-8544-4EE7-9881-430E0FEB578C}"/>
              </a:ext>
            </a:extLst>
          </p:cNvPr>
          <p:cNvSpPr txBox="1"/>
          <p:nvPr/>
        </p:nvSpPr>
        <p:spPr>
          <a:xfrm>
            <a:off x="4913029" y="5860709"/>
            <a:ext cx="1502820" cy="307648"/>
          </a:xfrm>
          <a:prstGeom prst="rect">
            <a:avLst/>
          </a:prstGeom>
          <a:noFill/>
        </p:spPr>
        <p:txBody>
          <a:bodyPr wrap="square" lIns="162497" tIns="81248" rIns="162497" bIns="81248" rtlCol="0">
            <a:spAutoFit/>
          </a:bodyPr>
          <a:lstStyle/>
          <a:p>
            <a:pPr algn="ctr" defTabSz="1624841">
              <a:defRPr/>
            </a:pPr>
            <a:r>
              <a:rPr lang="en-US" sz="933" b="1" kern="0" dirty="0">
                <a:solidFill>
                  <a:srgbClr val="141414"/>
                </a:solidFill>
                <a:latin typeface="Calibri" panose="020F0502020204030204" pitchFamily="34" charset="0"/>
                <a:cs typeface="Calibri" panose="020F0502020204030204" pitchFamily="34" charset="0"/>
              </a:rPr>
              <a:t>Key Vault</a:t>
            </a:r>
          </a:p>
        </p:txBody>
      </p:sp>
      <p:pic>
        <p:nvPicPr>
          <p:cNvPr id="101" name="Picture 100">
            <a:extLst>
              <a:ext uri="{FF2B5EF4-FFF2-40B4-BE49-F238E27FC236}">
                <a16:creationId xmlns:a16="http://schemas.microsoft.com/office/drawing/2014/main" id="{03FA6BA7-B039-467D-A429-00508D0041DA}"/>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947761" y="5847140"/>
            <a:ext cx="312448" cy="312448"/>
          </a:xfrm>
          <a:prstGeom prst="rect">
            <a:avLst/>
          </a:prstGeom>
        </p:spPr>
      </p:pic>
      <p:pic>
        <p:nvPicPr>
          <p:cNvPr id="102" name="Picture 101">
            <a:extLst>
              <a:ext uri="{FF2B5EF4-FFF2-40B4-BE49-F238E27FC236}">
                <a16:creationId xmlns:a16="http://schemas.microsoft.com/office/drawing/2014/main" id="{CB6B97F6-A1A9-4CD4-AAC3-64F65BECFABF}"/>
              </a:ext>
            </a:extLst>
          </p:cNvPr>
          <p:cNvPicPr>
            <a:picLocks noChangeAspect="1"/>
          </p:cNvPicPr>
          <p:nvPr/>
        </p:nvPicPr>
        <p:blipFill>
          <a:blip r:embed="rId14"/>
          <a:stretch>
            <a:fillRect/>
          </a:stretch>
        </p:blipFill>
        <p:spPr>
          <a:xfrm>
            <a:off x="7253441" y="1703945"/>
            <a:ext cx="426511" cy="340055"/>
          </a:xfrm>
          <a:prstGeom prst="rect">
            <a:avLst/>
          </a:prstGeom>
          <a:solidFill>
            <a:schemeClr val="bg1"/>
          </a:solidFill>
        </p:spPr>
      </p:pic>
      <p:sp>
        <p:nvSpPr>
          <p:cNvPr id="103" name="TextBox 102">
            <a:extLst>
              <a:ext uri="{FF2B5EF4-FFF2-40B4-BE49-F238E27FC236}">
                <a16:creationId xmlns:a16="http://schemas.microsoft.com/office/drawing/2014/main" id="{747640A8-BD5F-48DD-9388-B83ADE33AB41}"/>
              </a:ext>
            </a:extLst>
          </p:cNvPr>
          <p:cNvSpPr txBox="1"/>
          <p:nvPr/>
        </p:nvSpPr>
        <p:spPr>
          <a:xfrm>
            <a:off x="6820750" y="2016153"/>
            <a:ext cx="1316904" cy="276999"/>
          </a:xfrm>
          <a:prstGeom prst="rect">
            <a:avLst/>
          </a:prstGeom>
          <a:noFill/>
        </p:spPr>
        <p:txBody>
          <a:bodyPr wrap="square" rtlCol="0">
            <a:spAutoFit/>
          </a:bodyPr>
          <a:lstStyle>
            <a:defPPr>
              <a:defRPr lang="en-US"/>
            </a:defPPr>
            <a:lvl1pPr algn="ctr">
              <a:defRPr sz="1000">
                <a:solidFill>
                  <a:schemeClr val="tx2"/>
                </a:solidFill>
                <a:latin typeface="Calibri" panose="020F0502020204030204" pitchFamily="34" charset="0"/>
                <a:cs typeface="Calibri" panose="020F0502020204030204" pitchFamily="34" charset="0"/>
              </a:defRPr>
            </a:lvl1pPr>
          </a:lstStyle>
          <a:p>
            <a:pPr defTabSz="609570">
              <a:defRPr/>
            </a:pPr>
            <a:r>
              <a:rPr lang="en-US" sz="1200" dirty="0">
                <a:solidFill>
                  <a:srgbClr val="141414"/>
                </a:solidFill>
              </a:rPr>
              <a:t>Azure Databricks</a:t>
            </a:r>
            <a:endParaRPr lang="en-US" sz="1200" b="1" dirty="0">
              <a:solidFill>
                <a:srgbClr val="141414"/>
              </a:solidFill>
            </a:endParaRPr>
          </a:p>
        </p:txBody>
      </p:sp>
      <p:pic>
        <p:nvPicPr>
          <p:cNvPr id="104" name="Picture 103">
            <a:extLst>
              <a:ext uri="{FF2B5EF4-FFF2-40B4-BE49-F238E27FC236}">
                <a16:creationId xmlns:a16="http://schemas.microsoft.com/office/drawing/2014/main" id="{451E6D5B-B547-4518-8E3D-ED34ABB218C4}"/>
              </a:ext>
            </a:extLst>
          </p:cNvPr>
          <p:cNvPicPr>
            <a:picLocks noChangeAspect="1"/>
          </p:cNvPicPr>
          <p:nvPr/>
        </p:nvPicPr>
        <p:blipFill>
          <a:blip r:embed="rId14"/>
          <a:stretch>
            <a:fillRect/>
          </a:stretch>
        </p:blipFill>
        <p:spPr>
          <a:xfrm>
            <a:off x="4688220" y="1754905"/>
            <a:ext cx="426511" cy="340055"/>
          </a:xfrm>
          <a:prstGeom prst="rect">
            <a:avLst/>
          </a:prstGeom>
          <a:solidFill>
            <a:schemeClr val="bg1"/>
          </a:solidFill>
        </p:spPr>
      </p:pic>
      <p:sp>
        <p:nvSpPr>
          <p:cNvPr id="105" name="TextBox 104">
            <a:extLst>
              <a:ext uri="{FF2B5EF4-FFF2-40B4-BE49-F238E27FC236}">
                <a16:creationId xmlns:a16="http://schemas.microsoft.com/office/drawing/2014/main" id="{FDF75F98-8CE7-44DD-B34E-77A2F1ACCBBB}"/>
              </a:ext>
            </a:extLst>
          </p:cNvPr>
          <p:cNvSpPr txBox="1"/>
          <p:nvPr/>
        </p:nvSpPr>
        <p:spPr>
          <a:xfrm>
            <a:off x="4255529" y="2067113"/>
            <a:ext cx="1316904" cy="276999"/>
          </a:xfrm>
          <a:prstGeom prst="rect">
            <a:avLst/>
          </a:prstGeom>
          <a:noFill/>
        </p:spPr>
        <p:txBody>
          <a:bodyPr wrap="square" rtlCol="0">
            <a:spAutoFit/>
          </a:bodyPr>
          <a:lstStyle>
            <a:defPPr>
              <a:defRPr lang="en-US"/>
            </a:defPPr>
            <a:lvl1pPr algn="ctr">
              <a:defRPr sz="1000">
                <a:solidFill>
                  <a:schemeClr val="tx2"/>
                </a:solidFill>
                <a:latin typeface="Calibri" panose="020F0502020204030204" pitchFamily="34" charset="0"/>
                <a:cs typeface="Calibri" panose="020F0502020204030204" pitchFamily="34" charset="0"/>
              </a:defRPr>
            </a:lvl1pPr>
          </a:lstStyle>
          <a:p>
            <a:pPr defTabSz="609570">
              <a:defRPr/>
            </a:pPr>
            <a:r>
              <a:rPr lang="en-US" sz="1200" dirty="0">
                <a:solidFill>
                  <a:srgbClr val="141414"/>
                </a:solidFill>
              </a:rPr>
              <a:t>Azure Databricks</a:t>
            </a:r>
            <a:endParaRPr lang="en-US" sz="1200" b="1" dirty="0">
              <a:solidFill>
                <a:srgbClr val="141414"/>
              </a:solidFill>
            </a:endParaRPr>
          </a:p>
        </p:txBody>
      </p:sp>
      <p:pic>
        <p:nvPicPr>
          <p:cNvPr id="106" name="Picture 105">
            <a:extLst>
              <a:ext uri="{FF2B5EF4-FFF2-40B4-BE49-F238E27FC236}">
                <a16:creationId xmlns:a16="http://schemas.microsoft.com/office/drawing/2014/main" id="{EBE7B94D-1FA6-4D97-8A64-83296106E540}"/>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5568691" y="4347987"/>
            <a:ext cx="444887" cy="444887"/>
          </a:xfrm>
          <a:prstGeom prst="rect">
            <a:avLst/>
          </a:prstGeom>
        </p:spPr>
      </p:pic>
      <p:sp>
        <p:nvSpPr>
          <p:cNvPr id="107" name="TextBox 106">
            <a:extLst>
              <a:ext uri="{FF2B5EF4-FFF2-40B4-BE49-F238E27FC236}">
                <a16:creationId xmlns:a16="http://schemas.microsoft.com/office/drawing/2014/main" id="{066A2003-09D7-4B7B-B148-24F03301324C}"/>
              </a:ext>
            </a:extLst>
          </p:cNvPr>
          <p:cNvSpPr txBox="1"/>
          <p:nvPr/>
        </p:nvSpPr>
        <p:spPr>
          <a:xfrm>
            <a:off x="5851554" y="4344921"/>
            <a:ext cx="1355533" cy="423400"/>
          </a:xfrm>
          <a:prstGeom prst="rect">
            <a:avLst/>
          </a:prstGeom>
          <a:noFill/>
        </p:spPr>
        <p:txBody>
          <a:bodyPr wrap="square" lIns="0" tIns="0" rIns="0" bIns="0" rtlCol="0" anchor="t">
            <a:noAutofit/>
          </a:bodyPr>
          <a:lstStyle/>
          <a:p>
            <a:pPr algn="ctr" defTabSz="609570">
              <a:defRPr/>
            </a:pPr>
            <a:r>
              <a:rPr lang="en-US" sz="1200" dirty="0">
                <a:solidFill>
                  <a:srgbClr val="141414"/>
                </a:solidFill>
                <a:latin typeface="Calibri" panose="020F0502020204030204" pitchFamily="34" charset="0"/>
                <a:cs typeface="Calibri" panose="020F0502020204030204" pitchFamily="34" charset="0"/>
              </a:rPr>
              <a:t>Azure Streaming Analytics</a:t>
            </a:r>
          </a:p>
        </p:txBody>
      </p:sp>
      <p:sp>
        <p:nvSpPr>
          <p:cNvPr id="108" name="TextBox 107">
            <a:extLst>
              <a:ext uri="{FF2B5EF4-FFF2-40B4-BE49-F238E27FC236}">
                <a16:creationId xmlns:a16="http://schemas.microsoft.com/office/drawing/2014/main" id="{1253DAF7-E073-480C-A1F0-756E94E0A932}"/>
              </a:ext>
            </a:extLst>
          </p:cNvPr>
          <p:cNvSpPr txBox="1"/>
          <p:nvPr/>
        </p:nvSpPr>
        <p:spPr>
          <a:xfrm>
            <a:off x="8609383" y="3559780"/>
            <a:ext cx="1172259" cy="533415"/>
          </a:xfrm>
          <a:prstGeom prst="rect">
            <a:avLst/>
          </a:prstGeom>
          <a:noFill/>
        </p:spPr>
        <p:txBody>
          <a:bodyPr wrap="square" lIns="162497" tIns="81248" rIns="162497" bIns="81248" rtlCol="0">
            <a:spAutoFit/>
          </a:bodyPr>
          <a:lstStyle/>
          <a:p>
            <a:pPr algn="ctr" defTabSz="609570">
              <a:defRPr/>
            </a:pPr>
            <a:r>
              <a:rPr lang="en-US" sz="1200" dirty="0">
                <a:solidFill>
                  <a:srgbClr val="141414"/>
                </a:solidFill>
                <a:latin typeface="Calibri" panose="020F0502020204030204" pitchFamily="34" charset="0"/>
                <a:cs typeface="Calibri" panose="020F0502020204030204" pitchFamily="34" charset="0"/>
              </a:rPr>
              <a:t>Azure Functions</a:t>
            </a:r>
          </a:p>
        </p:txBody>
      </p:sp>
      <p:pic>
        <p:nvPicPr>
          <p:cNvPr id="109" name="Picture 2" descr="Related image">
            <a:extLst>
              <a:ext uri="{FF2B5EF4-FFF2-40B4-BE49-F238E27FC236}">
                <a16:creationId xmlns:a16="http://schemas.microsoft.com/office/drawing/2014/main" id="{33FB00BB-D2ED-44B8-9591-96D9CF043F4B}"/>
              </a:ext>
            </a:extLst>
          </p:cNvPr>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l="22695" t="17805" r="20567" b="20729"/>
          <a:stretch/>
        </p:blipFill>
        <p:spPr bwMode="auto">
          <a:xfrm>
            <a:off x="8551450" y="3676882"/>
            <a:ext cx="268605" cy="262540"/>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109">
            <a:extLst>
              <a:ext uri="{FF2B5EF4-FFF2-40B4-BE49-F238E27FC236}">
                <a16:creationId xmlns:a16="http://schemas.microsoft.com/office/drawing/2014/main" id="{335A46E7-F6C2-4B12-B987-558184BDD48C}"/>
              </a:ext>
            </a:extLst>
          </p:cNvPr>
          <p:cNvPicPr>
            <a:picLocks noChangeAspect="1"/>
          </p:cNvPicPr>
          <p:nvPr/>
        </p:nvPicPr>
        <p:blipFill rotWithShape="1">
          <a:blip r:embed="rId27" cstate="print">
            <a:duotone>
              <a:prstClr val="black"/>
              <a:schemeClr val="accent1">
                <a:tint val="45000"/>
                <a:satMod val="400000"/>
              </a:schemeClr>
            </a:duotone>
            <a:extLst>
              <a:ext uri="{28A0092B-C50C-407E-A947-70E740481C1C}">
                <a14:useLocalDpi xmlns:a14="http://schemas.microsoft.com/office/drawing/2010/main" val="0"/>
              </a:ext>
            </a:extLst>
          </a:blip>
          <a:srcRect l="7955" t="19649" r="2882" b="21382"/>
          <a:stretch/>
        </p:blipFill>
        <p:spPr>
          <a:xfrm>
            <a:off x="11219855" y="1530723"/>
            <a:ext cx="845828" cy="313269"/>
          </a:xfrm>
          <a:prstGeom prst="rect">
            <a:avLst/>
          </a:prstGeom>
          <a:solidFill>
            <a:srgbClr val="0098D7"/>
          </a:solidFill>
        </p:spPr>
      </p:pic>
      <p:cxnSp>
        <p:nvCxnSpPr>
          <p:cNvPr id="111" name="Straight Arrow Connector 110">
            <a:extLst>
              <a:ext uri="{FF2B5EF4-FFF2-40B4-BE49-F238E27FC236}">
                <a16:creationId xmlns:a16="http://schemas.microsoft.com/office/drawing/2014/main" id="{D137E839-E7F0-4E78-A3BF-E2C76E383928}"/>
              </a:ext>
            </a:extLst>
          </p:cNvPr>
          <p:cNvCxnSpPr/>
          <p:nvPr/>
        </p:nvCxnSpPr>
        <p:spPr>
          <a:xfrm>
            <a:off x="166643" y="6026631"/>
            <a:ext cx="487680" cy="4436"/>
          </a:xfrm>
          <a:prstGeom prst="straightConnector1">
            <a:avLst/>
          </a:prstGeom>
          <a:noFill/>
          <a:ln w="6350" cap="flat" cmpd="sng" algn="ctr">
            <a:solidFill>
              <a:schemeClr val="accent6">
                <a:lumMod val="50000"/>
              </a:schemeClr>
            </a:solidFill>
            <a:prstDash val="sysDash"/>
            <a:tailEnd type="triangle"/>
          </a:ln>
          <a:effectLst/>
        </p:spPr>
      </p:cxnSp>
      <p:sp>
        <p:nvSpPr>
          <p:cNvPr id="112" name="TextBox 111">
            <a:extLst>
              <a:ext uri="{FF2B5EF4-FFF2-40B4-BE49-F238E27FC236}">
                <a16:creationId xmlns:a16="http://schemas.microsoft.com/office/drawing/2014/main" id="{94E50809-EA07-4B25-B4AC-2588E82CD6A4}"/>
              </a:ext>
            </a:extLst>
          </p:cNvPr>
          <p:cNvSpPr txBox="1"/>
          <p:nvPr/>
        </p:nvSpPr>
        <p:spPr>
          <a:xfrm>
            <a:off x="615353" y="5884363"/>
            <a:ext cx="1196879" cy="256545"/>
          </a:xfrm>
          <a:prstGeom prst="rect">
            <a:avLst/>
          </a:prstGeom>
          <a:noFill/>
        </p:spPr>
        <p:txBody>
          <a:bodyPr wrap="square" rtlCol="0">
            <a:spAutoFit/>
          </a:bodyPr>
          <a:lstStyle/>
          <a:p>
            <a:pPr defTabSz="609570">
              <a:defRPr/>
            </a:pPr>
            <a:r>
              <a:rPr lang="en-US" sz="1067" dirty="0">
                <a:solidFill>
                  <a:prstClr val="black"/>
                </a:solidFill>
                <a:latin typeface="Calibri" panose="020F0502020204030204" pitchFamily="34" charset="0"/>
                <a:cs typeface="Calibri" panose="020F0502020204030204" pitchFamily="34" charset="0"/>
              </a:rPr>
              <a:t>Real-time </a:t>
            </a:r>
          </a:p>
        </p:txBody>
      </p:sp>
      <p:cxnSp>
        <p:nvCxnSpPr>
          <p:cNvPr id="113" name="Elbow Connector 263">
            <a:extLst>
              <a:ext uri="{FF2B5EF4-FFF2-40B4-BE49-F238E27FC236}">
                <a16:creationId xmlns:a16="http://schemas.microsoft.com/office/drawing/2014/main" id="{45B2A9B1-5154-43F1-B156-D2746E605887}"/>
              </a:ext>
            </a:extLst>
          </p:cNvPr>
          <p:cNvCxnSpPr>
            <a:stCxn id="35" idx="0"/>
            <a:endCxn id="50" idx="2"/>
          </p:cNvCxnSpPr>
          <p:nvPr/>
        </p:nvCxnSpPr>
        <p:spPr>
          <a:xfrm rot="5400000" flipH="1" flipV="1">
            <a:off x="5797589" y="2910184"/>
            <a:ext cx="398479" cy="329363"/>
          </a:xfrm>
          <a:prstGeom prst="bentConnector3">
            <a:avLst/>
          </a:prstGeom>
          <a:noFill/>
          <a:ln w="6350" cap="flat" cmpd="sng" algn="ctr">
            <a:solidFill>
              <a:srgbClr val="1FB14A"/>
            </a:solidFill>
            <a:prstDash val="sysDash"/>
            <a:headEnd type="triangle"/>
            <a:tailEnd type="triangle"/>
          </a:ln>
          <a:effectLst/>
        </p:spPr>
      </p:cxnSp>
      <p:cxnSp>
        <p:nvCxnSpPr>
          <p:cNvPr id="114" name="Straight Connector 113">
            <a:extLst>
              <a:ext uri="{FF2B5EF4-FFF2-40B4-BE49-F238E27FC236}">
                <a16:creationId xmlns:a16="http://schemas.microsoft.com/office/drawing/2014/main" id="{B41B5990-5F35-4C29-A436-0D620A359BAA}"/>
              </a:ext>
            </a:extLst>
          </p:cNvPr>
          <p:cNvCxnSpPr/>
          <p:nvPr/>
        </p:nvCxnSpPr>
        <p:spPr>
          <a:xfrm>
            <a:off x="8467224" y="2779441"/>
            <a:ext cx="1165964" cy="0"/>
          </a:xfrm>
          <a:prstGeom prst="line">
            <a:avLst/>
          </a:prstGeom>
          <a:ln w="12700">
            <a:solidFill>
              <a:schemeClr val="tx2"/>
            </a:solidFill>
            <a:tailEnd type="none"/>
          </a:ln>
          <a:effectLst/>
        </p:spPr>
        <p:style>
          <a:lnRef idx="2">
            <a:schemeClr val="accent1"/>
          </a:lnRef>
          <a:fillRef idx="0">
            <a:schemeClr val="accent1"/>
          </a:fillRef>
          <a:effectRef idx="1">
            <a:schemeClr val="accent1"/>
          </a:effectRef>
          <a:fontRef idx="minor">
            <a:schemeClr val="tx1"/>
          </a:fontRef>
        </p:style>
      </p:cxnSp>
      <p:sp>
        <p:nvSpPr>
          <p:cNvPr id="115" name="TextBox 114">
            <a:extLst>
              <a:ext uri="{FF2B5EF4-FFF2-40B4-BE49-F238E27FC236}">
                <a16:creationId xmlns:a16="http://schemas.microsoft.com/office/drawing/2014/main" id="{15729A0E-3863-4696-87C2-4EC031AAE1E0}"/>
              </a:ext>
            </a:extLst>
          </p:cNvPr>
          <p:cNvSpPr txBox="1"/>
          <p:nvPr/>
        </p:nvSpPr>
        <p:spPr>
          <a:xfrm>
            <a:off x="8479727" y="3253785"/>
            <a:ext cx="1053055" cy="235898"/>
          </a:xfrm>
          <a:prstGeom prst="rect">
            <a:avLst/>
          </a:prstGeom>
          <a:noFill/>
        </p:spPr>
        <p:txBody>
          <a:bodyPr wrap="square" rtlCol="0">
            <a:spAutoFit/>
          </a:bodyPr>
          <a:lstStyle/>
          <a:p>
            <a:pPr algn="ctr" defTabSz="914354">
              <a:defRPr/>
            </a:pPr>
            <a:r>
              <a:rPr lang="en-US" sz="933" b="1" dirty="0">
                <a:solidFill>
                  <a:prstClr val="black"/>
                </a:solidFill>
                <a:latin typeface="Calibri" panose="020F0502020204030204"/>
              </a:rPr>
              <a:t>Cosmos DB</a:t>
            </a:r>
          </a:p>
        </p:txBody>
      </p:sp>
      <p:cxnSp>
        <p:nvCxnSpPr>
          <p:cNvPr id="116" name="Straight Arrow Connector 115">
            <a:extLst>
              <a:ext uri="{FF2B5EF4-FFF2-40B4-BE49-F238E27FC236}">
                <a16:creationId xmlns:a16="http://schemas.microsoft.com/office/drawing/2014/main" id="{59772464-38B5-4070-98B8-48ABDA68D4FC}"/>
              </a:ext>
            </a:extLst>
          </p:cNvPr>
          <p:cNvCxnSpPr/>
          <p:nvPr/>
        </p:nvCxnSpPr>
        <p:spPr>
          <a:xfrm flipV="1">
            <a:off x="11096760" y="3507138"/>
            <a:ext cx="128140" cy="2649"/>
          </a:xfrm>
          <a:prstGeom prst="straightConnector1">
            <a:avLst/>
          </a:prstGeom>
          <a:noFill/>
          <a:ln w="25400" cap="flat" cmpd="sng" algn="ctr">
            <a:solidFill>
              <a:sysClr val="windowText" lastClr="000000">
                <a:lumMod val="75000"/>
                <a:lumOff val="25000"/>
              </a:sysClr>
            </a:solidFill>
            <a:prstDash val="solid"/>
            <a:tailEnd type="triangle"/>
          </a:ln>
          <a:effectLst>
            <a:outerShdw blurRad="40000" dist="20000" dir="5400000" rotWithShape="0">
              <a:srgbClr val="000000">
                <a:alpha val="38000"/>
              </a:srgbClr>
            </a:outerShdw>
          </a:effectLst>
        </p:spPr>
      </p:cxnSp>
      <p:sp>
        <p:nvSpPr>
          <p:cNvPr id="117" name="TextBox 116">
            <a:extLst>
              <a:ext uri="{FF2B5EF4-FFF2-40B4-BE49-F238E27FC236}">
                <a16:creationId xmlns:a16="http://schemas.microsoft.com/office/drawing/2014/main" id="{C70EAF02-9DA1-498D-9240-BB731DC7417D}"/>
              </a:ext>
            </a:extLst>
          </p:cNvPr>
          <p:cNvSpPr txBox="1"/>
          <p:nvPr/>
        </p:nvSpPr>
        <p:spPr>
          <a:xfrm>
            <a:off x="9638701" y="4896019"/>
            <a:ext cx="1419351" cy="266628"/>
          </a:xfrm>
          <a:prstGeom prst="rect">
            <a:avLst/>
          </a:prstGeom>
          <a:noFill/>
        </p:spPr>
        <p:txBody>
          <a:bodyPr wrap="square" lIns="121873" tIns="60936" rIns="121873" bIns="60936" rtlCol="0">
            <a:spAutoFit/>
          </a:bodyPr>
          <a:lstStyle/>
          <a:p>
            <a:pPr algn="ctr" defTabSz="1218600">
              <a:defRPr/>
            </a:pPr>
            <a:r>
              <a:rPr lang="en-US" sz="933" kern="0" dirty="0">
                <a:solidFill>
                  <a:srgbClr val="44546A"/>
                </a:solidFill>
                <a:latin typeface="Calibri" panose="020F0502020204030204"/>
                <a:cs typeface="Calibri" panose="020F0502020204030204" pitchFamily="34" charset="0"/>
              </a:rPr>
              <a:t>Azure Cognitive Services</a:t>
            </a:r>
          </a:p>
        </p:txBody>
      </p:sp>
      <p:pic>
        <p:nvPicPr>
          <p:cNvPr id="118" name="Picture 117">
            <a:extLst>
              <a:ext uri="{FF2B5EF4-FFF2-40B4-BE49-F238E27FC236}">
                <a16:creationId xmlns:a16="http://schemas.microsoft.com/office/drawing/2014/main" id="{8F17DDB0-6F01-4636-AE3F-E447E3FB0802}"/>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6114699" y="2199688"/>
            <a:ext cx="378743" cy="340729"/>
          </a:xfrm>
          <a:prstGeom prst="rect">
            <a:avLst/>
          </a:prstGeom>
        </p:spPr>
      </p:pic>
      <p:pic>
        <p:nvPicPr>
          <p:cNvPr id="119" name="Picture 118">
            <a:extLst>
              <a:ext uri="{FF2B5EF4-FFF2-40B4-BE49-F238E27FC236}">
                <a16:creationId xmlns:a16="http://schemas.microsoft.com/office/drawing/2014/main" id="{B4F69A74-3757-4022-B747-E21BA3EE5F55}"/>
              </a:ext>
            </a:extLst>
          </p:cNvPr>
          <p:cNvPicPr>
            <a:picLocks noChangeAspect="1"/>
          </p:cNvPicPr>
          <p:nvPr/>
        </p:nvPicPr>
        <p:blipFill>
          <a:blip r:embed="rId14"/>
          <a:stretch>
            <a:fillRect/>
          </a:stretch>
        </p:blipFill>
        <p:spPr>
          <a:xfrm>
            <a:off x="5755443" y="2172168"/>
            <a:ext cx="369263" cy="294411"/>
          </a:xfrm>
          <a:prstGeom prst="rect">
            <a:avLst/>
          </a:prstGeom>
          <a:solidFill>
            <a:schemeClr val="bg1"/>
          </a:solidFill>
        </p:spPr>
      </p:pic>
      <p:sp>
        <p:nvSpPr>
          <p:cNvPr id="120" name="TextBox 119">
            <a:extLst>
              <a:ext uri="{FF2B5EF4-FFF2-40B4-BE49-F238E27FC236}">
                <a16:creationId xmlns:a16="http://schemas.microsoft.com/office/drawing/2014/main" id="{E3AFE477-7E9F-41C7-8842-8DB4086CA012}"/>
              </a:ext>
            </a:extLst>
          </p:cNvPr>
          <p:cNvSpPr txBox="1"/>
          <p:nvPr/>
        </p:nvSpPr>
        <p:spPr>
          <a:xfrm>
            <a:off x="5821643" y="2604653"/>
            <a:ext cx="868073" cy="287274"/>
          </a:xfrm>
          <a:prstGeom prst="rect">
            <a:avLst/>
          </a:prstGeom>
          <a:noFill/>
        </p:spPr>
        <p:txBody>
          <a:bodyPr wrap="square" lIns="121873" tIns="60936" rIns="121873" bIns="60936" rtlCol="0">
            <a:spAutoFit/>
          </a:bodyPr>
          <a:lstStyle/>
          <a:p>
            <a:pPr algn="ctr" defTabSz="1218600">
              <a:defRPr/>
            </a:pPr>
            <a:r>
              <a:rPr lang="en-US" sz="1067" b="1" kern="0" dirty="0">
                <a:solidFill>
                  <a:srgbClr val="141414"/>
                </a:solidFill>
                <a:latin typeface="Calibri" panose="020F0502020204030204"/>
                <a:cs typeface="Calibri" panose="020F0502020204030204" pitchFamily="34" charset="0"/>
              </a:rPr>
              <a:t>ADLS</a:t>
            </a:r>
          </a:p>
        </p:txBody>
      </p:sp>
      <p:pic>
        <p:nvPicPr>
          <p:cNvPr id="121" name="Picture 8" descr="https://azure.microsoft.com/svghandler/data-lake-store/?width=600&amp;height=315">
            <a:extLst>
              <a:ext uri="{FF2B5EF4-FFF2-40B4-BE49-F238E27FC236}">
                <a16:creationId xmlns:a16="http://schemas.microsoft.com/office/drawing/2014/main" id="{7BB4B11F-98CA-4BFD-9F50-8C653FD1C02C}"/>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5669580" y="2590762"/>
            <a:ext cx="369809" cy="224855"/>
          </a:xfrm>
          <a:prstGeom prst="rect">
            <a:avLst/>
          </a:prstGeom>
          <a:noFill/>
          <a:extLst>
            <a:ext uri="{909E8E84-426E-40DD-AFC4-6F175D3DCCD1}">
              <a14:hiddenFill xmlns:a14="http://schemas.microsoft.com/office/drawing/2010/main">
                <a:solidFill>
                  <a:srgbClr val="FFFFFF"/>
                </a:solidFill>
              </a14:hiddenFill>
            </a:ext>
          </a:extLst>
        </p:spPr>
      </p:pic>
      <p:cxnSp>
        <p:nvCxnSpPr>
          <p:cNvPr id="122" name="Straight Arrow Connector 121">
            <a:extLst>
              <a:ext uri="{FF2B5EF4-FFF2-40B4-BE49-F238E27FC236}">
                <a16:creationId xmlns:a16="http://schemas.microsoft.com/office/drawing/2014/main" id="{0746374B-1325-4FEE-9DC8-404CBBBEE206}"/>
              </a:ext>
            </a:extLst>
          </p:cNvPr>
          <p:cNvCxnSpPr/>
          <p:nvPr/>
        </p:nvCxnSpPr>
        <p:spPr>
          <a:xfrm flipV="1">
            <a:off x="9695977" y="3241620"/>
            <a:ext cx="201989" cy="12165"/>
          </a:xfrm>
          <a:prstGeom prst="straightConnector1">
            <a:avLst/>
          </a:prstGeom>
          <a:ln w="12700">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23" name="Picture 122">
            <a:extLst>
              <a:ext uri="{FF2B5EF4-FFF2-40B4-BE49-F238E27FC236}">
                <a16:creationId xmlns:a16="http://schemas.microsoft.com/office/drawing/2014/main" id="{4CB6539C-E6B6-4CFF-BB72-86167A5C0A23}"/>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2465317" y="2643485"/>
            <a:ext cx="144475" cy="186124"/>
          </a:xfrm>
          <a:prstGeom prst="rect">
            <a:avLst/>
          </a:prstGeom>
        </p:spPr>
      </p:pic>
      <p:sp>
        <p:nvSpPr>
          <p:cNvPr id="124" name="TextBox 123">
            <a:extLst>
              <a:ext uri="{FF2B5EF4-FFF2-40B4-BE49-F238E27FC236}">
                <a16:creationId xmlns:a16="http://schemas.microsoft.com/office/drawing/2014/main" id="{DC626EA6-6AAB-42A5-B626-9BF0E2829D71}"/>
              </a:ext>
            </a:extLst>
          </p:cNvPr>
          <p:cNvSpPr txBox="1"/>
          <p:nvPr/>
        </p:nvSpPr>
        <p:spPr>
          <a:xfrm rot="16200000">
            <a:off x="1969223" y="3196224"/>
            <a:ext cx="1123569" cy="256545"/>
          </a:xfrm>
          <a:prstGeom prst="rect">
            <a:avLst/>
          </a:prstGeom>
          <a:noFill/>
        </p:spPr>
        <p:txBody>
          <a:bodyPr wrap="square" rtlCol="0">
            <a:spAutoFit/>
          </a:bodyPr>
          <a:lstStyle>
            <a:defPPr>
              <a:defRPr lang="en-US"/>
            </a:defPPr>
            <a:lvl1pPr algn="ctr">
              <a:defRPr sz="1000">
                <a:solidFill>
                  <a:schemeClr val="tx2"/>
                </a:solidFill>
                <a:latin typeface="Calibri" panose="020F0502020204030204" pitchFamily="34" charset="0"/>
                <a:cs typeface="Calibri" panose="020F0502020204030204" pitchFamily="34" charset="0"/>
              </a:defRPr>
            </a:lvl1pPr>
          </a:lstStyle>
          <a:p>
            <a:pPr defTabSz="609570">
              <a:defRPr/>
            </a:pPr>
            <a:r>
              <a:rPr lang="en-US" sz="1067" dirty="0">
                <a:solidFill>
                  <a:srgbClr val="141414"/>
                </a:solidFill>
              </a:rPr>
              <a:t>Express Route</a:t>
            </a:r>
            <a:endParaRPr lang="en-US" sz="1067" b="1" dirty="0">
              <a:solidFill>
                <a:srgbClr val="141414"/>
              </a:solidFill>
            </a:endParaRPr>
          </a:p>
        </p:txBody>
      </p:sp>
      <p:grpSp>
        <p:nvGrpSpPr>
          <p:cNvPr id="125" name="Group 124">
            <a:extLst>
              <a:ext uri="{FF2B5EF4-FFF2-40B4-BE49-F238E27FC236}">
                <a16:creationId xmlns:a16="http://schemas.microsoft.com/office/drawing/2014/main" id="{1CF63D64-FEDB-465A-B16C-6AB435B04921}"/>
              </a:ext>
            </a:extLst>
          </p:cNvPr>
          <p:cNvGrpSpPr/>
          <p:nvPr/>
        </p:nvGrpSpPr>
        <p:grpSpPr>
          <a:xfrm>
            <a:off x="8137521" y="4246783"/>
            <a:ext cx="1597655" cy="819697"/>
            <a:chOff x="5814982" y="3255926"/>
            <a:chExt cx="1198241" cy="614774"/>
          </a:xfrm>
        </p:grpSpPr>
        <p:sp>
          <p:nvSpPr>
            <p:cNvPr id="126" name="Rectangle 125">
              <a:extLst>
                <a:ext uri="{FF2B5EF4-FFF2-40B4-BE49-F238E27FC236}">
                  <a16:creationId xmlns:a16="http://schemas.microsoft.com/office/drawing/2014/main" id="{5B10B7B1-5FDB-4B17-8472-37D716194C40}"/>
                </a:ext>
              </a:extLst>
            </p:cNvPr>
            <p:cNvSpPr/>
            <p:nvPr/>
          </p:nvSpPr>
          <p:spPr>
            <a:xfrm>
              <a:off x="6053986" y="3255926"/>
              <a:ext cx="879800" cy="605088"/>
            </a:xfrm>
            <a:prstGeom prst="rect">
              <a:avLst/>
            </a:prstGeom>
            <a:solidFill>
              <a:schemeClr val="accent4">
                <a:lumMod val="20000"/>
                <a:lumOff val="80000"/>
              </a:schemeClr>
            </a:solidFill>
            <a:ln w="12700">
              <a:solidFill>
                <a:srgbClr val="0033B4"/>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609570">
                <a:defRPr/>
              </a:pPr>
              <a:r>
                <a:rPr lang="en-US" sz="1067" b="1" dirty="0">
                  <a:solidFill>
                    <a:srgbClr val="141414"/>
                  </a:solidFill>
                  <a:latin typeface="Calibri" panose="020F0502020204030204" pitchFamily="34" charset="0"/>
                  <a:cs typeface="Calibri" panose="020F0502020204030204" pitchFamily="34" charset="0"/>
                </a:rPr>
                <a:t>Insights/Models</a:t>
              </a:r>
            </a:p>
          </p:txBody>
        </p:sp>
        <p:pic>
          <p:nvPicPr>
            <p:cNvPr id="127" name="Picture 126">
              <a:extLst>
                <a:ext uri="{FF2B5EF4-FFF2-40B4-BE49-F238E27FC236}">
                  <a16:creationId xmlns:a16="http://schemas.microsoft.com/office/drawing/2014/main" id="{EBEA723D-2020-41D3-A359-F301213ACBF8}"/>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6118730" y="3487836"/>
              <a:ext cx="150313" cy="150313"/>
            </a:xfrm>
            <a:prstGeom prst="rect">
              <a:avLst/>
            </a:prstGeom>
          </p:spPr>
        </p:pic>
        <p:sp>
          <p:nvSpPr>
            <p:cNvPr id="128" name="TextBox 127">
              <a:extLst>
                <a:ext uri="{FF2B5EF4-FFF2-40B4-BE49-F238E27FC236}">
                  <a16:creationId xmlns:a16="http://schemas.microsoft.com/office/drawing/2014/main" id="{479C2CB2-68B1-4B1F-8BAB-BCD138FFDF79}"/>
                </a:ext>
              </a:extLst>
            </p:cNvPr>
            <p:cNvSpPr txBox="1"/>
            <p:nvPr/>
          </p:nvSpPr>
          <p:spPr>
            <a:xfrm>
              <a:off x="5814982" y="3606631"/>
              <a:ext cx="789791" cy="161583"/>
            </a:xfrm>
            <a:prstGeom prst="rect">
              <a:avLst/>
            </a:prstGeom>
            <a:noFill/>
          </p:spPr>
          <p:txBody>
            <a:bodyPr wrap="square" rtlCol="0">
              <a:spAutoFit/>
            </a:bodyPr>
            <a:lstStyle/>
            <a:p>
              <a:pPr algn="ctr" defTabSz="914354">
                <a:defRPr/>
              </a:pPr>
              <a:r>
                <a:rPr lang="en-US" sz="800" b="1" dirty="0">
                  <a:solidFill>
                    <a:prstClr val="black"/>
                  </a:solidFill>
                  <a:latin typeface="Calibri" panose="020F0502020204030204"/>
                </a:rPr>
                <a:t>Azure ML</a:t>
              </a:r>
            </a:p>
          </p:txBody>
        </p:sp>
        <p:pic>
          <p:nvPicPr>
            <p:cNvPr id="129" name="Picture 128">
              <a:extLst>
                <a:ext uri="{FF2B5EF4-FFF2-40B4-BE49-F238E27FC236}">
                  <a16:creationId xmlns:a16="http://schemas.microsoft.com/office/drawing/2014/main" id="{7927A77E-B6D1-447F-8FFD-58E227E2E048}"/>
                </a:ext>
              </a:extLst>
            </p:cNvPr>
            <p:cNvPicPr>
              <a:picLocks noChangeAspect="1"/>
            </p:cNvPicPr>
            <p:nvPr/>
          </p:nvPicPr>
          <p:blipFill rotWithShape="1">
            <a:blip r:embed="rId32" cstate="print">
              <a:extLst>
                <a:ext uri="{28A0092B-C50C-407E-A947-70E740481C1C}">
                  <a14:useLocalDpi xmlns:a14="http://schemas.microsoft.com/office/drawing/2010/main" val="0"/>
                </a:ext>
              </a:extLst>
            </a:blip>
            <a:srcRect l="22747" t="-2831" r="25262" b="64256"/>
            <a:stretch/>
          </p:blipFill>
          <p:spPr>
            <a:xfrm>
              <a:off x="6463128" y="3531534"/>
              <a:ext cx="336041" cy="124661"/>
            </a:xfrm>
            <a:prstGeom prst="rect">
              <a:avLst/>
            </a:prstGeom>
          </p:spPr>
        </p:pic>
        <p:pic>
          <p:nvPicPr>
            <p:cNvPr id="130" name="Picture 129">
              <a:extLst>
                <a:ext uri="{FF2B5EF4-FFF2-40B4-BE49-F238E27FC236}">
                  <a16:creationId xmlns:a16="http://schemas.microsoft.com/office/drawing/2014/main" id="{E9432069-935D-4E07-9344-63CBB61383AD}"/>
                </a:ext>
              </a:extLst>
            </p:cNvPr>
            <p:cNvPicPr>
              <a:picLocks noChangeAspect="1"/>
            </p:cNvPicPr>
            <p:nvPr/>
          </p:nvPicPr>
          <p:blipFill>
            <a:blip r:embed="rId14"/>
            <a:stretch>
              <a:fillRect/>
            </a:stretch>
          </p:blipFill>
          <p:spPr>
            <a:xfrm>
              <a:off x="6567716" y="3416932"/>
              <a:ext cx="135558" cy="108080"/>
            </a:xfrm>
            <a:prstGeom prst="rect">
              <a:avLst/>
            </a:prstGeom>
            <a:solidFill>
              <a:schemeClr val="bg1"/>
            </a:solidFill>
          </p:spPr>
        </p:pic>
        <p:sp>
          <p:nvSpPr>
            <p:cNvPr id="131" name="TextBox 130">
              <a:extLst>
                <a:ext uri="{FF2B5EF4-FFF2-40B4-BE49-F238E27FC236}">
                  <a16:creationId xmlns:a16="http://schemas.microsoft.com/office/drawing/2014/main" id="{D10138DA-F366-469A-AAD4-8F578607CAC0}"/>
                </a:ext>
              </a:extLst>
            </p:cNvPr>
            <p:cNvSpPr txBox="1"/>
            <p:nvPr/>
          </p:nvSpPr>
          <p:spPr>
            <a:xfrm>
              <a:off x="6223432" y="3616784"/>
              <a:ext cx="789791" cy="253916"/>
            </a:xfrm>
            <a:prstGeom prst="rect">
              <a:avLst/>
            </a:prstGeom>
            <a:noFill/>
          </p:spPr>
          <p:txBody>
            <a:bodyPr wrap="square" rtlCol="0">
              <a:spAutoFit/>
            </a:bodyPr>
            <a:lstStyle/>
            <a:p>
              <a:pPr algn="ctr" defTabSz="914354">
                <a:defRPr/>
              </a:pPr>
              <a:r>
                <a:rPr lang="en-US" sz="800" b="1" dirty="0">
                  <a:solidFill>
                    <a:prstClr val="black"/>
                  </a:solidFill>
                  <a:latin typeface="Calibri" panose="020F0502020204030204"/>
                </a:rPr>
                <a:t>Databricks</a:t>
              </a:r>
            </a:p>
            <a:p>
              <a:pPr algn="ctr" defTabSz="914354">
                <a:defRPr/>
              </a:pPr>
              <a:r>
                <a:rPr lang="en-US" sz="800" b="1" dirty="0">
                  <a:solidFill>
                    <a:prstClr val="black"/>
                  </a:solidFill>
                  <a:latin typeface="Calibri" panose="020F0502020204030204"/>
                </a:rPr>
                <a:t>ML Flow</a:t>
              </a:r>
            </a:p>
          </p:txBody>
        </p:sp>
      </p:grpSp>
      <p:sp>
        <p:nvSpPr>
          <p:cNvPr id="132" name="TextBox 131">
            <a:extLst>
              <a:ext uri="{FF2B5EF4-FFF2-40B4-BE49-F238E27FC236}">
                <a16:creationId xmlns:a16="http://schemas.microsoft.com/office/drawing/2014/main" id="{B35BD6C1-7D2D-4974-B7BD-375821C32648}"/>
              </a:ext>
            </a:extLst>
          </p:cNvPr>
          <p:cNvSpPr txBox="1"/>
          <p:nvPr/>
        </p:nvSpPr>
        <p:spPr>
          <a:xfrm>
            <a:off x="3749191" y="2984267"/>
            <a:ext cx="1183513" cy="215444"/>
          </a:xfrm>
          <a:prstGeom prst="rect">
            <a:avLst/>
          </a:prstGeom>
          <a:noFill/>
        </p:spPr>
        <p:txBody>
          <a:bodyPr wrap="square" rtlCol="0">
            <a:spAutoFit/>
          </a:bodyPr>
          <a:lstStyle/>
          <a:p>
            <a:pPr algn="ctr" defTabSz="914354">
              <a:defRPr/>
            </a:pPr>
            <a:r>
              <a:rPr lang="en-US" sz="800" b="1" dirty="0">
                <a:solidFill>
                  <a:prstClr val="black"/>
                </a:solidFill>
                <a:latin typeface="Calibri" panose="020F0502020204030204"/>
              </a:rPr>
              <a:t>Event hub- Capture</a:t>
            </a:r>
          </a:p>
        </p:txBody>
      </p:sp>
      <p:sp>
        <p:nvSpPr>
          <p:cNvPr id="133" name="Right Arrow 3">
            <a:extLst>
              <a:ext uri="{FF2B5EF4-FFF2-40B4-BE49-F238E27FC236}">
                <a16:creationId xmlns:a16="http://schemas.microsoft.com/office/drawing/2014/main" id="{ACF8A58C-FD50-40BB-BC89-F6DA8FB4C5D4}"/>
              </a:ext>
            </a:extLst>
          </p:cNvPr>
          <p:cNvSpPr/>
          <p:nvPr/>
        </p:nvSpPr>
        <p:spPr>
          <a:xfrm>
            <a:off x="2462711" y="2334662"/>
            <a:ext cx="1011211" cy="144001"/>
          </a:xfrm>
          <a:prstGeom prst="rightArrow">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34" name="Right Arrow 167">
            <a:extLst>
              <a:ext uri="{FF2B5EF4-FFF2-40B4-BE49-F238E27FC236}">
                <a16:creationId xmlns:a16="http://schemas.microsoft.com/office/drawing/2014/main" id="{609C7022-17E7-4BFE-98B1-9A3A253CDFA0}"/>
              </a:ext>
            </a:extLst>
          </p:cNvPr>
          <p:cNvSpPr/>
          <p:nvPr/>
        </p:nvSpPr>
        <p:spPr>
          <a:xfrm>
            <a:off x="4237492" y="2283715"/>
            <a:ext cx="1476833" cy="148887"/>
          </a:xfrm>
          <a:prstGeom prst="rightArrow">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35" name="Right Arrow 168">
            <a:extLst>
              <a:ext uri="{FF2B5EF4-FFF2-40B4-BE49-F238E27FC236}">
                <a16:creationId xmlns:a16="http://schemas.microsoft.com/office/drawing/2014/main" id="{B02B50F9-DA45-402F-B33A-BDEEB69CBF14}"/>
              </a:ext>
            </a:extLst>
          </p:cNvPr>
          <p:cNvSpPr/>
          <p:nvPr/>
        </p:nvSpPr>
        <p:spPr>
          <a:xfrm>
            <a:off x="6598953" y="2248990"/>
            <a:ext cx="1878360" cy="140769"/>
          </a:xfrm>
          <a:prstGeom prst="rightArrow">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36" name="Right Arrow 170">
            <a:extLst>
              <a:ext uri="{FF2B5EF4-FFF2-40B4-BE49-F238E27FC236}">
                <a16:creationId xmlns:a16="http://schemas.microsoft.com/office/drawing/2014/main" id="{0DAEBC9B-BC89-40B5-ADCE-AB0364EEE783}"/>
              </a:ext>
            </a:extLst>
          </p:cNvPr>
          <p:cNvSpPr/>
          <p:nvPr/>
        </p:nvSpPr>
        <p:spPr>
          <a:xfrm>
            <a:off x="143235" y="5536624"/>
            <a:ext cx="548443" cy="244232"/>
          </a:xfrm>
          <a:prstGeom prst="rightArrow">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37" name="Right Arrow 172">
            <a:extLst>
              <a:ext uri="{FF2B5EF4-FFF2-40B4-BE49-F238E27FC236}">
                <a16:creationId xmlns:a16="http://schemas.microsoft.com/office/drawing/2014/main" id="{8511B14A-135E-4690-AEF3-B960A9B071FD}"/>
              </a:ext>
            </a:extLst>
          </p:cNvPr>
          <p:cNvSpPr/>
          <p:nvPr/>
        </p:nvSpPr>
        <p:spPr>
          <a:xfrm>
            <a:off x="2452761" y="3883335"/>
            <a:ext cx="857852" cy="138597"/>
          </a:xfrm>
          <a:prstGeom prst="rightArrow">
            <a:avLst/>
          </a:prstGeom>
          <a:solidFill>
            <a:srgbClr val="00689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38" name="Right Arrow 180">
            <a:extLst>
              <a:ext uri="{FF2B5EF4-FFF2-40B4-BE49-F238E27FC236}">
                <a16:creationId xmlns:a16="http://schemas.microsoft.com/office/drawing/2014/main" id="{10C8CD4A-FCB3-4F6D-8990-5F2528455214}"/>
              </a:ext>
            </a:extLst>
          </p:cNvPr>
          <p:cNvSpPr/>
          <p:nvPr/>
        </p:nvSpPr>
        <p:spPr>
          <a:xfrm>
            <a:off x="4981259" y="4409836"/>
            <a:ext cx="607241" cy="119049"/>
          </a:xfrm>
          <a:prstGeom prst="rightArrow">
            <a:avLst/>
          </a:prstGeom>
          <a:solidFill>
            <a:srgbClr val="00689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39" name="Rectangle 138">
            <a:extLst>
              <a:ext uri="{FF2B5EF4-FFF2-40B4-BE49-F238E27FC236}">
                <a16:creationId xmlns:a16="http://schemas.microsoft.com/office/drawing/2014/main" id="{87A3D22C-6DDC-41FC-A101-B9CD0BE8E47C}"/>
              </a:ext>
            </a:extLst>
          </p:cNvPr>
          <p:cNvSpPr/>
          <p:nvPr/>
        </p:nvSpPr>
        <p:spPr>
          <a:xfrm>
            <a:off x="4364100" y="3883334"/>
            <a:ext cx="675103" cy="65089"/>
          </a:xfrm>
          <a:prstGeom prst="rect">
            <a:avLst/>
          </a:prstGeom>
          <a:solidFill>
            <a:srgbClr val="00689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40" name="Rectangle 139">
            <a:extLst>
              <a:ext uri="{FF2B5EF4-FFF2-40B4-BE49-F238E27FC236}">
                <a16:creationId xmlns:a16="http://schemas.microsoft.com/office/drawing/2014/main" id="{96F3E322-F936-4F78-B4CD-E60B13D8B887}"/>
              </a:ext>
            </a:extLst>
          </p:cNvPr>
          <p:cNvSpPr/>
          <p:nvPr/>
        </p:nvSpPr>
        <p:spPr>
          <a:xfrm rot="5400000" flipV="1">
            <a:off x="4741786" y="4180972"/>
            <a:ext cx="527085" cy="67744"/>
          </a:xfrm>
          <a:prstGeom prst="rect">
            <a:avLst/>
          </a:prstGeom>
          <a:solidFill>
            <a:srgbClr val="00689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41" name="Rectangle 140">
            <a:extLst>
              <a:ext uri="{FF2B5EF4-FFF2-40B4-BE49-F238E27FC236}">
                <a16:creationId xmlns:a16="http://schemas.microsoft.com/office/drawing/2014/main" id="{005E6781-DBA5-4456-A74C-AD8FD4F63D52}"/>
              </a:ext>
            </a:extLst>
          </p:cNvPr>
          <p:cNvSpPr/>
          <p:nvPr/>
        </p:nvSpPr>
        <p:spPr>
          <a:xfrm>
            <a:off x="7157709" y="4417430"/>
            <a:ext cx="840028" cy="60959"/>
          </a:xfrm>
          <a:prstGeom prst="rect">
            <a:avLst/>
          </a:prstGeom>
          <a:solidFill>
            <a:srgbClr val="00689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42" name="Rectangle 141">
            <a:extLst>
              <a:ext uri="{FF2B5EF4-FFF2-40B4-BE49-F238E27FC236}">
                <a16:creationId xmlns:a16="http://schemas.microsoft.com/office/drawing/2014/main" id="{DE878E89-16FF-48C8-8EF0-3C507B5A06C2}"/>
              </a:ext>
            </a:extLst>
          </p:cNvPr>
          <p:cNvSpPr/>
          <p:nvPr/>
        </p:nvSpPr>
        <p:spPr>
          <a:xfrm rot="5400000">
            <a:off x="7639394" y="4060670"/>
            <a:ext cx="661936" cy="60959"/>
          </a:xfrm>
          <a:prstGeom prst="rect">
            <a:avLst/>
          </a:prstGeom>
          <a:solidFill>
            <a:srgbClr val="00689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43" name="Right Arrow 201">
            <a:extLst>
              <a:ext uri="{FF2B5EF4-FFF2-40B4-BE49-F238E27FC236}">
                <a16:creationId xmlns:a16="http://schemas.microsoft.com/office/drawing/2014/main" id="{A7F1E7EA-F7DC-4E5C-9992-9532078A5399}"/>
              </a:ext>
            </a:extLst>
          </p:cNvPr>
          <p:cNvSpPr/>
          <p:nvPr/>
        </p:nvSpPr>
        <p:spPr>
          <a:xfrm>
            <a:off x="7939885" y="3726100"/>
            <a:ext cx="541908" cy="105128"/>
          </a:xfrm>
          <a:prstGeom prst="rightArrow">
            <a:avLst/>
          </a:prstGeom>
          <a:solidFill>
            <a:srgbClr val="00689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44" name="Rectangle 143">
            <a:extLst>
              <a:ext uri="{FF2B5EF4-FFF2-40B4-BE49-F238E27FC236}">
                <a16:creationId xmlns:a16="http://schemas.microsoft.com/office/drawing/2014/main" id="{CCC34CAA-15A4-4527-96ED-BC7592B58333}"/>
              </a:ext>
            </a:extLst>
          </p:cNvPr>
          <p:cNvSpPr/>
          <p:nvPr/>
        </p:nvSpPr>
        <p:spPr>
          <a:xfrm rot="5400000">
            <a:off x="4598863" y="3669970"/>
            <a:ext cx="386617" cy="60959"/>
          </a:xfrm>
          <a:prstGeom prst="rect">
            <a:avLst/>
          </a:prstGeom>
          <a:solidFill>
            <a:srgbClr val="0098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45" name="Right Arrow 212">
            <a:extLst>
              <a:ext uri="{FF2B5EF4-FFF2-40B4-BE49-F238E27FC236}">
                <a16:creationId xmlns:a16="http://schemas.microsoft.com/office/drawing/2014/main" id="{31C9A8C7-C31B-4132-9053-F60037A3D12D}"/>
              </a:ext>
            </a:extLst>
          </p:cNvPr>
          <p:cNvSpPr/>
          <p:nvPr/>
        </p:nvSpPr>
        <p:spPr>
          <a:xfrm>
            <a:off x="4752545" y="3482725"/>
            <a:ext cx="510372" cy="76275"/>
          </a:xfrm>
          <a:prstGeom prst="rightArrow">
            <a:avLst/>
          </a:prstGeom>
          <a:solidFill>
            <a:srgbClr val="0098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46" name="Rectangle 145">
            <a:extLst>
              <a:ext uri="{FF2B5EF4-FFF2-40B4-BE49-F238E27FC236}">
                <a16:creationId xmlns:a16="http://schemas.microsoft.com/office/drawing/2014/main" id="{2BF09ADB-F878-433E-92BC-8EC0FA1524F4}"/>
              </a:ext>
            </a:extLst>
          </p:cNvPr>
          <p:cNvSpPr/>
          <p:nvPr/>
        </p:nvSpPr>
        <p:spPr>
          <a:xfrm>
            <a:off x="6415562" y="3533867"/>
            <a:ext cx="1127272" cy="60959"/>
          </a:xfrm>
          <a:prstGeom prst="rect">
            <a:avLst/>
          </a:prstGeom>
          <a:solidFill>
            <a:srgbClr val="0098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47" name="Rectangle 146">
            <a:extLst>
              <a:ext uri="{FF2B5EF4-FFF2-40B4-BE49-F238E27FC236}">
                <a16:creationId xmlns:a16="http://schemas.microsoft.com/office/drawing/2014/main" id="{17365215-F4C6-44C1-B998-E2E1EED9F377}"/>
              </a:ext>
            </a:extLst>
          </p:cNvPr>
          <p:cNvSpPr/>
          <p:nvPr/>
        </p:nvSpPr>
        <p:spPr>
          <a:xfrm rot="5400000" flipV="1">
            <a:off x="7202783" y="3234299"/>
            <a:ext cx="597688" cy="60959"/>
          </a:xfrm>
          <a:prstGeom prst="rect">
            <a:avLst/>
          </a:prstGeom>
          <a:solidFill>
            <a:srgbClr val="0098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48" name="Right Arrow 215">
            <a:extLst>
              <a:ext uri="{FF2B5EF4-FFF2-40B4-BE49-F238E27FC236}">
                <a16:creationId xmlns:a16="http://schemas.microsoft.com/office/drawing/2014/main" id="{9C57DDA0-5604-495C-9525-91439160683A}"/>
              </a:ext>
            </a:extLst>
          </p:cNvPr>
          <p:cNvSpPr/>
          <p:nvPr/>
        </p:nvSpPr>
        <p:spPr>
          <a:xfrm>
            <a:off x="7462054" y="2884877"/>
            <a:ext cx="1005168" cy="137599"/>
          </a:xfrm>
          <a:prstGeom prst="rightArrow">
            <a:avLst/>
          </a:prstGeom>
          <a:solidFill>
            <a:srgbClr val="0098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49" name="Right Arrow 217">
            <a:extLst>
              <a:ext uri="{FF2B5EF4-FFF2-40B4-BE49-F238E27FC236}">
                <a16:creationId xmlns:a16="http://schemas.microsoft.com/office/drawing/2014/main" id="{D88467D3-A505-4505-B49A-4952F1D86A89}"/>
              </a:ext>
            </a:extLst>
          </p:cNvPr>
          <p:cNvSpPr/>
          <p:nvPr/>
        </p:nvSpPr>
        <p:spPr>
          <a:xfrm>
            <a:off x="149707" y="5740639"/>
            <a:ext cx="548443" cy="244232"/>
          </a:xfrm>
          <a:prstGeom prst="rightArrow">
            <a:avLst/>
          </a:prstGeom>
          <a:solidFill>
            <a:srgbClr val="0098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50" name="Right Arrow 219">
            <a:extLst>
              <a:ext uri="{FF2B5EF4-FFF2-40B4-BE49-F238E27FC236}">
                <a16:creationId xmlns:a16="http://schemas.microsoft.com/office/drawing/2014/main" id="{B0C05854-9B7E-439F-9D4B-D2FFFD4E46B5}"/>
              </a:ext>
            </a:extLst>
          </p:cNvPr>
          <p:cNvSpPr/>
          <p:nvPr/>
        </p:nvSpPr>
        <p:spPr>
          <a:xfrm>
            <a:off x="156179" y="5941684"/>
            <a:ext cx="548443" cy="244232"/>
          </a:xfrm>
          <a:prstGeom prst="rightArrow">
            <a:avLst/>
          </a:prstGeom>
          <a:solidFill>
            <a:srgbClr val="00689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pic>
        <p:nvPicPr>
          <p:cNvPr id="151" name="Picture 150">
            <a:extLst>
              <a:ext uri="{FF2B5EF4-FFF2-40B4-BE49-F238E27FC236}">
                <a16:creationId xmlns:a16="http://schemas.microsoft.com/office/drawing/2014/main" id="{B119C0DA-DD5F-4BBF-8D09-660279EC8BB0}"/>
              </a:ext>
            </a:extLst>
          </p:cNvPr>
          <p:cNvPicPr>
            <a:picLocks noChangeAspect="1"/>
          </p:cNvPicPr>
          <p:nvPr/>
        </p:nvPicPr>
        <p:blipFill rotWithShape="1">
          <a:blip r:embed="rId33" cstate="print">
            <a:extLst>
              <a:ext uri="{28A0092B-C50C-407E-A947-70E740481C1C}">
                <a14:useLocalDpi xmlns:a14="http://schemas.microsoft.com/office/drawing/2010/main" val="0"/>
              </a:ext>
            </a:extLst>
          </a:blip>
          <a:srcRect l="6277" t="14998" r="6424" b="24982"/>
          <a:stretch/>
        </p:blipFill>
        <p:spPr>
          <a:xfrm>
            <a:off x="10179855" y="4657257"/>
            <a:ext cx="309639" cy="255211"/>
          </a:xfrm>
          <a:prstGeom prst="rect">
            <a:avLst/>
          </a:prstGeom>
        </p:spPr>
      </p:pic>
      <p:pic>
        <p:nvPicPr>
          <p:cNvPr id="152" name="Picture 151">
            <a:extLst>
              <a:ext uri="{FF2B5EF4-FFF2-40B4-BE49-F238E27FC236}">
                <a16:creationId xmlns:a16="http://schemas.microsoft.com/office/drawing/2014/main" id="{0FEE5397-5B4A-4C02-AFBB-BABB34BBEF0F}"/>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727033" y="3402093"/>
            <a:ext cx="568096" cy="273227"/>
          </a:xfrm>
          <a:prstGeom prst="rect">
            <a:avLst/>
          </a:prstGeom>
        </p:spPr>
      </p:pic>
      <p:sp>
        <p:nvSpPr>
          <p:cNvPr id="153" name="TextBox 152">
            <a:extLst>
              <a:ext uri="{FF2B5EF4-FFF2-40B4-BE49-F238E27FC236}">
                <a16:creationId xmlns:a16="http://schemas.microsoft.com/office/drawing/2014/main" id="{30DDBF01-9BDA-40B8-949D-81498E0A9815}"/>
              </a:ext>
            </a:extLst>
          </p:cNvPr>
          <p:cNvSpPr txBox="1"/>
          <p:nvPr/>
        </p:nvSpPr>
        <p:spPr>
          <a:xfrm>
            <a:off x="1329529" y="3573078"/>
            <a:ext cx="1419351" cy="430839"/>
          </a:xfrm>
          <a:prstGeom prst="rect">
            <a:avLst/>
          </a:prstGeom>
          <a:noFill/>
        </p:spPr>
        <p:txBody>
          <a:bodyPr wrap="square" lIns="121873" tIns="60936" rIns="121873" bIns="60936" rtlCol="0">
            <a:spAutoFit/>
          </a:bodyPr>
          <a:lstStyle>
            <a:defPPr>
              <a:defRPr lang="en-US"/>
            </a:defPPr>
            <a:lvl1pPr algn="ctr" defTabSz="1218570">
              <a:defRPr sz="1000" kern="0">
                <a:solidFill>
                  <a:prstClr val="black"/>
                </a:solidFill>
                <a:latin typeface="Calibri" panose="020F0502020204030204" pitchFamily="34" charset="0"/>
              </a:defRPr>
            </a:lvl1pPr>
          </a:lstStyle>
          <a:p>
            <a:pPr defTabSz="1218540"/>
            <a:r>
              <a:rPr lang="en-US" dirty="0"/>
              <a:t>Oracle Golden </a:t>
            </a:r>
          </a:p>
          <a:p>
            <a:pPr defTabSz="1218540"/>
            <a:r>
              <a:rPr lang="en-US" dirty="0"/>
              <a:t>Gate</a:t>
            </a:r>
          </a:p>
        </p:txBody>
      </p:sp>
      <p:pic>
        <p:nvPicPr>
          <p:cNvPr id="154" name="Picture 153">
            <a:extLst>
              <a:ext uri="{FF2B5EF4-FFF2-40B4-BE49-F238E27FC236}">
                <a16:creationId xmlns:a16="http://schemas.microsoft.com/office/drawing/2014/main" id="{2971C3B9-D47E-4C9F-AA61-70BFC67F4FAE}"/>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2121623" y="4595255"/>
            <a:ext cx="295483" cy="295483"/>
          </a:xfrm>
          <a:prstGeom prst="rect">
            <a:avLst/>
          </a:prstGeom>
        </p:spPr>
      </p:pic>
      <p:pic>
        <p:nvPicPr>
          <p:cNvPr id="155" name="Picture 154">
            <a:extLst>
              <a:ext uri="{FF2B5EF4-FFF2-40B4-BE49-F238E27FC236}">
                <a16:creationId xmlns:a16="http://schemas.microsoft.com/office/drawing/2014/main" id="{6B399550-9919-44D5-A013-505FBBC7DEFA}"/>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142389" y="3394078"/>
            <a:ext cx="272660" cy="272660"/>
          </a:xfrm>
          <a:prstGeom prst="rect">
            <a:avLst/>
          </a:prstGeom>
        </p:spPr>
      </p:pic>
      <p:sp>
        <p:nvSpPr>
          <p:cNvPr id="156" name="TextBox 155">
            <a:extLst>
              <a:ext uri="{FF2B5EF4-FFF2-40B4-BE49-F238E27FC236}">
                <a16:creationId xmlns:a16="http://schemas.microsoft.com/office/drawing/2014/main" id="{50ABEE71-A06F-40AD-9A46-D5A53571C053}"/>
              </a:ext>
            </a:extLst>
          </p:cNvPr>
          <p:cNvSpPr txBox="1"/>
          <p:nvPr/>
        </p:nvSpPr>
        <p:spPr>
          <a:xfrm>
            <a:off x="9596357" y="4281582"/>
            <a:ext cx="1419351" cy="410192"/>
          </a:xfrm>
          <a:prstGeom prst="rect">
            <a:avLst/>
          </a:prstGeom>
          <a:noFill/>
        </p:spPr>
        <p:txBody>
          <a:bodyPr wrap="square" lIns="121873" tIns="60936" rIns="121873" bIns="60936" rtlCol="0">
            <a:spAutoFit/>
          </a:bodyPr>
          <a:lstStyle/>
          <a:p>
            <a:pPr algn="ctr" defTabSz="1218600">
              <a:defRPr/>
            </a:pPr>
            <a:r>
              <a:rPr lang="en-US" sz="933" kern="0" dirty="0">
                <a:solidFill>
                  <a:srgbClr val="44546A"/>
                </a:solidFill>
                <a:latin typeface="Calibri" panose="020F0502020204030204"/>
                <a:cs typeface="Calibri" panose="020F0502020204030204" pitchFamily="34" charset="0"/>
              </a:rPr>
              <a:t>Azure API </a:t>
            </a:r>
          </a:p>
          <a:p>
            <a:pPr algn="ctr" defTabSz="1218600">
              <a:defRPr/>
            </a:pPr>
            <a:r>
              <a:rPr lang="en-US" sz="933" kern="0" dirty="0">
                <a:solidFill>
                  <a:srgbClr val="44546A"/>
                </a:solidFill>
                <a:latin typeface="Calibri" panose="020F0502020204030204"/>
                <a:cs typeface="Calibri" panose="020F0502020204030204" pitchFamily="34" charset="0"/>
              </a:rPr>
              <a:t>Management</a:t>
            </a:r>
          </a:p>
        </p:txBody>
      </p:sp>
      <p:grpSp>
        <p:nvGrpSpPr>
          <p:cNvPr id="157" name="Group 156">
            <a:extLst>
              <a:ext uri="{FF2B5EF4-FFF2-40B4-BE49-F238E27FC236}">
                <a16:creationId xmlns:a16="http://schemas.microsoft.com/office/drawing/2014/main" id="{D81771D5-E915-44EF-96EB-D621A4B3C70F}"/>
              </a:ext>
            </a:extLst>
          </p:cNvPr>
          <p:cNvGrpSpPr/>
          <p:nvPr/>
        </p:nvGrpSpPr>
        <p:grpSpPr>
          <a:xfrm>
            <a:off x="9917259" y="2718531"/>
            <a:ext cx="826431" cy="592381"/>
            <a:chOff x="7468766" y="1930235"/>
            <a:chExt cx="619823" cy="444286"/>
          </a:xfrm>
        </p:grpSpPr>
        <p:sp>
          <p:nvSpPr>
            <p:cNvPr id="158" name="Rectangle 157">
              <a:extLst>
                <a:ext uri="{FF2B5EF4-FFF2-40B4-BE49-F238E27FC236}">
                  <a16:creationId xmlns:a16="http://schemas.microsoft.com/office/drawing/2014/main" id="{D10CD011-F91D-4AAF-8BB9-1992725B417B}"/>
                </a:ext>
              </a:extLst>
            </p:cNvPr>
            <p:cNvSpPr/>
            <p:nvPr/>
          </p:nvSpPr>
          <p:spPr>
            <a:xfrm>
              <a:off x="7468766" y="1930235"/>
              <a:ext cx="619823" cy="444286"/>
            </a:xfrm>
            <a:prstGeom prst="rect">
              <a:avLst/>
            </a:prstGeom>
            <a:solidFill>
              <a:schemeClr val="bg2">
                <a:lumMod val="85000"/>
              </a:schemeClr>
            </a:solidFill>
            <a:ln>
              <a:solidFill>
                <a:schemeClr val="bg2">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609570">
                <a:defRPr/>
              </a:pPr>
              <a:r>
                <a:rPr lang="en-US" sz="933" b="1" dirty="0">
                  <a:solidFill>
                    <a:srgbClr val="141414"/>
                  </a:solidFill>
                  <a:latin typeface="Arial"/>
                </a:rPr>
                <a:t>API</a:t>
              </a:r>
            </a:p>
          </p:txBody>
        </p:sp>
        <p:pic>
          <p:nvPicPr>
            <p:cNvPr id="159" name="Picture 158">
              <a:extLst>
                <a:ext uri="{FF2B5EF4-FFF2-40B4-BE49-F238E27FC236}">
                  <a16:creationId xmlns:a16="http://schemas.microsoft.com/office/drawing/2014/main" id="{5B22F4DD-C6C6-45AA-AFC3-84BFA4195416}"/>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7517748" y="2093657"/>
              <a:ext cx="243660" cy="261783"/>
            </a:xfrm>
            <a:prstGeom prst="rect">
              <a:avLst/>
            </a:prstGeom>
          </p:spPr>
        </p:pic>
        <p:pic>
          <p:nvPicPr>
            <p:cNvPr id="160" name="Picture 159">
              <a:extLst>
                <a:ext uri="{FF2B5EF4-FFF2-40B4-BE49-F238E27FC236}">
                  <a16:creationId xmlns:a16="http://schemas.microsoft.com/office/drawing/2014/main" id="{78D5FA3A-D211-4C12-A3BC-4B06C5453A76}"/>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7794416" y="2096056"/>
              <a:ext cx="241104" cy="241104"/>
            </a:xfrm>
            <a:prstGeom prst="rect">
              <a:avLst/>
            </a:prstGeom>
          </p:spPr>
        </p:pic>
      </p:grpSp>
      <p:pic>
        <p:nvPicPr>
          <p:cNvPr id="161" name="Picture 160">
            <a:extLst>
              <a:ext uri="{FF2B5EF4-FFF2-40B4-BE49-F238E27FC236}">
                <a16:creationId xmlns:a16="http://schemas.microsoft.com/office/drawing/2014/main" id="{E913BAA2-EAA6-43F9-A8B0-09DD60667DA0}"/>
              </a:ext>
            </a:extLst>
          </p:cNvPr>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0041234" y="1851508"/>
            <a:ext cx="438197" cy="438197"/>
          </a:xfrm>
          <a:prstGeom prst="rect">
            <a:avLst/>
          </a:prstGeom>
        </p:spPr>
      </p:pic>
      <p:pic>
        <p:nvPicPr>
          <p:cNvPr id="162" name="Picture 161">
            <a:extLst>
              <a:ext uri="{FF2B5EF4-FFF2-40B4-BE49-F238E27FC236}">
                <a16:creationId xmlns:a16="http://schemas.microsoft.com/office/drawing/2014/main" id="{1B8EFF51-3455-4907-85E4-4C886F6B4399}"/>
              </a:ext>
            </a:extLst>
          </p:cNvPr>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2741027" y="1369545"/>
            <a:ext cx="459179" cy="226497"/>
          </a:xfrm>
          <a:prstGeom prst="rect">
            <a:avLst/>
          </a:prstGeom>
        </p:spPr>
      </p:pic>
      <p:sp>
        <p:nvSpPr>
          <p:cNvPr id="163" name="Rectangle 162">
            <a:extLst>
              <a:ext uri="{FF2B5EF4-FFF2-40B4-BE49-F238E27FC236}">
                <a16:creationId xmlns:a16="http://schemas.microsoft.com/office/drawing/2014/main" id="{419EE352-1C03-4072-9614-075E98BD8AB1}"/>
              </a:ext>
            </a:extLst>
          </p:cNvPr>
          <p:cNvSpPr/>
          <p:nvPr/>
        </p:nvSpPr>
        <p:spPr>
          <a:xfrm>
            <a:off x="259189" y="3878103"/>
            <a:ext cx="843288" cy="298229"/>
          </a:xfrm>
          <a:prstGeom prst="rect">
            <a:avLst/>
          </a:prstGeom>
          <a:solidFill>
            <a:schemeClr val="bg1">
              <a:lumMod val="95000"/>
            </a:schemeClr>
          </a:solidFill>
          <a:ln w="9525" cap="flat" cmpd="sng" algn="ctr">
            <a:solidFill>
              <a:schemeClr val="bg1">
                <a:lumMod val="95000"/>
              </a:schemeClr>
            </a:solidFill>
            <a:prstDash val="solid"/>
          </a:ln>
          <a:effectLst/>
        </p:spPr>
        <p:txBody>
          <a:bodyPr rtlCol="0" anchor="ctr"/>
          <a:lstStyle/>
          <a:p>
            <a:pPr algn="ctr" defTabSz="457131">
              <a:defRPr/>
            </a:pPr>
            <a:r>
              <a:rPr lang="en-US" sz="933" kern="0" dirty="0">
                <a:solidFill>
                  <a:srgbClr val="141414"/>
                </a:solidFill>
                <a:latin typeface="Calibri" panose="020F0502020204030204" pitchFamily="34" charset="0"/>
              </a:rPr>
              <a:t>Semi-structured</a:t>
            </a:r>
          </a:p>
        </p:txBody>
      </p:sp>
      <p:sp>
        <p:nvSpPr>
          <p:cNvPr id="164" name="Rectangle 163">
            <a:extLst>
              <a:ext uri="{FF2B5EF4-FFF2-40B4-BE49-F238E27FC236}">
                <a16:creationId xmlns:a16="http://schemas.microsoft.com/office/drawing/2014/main" id="{8BCCC95E-D7AA-42ED-8740-8E79B919441B}"/>
              </a:ext>
            </a:extLst>
          </p:cNvPr>
          <p:cNvSpPr/>
          <p:nvPr/>
        </p:nvSpPr>
        <p:spPr>
          <a:xfrm>
            <a:off x="248773" y="4286120"/>
            <a:ext cx="843288" cy="298229"/>
          </a:xfrm>
          <a:prstGeom prst="rect">
            <a:avLst/>
          </a:prstGeom>
          <a:solidFill>
            <a:schemeClr val="bg1">
              <a:lumMod val="95000"/>
            </a:schemeClr>
          </a:solidFill>
          <a:ln w="9525" cap="flat" cmpd="sng" algn="ctr">
            <a:solidFill>
              <a:schemeClr val="bg1">
                <a:lumMod val="95000"/>
              </a:schemeClr>
            </a:solidFill>
            <a:prstDash val="solid"/>
          </a:ln>
          <a:effectLst/>
        </p:spPr>
        <p:txBody>
          <a:bodyPr rtlCol="0" anchor="ctr"/>
          <a:lstStyle/>
          <a:p>
            <a:pPr algn="ctr" defTabSz="457131">
              <a:defRPr/>
            </a:pPr>
            <a:r>
              <a:rPr lang="en-US" sz="933" kern="0" dirty="0">
                <a:solidFill>
                  <a:srgbClr val="141414"/>
                </a:solidFill>
                <a:latin typeface="Calibri" panose="020F0502020204030204" pitchFamily="34" charset="0"/>
              </a:rPr>
              <a:t>Un-structured</a:t>
            </a:r>
          </a:p>
        </p:txBody>
      </p:sp>
      <p:pic>
        <p:nvPicPr>
          <p:cNvPr id="165" name="Picture 164">
            <a:extLst>
              <a:ext uri="{FF2B5EF4-FFF2-40B4-BE49-F238E27FC236}">
                <a16:creationId xmlns:a16="http://schemas.microsoft.com/office/drawing/2014/main" id="{954E7B5E-ABAF-4C03-B163-DC79D3637813}"/>
              </a:ext>
            </a:extLst>
          </p:cNvPr>
          <p:cNvPicPr>
            <a:picLocks noChangeAspect="1"/>
          </p:cNvPicPr>
          <p:nvPr/>
        </p:nvPicPr>
        <p:blipFill rotWithShape="1">
          <a:blip r:embed="rId41" cstate="print">
            <a:extLst>
              <a:ext uri="{28A0092B-C50C-407E-A947-70E740481C1C}">
                <a14:useLocalDpi xmlns:a14="http://schemas.microsoft.com/office/drawing/2010/main" val="0"/>
              </a:ext>
            </a:extLst>
          </a:blip>
          <a:srcRect l="25756" t="18903" r="24103" b="17732"/>
          <a:stretch/>
        </p:blipFill>
        <p:spPr>
          <a:xfrm>
            <a:off x="9217250" y="1965057"/>
            <a:ext cx="205584" cy="259803"/>
          </a:xfrm>
          <a:prstGeom prst="rect">
            <a:avLst/>
          </a:prstGeom>
        </p:spPr>
      </p:pic>
      <p:pic>
        <p:nvPicPr>
          <p:cNvPr id="166" name="Picture 165">
            <a:extLst>
              <a:ext uri="{FF2B5EF4-FFF2-40B4-BE49-F238E27FC236}">
                <a16:creationId xmlns:a16="http://schemas.microsoft.com/office/drawing/2014/main" id="{C5996BF9-0383-4521-8554-5BA4912A968E}"/>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1915883" y="3965035"/>
            <a:ext cx="338107" cy="347767"/>
          </a:xfrm>
          <a:prstGeom prst="rect">
            <a:avLst/>
          </a:prstGeom>
        </p:spPr>
      </p:pic>
      <p:sp>
        <p:nvSpPr>
          <p:cNvPr id="167" name="TextBox 166">
            <a:extLst>
              <a:ext uri="{FF2B5EF4-FFF2-40B4-BE49-F238E27FC236}">
                <a16:creationId xmlns:a16="http://schemas.microsoft.com/office/drawing/2014/main" id="{7BC69F71-56C6-4C09-8D21-892A3D405E87}"/>
              </a:ext>
            </a:extLst>
          </p:cNvPr>
          <p:cNvSpPr txBox="1"/>
          <p:nvPr/>
        </p:nvSpPr>
        <p:spPr>
          <a:xfrm>
            <a:off x="1651052" y="4293631"/>
            <a:ext cx="790719" cy="276950"/>
          </a:xfrm>
          <a:prstGeom prst="rect">
            <a:avLst/>
          </a:prstGeom>
          <a:noFill/>
        </p:spPr>
        <p:txBody>
          <a:bodyPr wrap="square" lIns="121873" tIns="60936" rIns="121873" bIns="60936" rtlCol="0">
            <a:spAutoFit/>
          </a:bodyPr>
          <a:lstStyle>
            <a:defPPr>
              <a:defRPr lang="en-US"/>
            </a:defPPr>
            <a:lvl1pPr algn="ctr" defTabSz="1218570">
              <a:defRPr sz="1000" kern="0">
                <a:solidFill>
                  <a:prstClr val="black"/>
                </a:solidFill>
                <a:latin typeface="Calibri" panose="020F0502020204030204" pitchFamily="34" charset="0"/>
              </a:defRPr>
            </a:lvl1pPr>
          </a:lstStyle>
          <a:p>
            <a:pPr defTabSz="1218540"/>
            <a:r>
              <a:rPr lang="en-US" dirty="0"/>
              <a:t>BizTalk</a:t>
            </a:r>
          </a:p>
        </p:txBody>
      </p:sp>
      <p:pic>
        <p:nvPicPr>
          <p:cNvPr id="168" name="Picture 8" descr="https://azure.microsoft.com/svghandler/data-lake-store/?width=600&amp;height=315">
            <a:extLst>
              <a:ext uri="{FF2B5EF4-FFF2-40B4-BE49-F238E27FC236}">
                <a16:creationId xmlns:a16="http://schemas.microsoft.com/office/drawing/2014/main" id="{42C6BDA1-C441-4511-AEF0-9B366DE1A8C1}"/>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3548268" y="2158391"/>
            <a:ext cx="481327" cy="292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2777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BEDBA-F165-4CFC-9126-A601A803EFBF}"/>
              </a:ext>
            </a:extLst>
          </p:cNvPr>
          <p:cNvSpPr>
            <a:spLocks noGrp="1"/>
          </p:cNvSpPr>
          <p:nvPr>
            <p:ph type="title"/>
          </p:nvPr>
        </p:nvSpPr>
        <p:spPr>
          <a:xfrm>
            <a:off x="196770" y="0"/>
            <a:ext cx="10732489" cy="548640"/>
          </a:xfrm>
        </p:spPr>
        <p:txBody>
          <a:bodyPr/>
          <a:lstStyle/>
          <a:p>
            <a:r>
              <a:rPr lang="en-US" dirty="0"/>
              <a:t>IoT Architecture</a:t>
            </a:r>
          </a:p>
        </p:txBody>
      </p:sp>
      <p:pic>
        <p:nvPicPr>
          <p:cNvPr id="5" name="Picture 4">
            <a:extLst>
              <a:ext uri="{FF2B5EF4-FFF2-40B4-BE49-F238E27FC236}">
                <a16:creationId xmlns:a16="http://schemas.microsoft.com/office/drawing/2014/main" id="{39E9321D-0A84-40DC-AB47-5AD8B24777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597" y="712732"/>
            <a:ext cx="11178806" cy="5412859"/>
          </a:xfrm>
          <a:prstGeom prst="rect">
            <a:avLst/>
          </a:prstGeom>
        </p:spPr>
      </p:pic>
    </p:spTree>
    <p:extLst>
      <p:ext uri="{BB962C8B-B14F-4D97-AF65-F5344CB8AC3E}">
        <p14:creationId xmlns:p14="http://schemas.microsoft.com/office/powerpoint/2010/main" val="9870328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BC125E6-8C6F-4083-A8F1-E51A6D08CE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4925" y="862013"/>
            <a:ext cx="2482399" cy="1895473"/>
          </a:xfrm>
          <a:prstGeom prst="rect">
            <a:avLst/>
          </a:prstGeom>
        </p:spPr>
      </p:pic>
      <p:sp>
        <p:nvSpPr>
          <p:cNvPr id="2" name="Title 1">
            <a:extLst>
              <a:ext uri="{FF2B5EF4-FFF2-40B4-BE49-F238E27FC236}">
                <a16:creationId xmlns:a16="http://schemas.microsoft.com/office/drawing/2014/main" id="{10986944-543F-4F59-9BBD-D7A2E40A17E6}"/>
              </a:ext>
            </a:extLst>
          </p:cNvPr>
          <p:cNvSpPr>
            <a:spLocks noGrp="1"/>
          </p:cNvSpPr>
          <p:nvPr>
            <p:ph type="title"/>
          </p:nvPr>
        </p:nvSpPr>
        <p:spPr/>
        <p:txBody>
          <a:bodyPr/>
          <a:lstStyle/>
          <a:p>
            <a:endParaRPr lang="en-US"/>
          </a:p>
        </p:txBody>
      </p:sp>
      <p:pic>
        <p:nvPicPr>
          <p:cNvPr id="1027" name="Picture 3" descr="Image result for doctor checkup">
            <a:hlinkClick r:id="rId3"/>
            <a:extLst>
              <a:ext uri="{FF2B5EF4-FFF2-40B4-BE49-F238E27FC236}">
                <a16:creationId xmlns:a16="http://schemas.microsoft.com/office/drawing/2014/main" id="{22856D60-2E4A-45F0-9AFE-228F0E7017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475" y="862013"/>
            <a:ext cx="2419350" cy="18954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486D03C-E5B8-4458-BD48-C8791B03B19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32955" y="2757487"/>
            <a:ext cx="2439007" cy="1747837"/>
          </a:xfrm>
          <a:prstGeom prst="rect">
            <a:avLst/>
          </a:prstGeom>
        </p:spPr>
      </p:pic>
      <p:pic>
        <p:nvPicPr>
          <p:cNvPr id="8" name="Picture 7">
            <a:extLst>
              <a:ext uri="{FF2B5EF4-FFF2-40B4-BE49-F238E27FC236}">
                <a16:creationId xmlns:a16="http://schemas.microsoft.com/office/drawing/2014/main" id="{434934E2-FD2D-4C2B-8254-8AA359ABC79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1475" y="2757487"/>
            <a:ext cx="2461480" cy="1747836"/>
          </a:xfrm>
          <a:prstGeom prst="rect">
            <a:avLst/>
          </a:prstGeom>
        </p:spPr>
      </p:pic>
      <p:pic>
        <p:nvPicPr>
          <p:cNvPr id="10" name="Picture 9">
            <a:extLst>
              <a:ext uri="{FF2B5EF4-FFF2-40B4-BE49-F238E27FC236}">
                <a16:creationId xmlns:a16="http://schemas.microsoft.com/office/drawing/2014/main" id="{E152628C-9FB9-4DA3-BE93-5FBD8E56771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32162" y="1962151"/>
            <a:ext cx="2827867" cy="1590675"/>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12" name="Picture 11">
            <a:extLst>
              <a:ext uri="{FF2B5EF4-FFF2-40B4-BE49-F238E27FC236}">
                <a16:creationId xmlns:a16="http://schemas.microsoft.com/office/drawing/2014/main" id="{C76544D0-4C1D-4FAF-AC89-FB4D30224FB8}"/>
              </a:ext>
            </a:extLst>
          </p:cNvPr>
          <p:cNvPicPr>
            <a:picLocks noChangeAspect="1"/>
          </p:cNvPicPr>
          <p:nvPr/>
        </p:nvPicPr>
        <p:blipFill>
          <a:blip r:embed="rId8">
            <a:duotone>
              <a:schemeClr val="accent1">
                <a:shade val="45000"/>
                <a:satMod val="135000"/>
              </a:schemeClr>
              <a:prstClr val="white"/>
            </a:duotone>
          </a:blip>
          <a:stretch>
            <a:fillRect/>
          </a:stretch>
        </p:blipFill>
        <p:spPr>
          <a:xfrm>
            <a:off x="6376987" y="1162050"/>
            <a:ext cx="4924425" cy="3676650"/>
          </a:xfrm>
          <a:prstGeom prst="rect">
            <a:avLst/>
          </a:prstGeom>
        </p:spPr>
      </p:pic>
    </p:spTree>
    <p:extLst>
      <p:ext uri="{BB962C8B-B14F-4D97-AF65-F5344CB8AC3E}">
        <p14:creationId xmlns:p14="http://schemas.microsoft.com/office/powerpoint/2010/main" val="11770224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1C02F1C-B5E6-4591-997E-CFFBD1996417}"/>
              </a:ext>
            </a:extLst>
          </p:cNvPr>
          <p:cNvSpPr>
            <a:spLocks noGrp="1"/>
          </p:cNvSpPr>
          <p:nvPr>
            <p:ph type="title"/>
          </p:nvPr>
        </p:nvSpPr>
        <p:spPr>
          <a:xfrm>
            <a:off x="196850" y="62272"/>
            <a:ext cx="10733088" cy="424732"/>
          </a:xfrm>
          <a:prstGeom prst="rect">
            <a:avLst/>
          </a:prstGeom>
        </p:spPr>
        <p:txBody>
          <a:bodyPr wrap="square">
            <a:spAutoFit/>
          </a:bodyPr>
          <a:lstStyle/>
          <a:p>
            <a:r>
              <a:rPr lang="en-US" dirty="0">
                <a:latin typeface="Roboto"/>
              </a:rPr>
              <a:t>Streaming at scale using Azure Lambda Architecture with Change Feed</a:t>
            </a:r>
          </a:p>
        </p:txBody>
      </p:sp>
      <p:pic>
        <p:nvPicPr>
          <p:cNvPr id="7" name="Picture 6">
            <a:extLst>
              <a:ext uri="{FF2B5EF4-FFF2-40B4-BE49-F238E27FC236}">
                <a16:creationId xmlns:a16="http://schemas.microsoft.com/office/drawing/2014/main" id="{3144E6CE-6331-42A9-89A5-F7E75CDBC844}"/>
              </a:ext>
            </a:extLst>
          </p:cNvPr>
          <p:cNvPicPr>
            <a:picLocks noChangeAspect="1"/>
          </p:cNvPicPr>
          <p:nvPr/>
        </p:nvPicPr>
        <p:blipFill>
          <a:blip r:embed="rId2"/>
          <a:stretch>
            <a:fillRect/>
          </a:stretch>
        </p:blipFill>
        <p:spPr>
          <a:xfrm>
            <a:off x="729456" y="715604"/>
            <a:ext cx="10733088" cy="5487454"/>
          </a:xfrm>
          <a:prstGeom prst="rect">
            <a:avLst/>
          </a:prstGeom>
        </p:spPr>
      </p:pic>
      <p:pic>
        <p:nvPicPr>
          <p:cNvPr id="4" name="Picture 3">
            <a:extLst>
              <a:ext uri="{FF2B5EF4-FFF2-40B4-BE49-F238E27FC236}">
                <a16:creationId xmlns:a16="http://schemas.microsoft.com/office/drawing/2014/main" id="{DE788360-9CD8-49DE-847E-63C548D708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501" t="3905" r="2684" b="3165"/>
          <a:stretch/>
        </p:blipFill>
        <p:spPr>
          <a:xfrm>
            <a:off x="845126" y="3277259"/>
            <a:ext cx="3828473" cy="2837429"/>
          </a:xfrm>
          <a:prstGeom prst="rect">
            <a:avLst/>
          </a:prstGeom>
        </p:spPr>
      </p:pic>
      <p:pic>
        <p:nvPicPr>
          <p:cNvPr id="3" name="Picture 2">
            <a:extLst>
              <a:ext uri="{FF2B5EF4-FFF2-40B4-BE49-F238E27FC236}">
                <a16:creationId xmlns:a16="http://schemas.microsoft.com/office/drawing/2014/main" id="{A02B9819-933D-4C3C-8E0A-8E71629A077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8505" t="4682" b="16803"/>
          <a:stretch/>
        </p:blipFill>
        <p:spPr>
          <a:xfrm>
            <a:off x="2340076" y="4513006"/>
            <a:ext cx="570271" cy="845575"/>
          </a:xfrm>
          <a:prstGeom prst="rect">
            <a:avLst/>
          </a:prstGeom>
        </p:spPr>
      </p:pic>
    </p:spTree>
    <p:extLst>
      <p:ext uri="{BB962C8B-B14F-4D97-AF65-F5344CB8AC3E}">
        <p14:creationId xmlns:p14="http://schemas.microsoft.com/office/powerpoint/2010/main" val="146873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Roboto"/>
              </a:rPr>
              <a:t>Azure Lambda Architecture</a:t>
            </a:r>
          </a:p>
        </p:txBody>
      </p:sp>
      <p:grpSp>
        <p:nvGrpSpPr>
          <p:cNvPr id="5" name="Group 4">
            <a:extLst>
              <a:ext uri="{FF2B5EF4-FFF2-40B4-BE49-F238E27FC236}">
                <a16:creationId xmlns:a16="http://schemas.microsoft.com/office/drawing/2014/main" id="{BCED2D9D-A0DC-433B-AE06-EBD8E714E6BC}"/>
              </a:ext>
            </a:extLst>
          </p:cNvPr>
          <p:cNvGrpSpPr/>
          <p:nvPr/>
        </p:nvGrpSpPr>
        <p:grpSpPr>
          <a:xfrm>
            <a:off x="1501806" y="1161773"/>
            <a:ext cx="1162975" cy="2867487"/>
            <a:chOff x="1244631" y="1571348"/>
            <a:chExt cx="1162975" cy="2867487"/>
          </a:xfrm>
        </p:grpSpPr>
        <p:sp>
          <p:nvSpPr>
            <p:cNvPr id="6" name="Rectangle 5">
              <a:extLst>
                <a:ext uri="{FF2B5EF4-FFF2-40B4-BE49-F238E27FC236}">
                  <a16:creationId xmlns:a16="http://schemas.microsoft.com/office/drawing/2014/main" id="{9D886454-B9FC-4D91-A35D-8A7860B3B476}"/>
                </a:ext>
              </a:extLst>
            </p:cNvPr>
            <p:cNvSpPr/>
            <p:nvPr/>
          </p:nvSpPr>
          <p:spPr>
            <a:xfrm>
              <a:off x="1244631" y="1571348"/>
              <a:ext cx="1162975" cy="286748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Data Source(s)</a:t>
              </a:r>
            </a:p>
            <a:p>
              <a:pPr algn="ctr"/>
              <a:endParaRPr lang="en-US" dirty="0"/>
            </a:p>
          </p:txBody>
        </p:sp>
        <p:sp>
          <p:nvSpPr>
            <p:cNvPr id="7" name="Rectangle: Rounded Corners 6">
              <a:extLst>
                <a:ext uri="{FF2B5EF4-FFF2-40B4-BE49-F238E27FC236}">
                  <a16:creationId xmlns:a16="http://schemas.microsoft.com/office/drawing/2014/main" id="{3CCAA68F-2392-4481-821C-BF4F5D61696E}"/>
                </a:ext>
              </a:extLst>
            </p:cNvPr>
            <p:cNvSpPr/>
            <p:nvPr/>
          </p:nvSpPr>
          <p:spPr>
            <a:xfrm>
              <a:off x="1346058" y="3992737"/>
              <a:ext cx="960120" cy="346229"/>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Billing</a:t>
              </a:r>
            </a:p>
          </p:txBody>
        </p:sp>
        <p:sp>
          <p:nvSpPr>
            <p:cNvPr id="8" name="Rectangle: Rounded Corners 7">
              <a:extLst>
                <a:ext uri="{FF2B5EF4-FFF2-40B4-BE49-F238E27FC236}">
                  <a16:creationId xmlns:a16="http://schemas.microsoft.com/office/drawing/2014/main" id="{60C49E29-BE76-4568-A59A-493F88D346C7}"/>
                </a:ext>
              </a:extLst>
            </p:cNvPr>
            <p:cNvSpPr/>
            <p:nvPr/>
          </p:nvSpPr>
          <p:spPr>
            <a:xfrm>
              <a:off x="1346058" y="3439547"/>
              <a:ext cx="960120"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Membership</a:t>
              </a:r>
            </a:p>
          </p:txBody>
        </p:sp>
        <p:sp>
          <p:nvSpPr>
            <p:cNvPr id="9" name="Rectangle: Rounded Corners 8">
              <a:extLst>
                <a:ext uri="{FF2B5EF4-FFF2-40B4-BE49-F238E27FC236}">
                  <a16:creationId xmlns:a16="http://schemas.microsoft.com/office/drawing/2014/main" id="{FBF56576-F83F-4A53-BB1E-322E31C1CF04}"/>
                </a:ext>
              </a:extLst>
            </p:cNvPr>
            <p:cNvSpPr/>
            <p:nvPr/>
          </p:nvSpPr>
          <p:spPr>
            <a:xfrm>
              <a:off x="1346058" y="2886356"/>
              <a:ext cx="960120"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Pharmacy</a:t>
              </a:r>
            </a:p>
          </p:txBody>
        </p:sp>
        <p:sp>
          <p:nvSpPr>
            <p:cNvPr id="10" name="Rectangle: Rounded Corners 9">
              <a:extLst>
                <a:ext uri="{FF2B5EF4-FFF2-40B4-BE49-F238E27FC236}">
                  <a16:creationId xmlns:a16="http://schemas.microsoft.com/office/drawing/2014/main" id="{CB732A22-A81D-4E57-A4C3-25531EC50377}"/>
                </a:ext>
              </a:extLst>
            </p:cNvPr>
            <p:cNvSpPr/>
            <p:nvPr/>
          </p:nvSpPr>
          <p:spPr>
            <a:xfrm>
              <a:off x="1346058" y="1779974"/>
              <a:ext cx="960120"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Encounter</a:t>
              </a:r>
            </a:p>
          </p:txBody>
        </p:sp>
        <p:sp>
          <p:nvSpPr>
            <p:cNvPr id="11" name="Rectangle: Rounded Corners 10">
              <a:extLst>
                <a:ext uri="{FF2B5EF4-FFF2-40B4-BE49-F238E27FC236}">
                  <a16:creationId xmlns:a16="http://schemas.microsoft.com/office/drawing/2014/main" id="{1F3ABA7E-F5BC-4568-88D3-77E86D98A81F}"/>
                </a:ext>
              </a:extLst>
            </p:cNvPr>
            <p:cNvSpPr/>
            <p:nvPr/>
          </p:nvSpPr>
          <p:spPr>
            <a:xfrm>
              <a:off x="1346058" y="2333165"/>
              <a:ext cx="960120"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Lab</a:t>
              </a:r>
            </a:p>
          </p:txBody>
        </p:sp>
      </p:grpSp>
      <p:grpSp>
        <p:nvGrpSpPr>
          <p:cNvPr id="12" name="Group 11">
            <a:extLst>
              <a:ext uri="{FF2B5EF4-FFF2-40B4-BE49-F238E27FC236}">
                <a16:creationId xmlns:a16="http://schemas.microsoft.com/office/drawing/2014/main" id="{B44CD3A2-389D-4DA0-AD69-D1315A1B2994}"/>
              </a:ext>
            </a:extLst>
          </p:cNvPr>
          <p:cNvGrpSpPr/>
          <p:nvPr/>
        </p:nvGrpSpPr>
        <p:grpSpPr>
          <a:xfrm>
            <a:off x="3026260" y="1650782"/>
            <a:ext cx="1162975" cy="1366982"/>
            <a:chOff x="2769085" y="2060357"/>
            <a:chExt cx="1162975" cy="1366982"/>
          </a:xfrm>
        </p:grpSpPr>
        <p:sp>
          <p:nvSpPr>
            <p:cNvPr id="13" name="Rectangle 12">
              <a:extLst>
                <a:ext uri="{FF2B5EF4-FFF2-40B4-BE49-F238E27FC236}">
                  <a16:creationId xmlns:a16="http://schemas.microsoft.com/office/drawing/2014/main" id="{43E63AE9-5FC2-4D3C-82E1-81FD2EE932C7}"/>
                </a:ext>
              </a:extLst>
            </p:cNvPr>
            <p:cNvSpPr/>
            <p:nvPr/>
          </p:nvSpPr>
          <p:spPr>
            <a:xfrm>
              <a:off x="2769085" y="2060357"/>
              <a:ext cx="1162975" cy="13669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Data Ingestion Service</a:t>
              </a:r>
            </a:p>
            <a:p>
              <a:pPr algn="ctr"/>
              <a:endParaRPr lang="en-US" dirty="0"/>
            </a:p>
          </p:txBody>
        </p:sp>
        <p:pic>
          <p:nvPicPr>
            <p:cNvPr id="14" name="Picture 13">
              <a:extLst>
                <a:ext uri="{FF2B5EF4-FFF2-40B4-BE49-F238E27FC236}">
                  <a16:creationId xmlns:a16="http://schemas.microsoft.com/office/drawing/2014/main" id="{3B9A5722-372E-4A74-BD80-E8BDCA80D5A2}"/>
                </a:ext>
              </a:extLst>
            </p:cNvPr>
            <p:cNvPicPr>
              <a:picLocks noChangeAspect="1"/>
            </p:cNvPicPr>
            <p:nvPr/>
          </p:nvPicPr>
          <p:blipFill>
            <a:blip r:embed="rId2"/>
            <a:stretch>
              <a:fillRect/>
            </a:stretch>
          </p:blipFill>
          <p:spPr>
            <a:xfrm>
              <a:off x="2881960" y="2411603"/>
              <a:ext cx="918906" cy="937870"/>
            </a:xfrm>
            <a:prstGeom prst="rect">
              <a:avLst/>
            </a:prstGeom>
          </p:spPr>
        </p:pic>
      </p:grpSp>
      <p:cxnSp>
        <p:nvCxnSpPr>
          <p:cNvPr id="15" name="Straight Arrow Connector 14">
            <a:extLst>
              <a:ext uri="{FF2B5EF4-FFF2-40B4-BE49-F238E27FC236}">
                <a16:creationId xmlns:a16="http://schemas.microsoft.com/office/drawing/2014/main" id="{364B73F0-7260-4877-9624-30EA8485EB4D}"/>
              </a:ext>
            </a:extLst>
          </p:cNvPr>
          <p:cNvCxnSpPr>
            <a:cxnSpLocks/>
            <a:stCxn id="10" idx="3"/>
            <a:endCxn id="14" idx="1"/>
          </p:cNvCxnSpPr>
          <p:nvPr/>
        </p:nvCxnSpPr>
        <p:spPr>
          <a:xfrm>
            <a:off x="2563353" y="1581983"/>
            <a:ext cx="575782" cy="888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BB6A6F5-0382-4849-9F78-CBF5513A1562}"/>
              </a:ext>
            </a:extLst>
          </p:cNvPr>
          <p:cNvCxnSpPr>
            <a:cxnSpLocks/>
            <a:stCxn id="11" idx="3"/>
            <a:endCxn id="14" idx="1"/>
          </p:cNvCxnSpPr>
          <p:nvPr/>
        </p:nvCxnSpPr>
        <p:spPr>
          <a:xfrm>
            <a:off x="2563353" y="2135174"/>
            <a:ext cx="575782" cy="3357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64D8A57-6F2D-4F4A-9987-3E0373C5E997}"/>
              </a:ext>
            </a:extLst>
          </p:cNvPr>
          <p:cNvCxnSpPr>
            <a:cxnSpLocks/>
            <a:stCxn id="9" idx="3"/>
            <a:endCxn id="14" idx="1"/>
          </p:cNvCxnSpPr>
          <p:nvPr/>
        </p:nvCxnSpPr>
        <p:spPr>
          <a:xfrm flipV="1">
            <a:off x="2563353" y="2470963"/>
            <a:ext cx="575782" cy="217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2EC7AA8-C4F2-4659-9246-9C45B21E7A0B}"/>
              </a:ext>
            </a:extLst>
          </p:cNvPr>
          <p:cNvCxnSpPr>
            <a:cxnSpLocks/>
            <a:stCxn id="8" idx="3"/>
            <a:endCxn id="14" idx="1"/>
          </p:cNvCxnSpPr>
          <p:nvPr/>
        </p:nvCxnSpPr>
        <p:spPr>
          <a:xfrm flipV="1">
            <a:off x="2563353" y="2470963"/>
            <a:ext cx="575782" cy="770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96654E3-7BF2-49CF-A037-41DAB7E0D0AC}"/>
              </a:ext>
            </a:extLst>
          </p:cNvPr>
          <p:cNvCxnSpPr>
            <a:cxnSpLocks/>
            <a:stCxn id="7" idx="3"/>
            <a:endCxn id="14" idx="1"/>
          </p:cNvCxnSpPr>
          <p:nvPr/>
        </p:nvCxnSpPr>
        <p:spPr>
          <a:xfrm flipV="1">
            <a:off x="2563353" y="2470963"/>
            <a:ext cx="575782" cy="1285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68DD2AAE-000A-4FF0-A90C-9F02494A555D}"/>
              </a:ext>
            </a:extLst>
          </p:cNvPr>
          <p:cNvGrpSpPr/>
          <p:nvPr/>
        </p:nvGrpSpPr>
        <p:grpSpPr>
          <a:xfrm>
            <a:off x="4533901" y="1161773"/>
            <a:ext cx="1162975" cy="1303720"/>
            <a:chOff x="4276726" y="1571348"/>
            <a:chExt cx="1162975" cy="1303720"/>
          </a:xfrm>
        </p:grpSpPr>
        <p:sp>
          <p:nvSpPr>
            <p:cNvPr id="21" name="Rectangle 20">
              <a:extLst>
                <a:ext uri="{FF2B5EF4-FFF2-40B4-BE49-F238E27FC236}">
                  <a16:creationId xmlns:a16="http://schemas.microsoft.com/office/drawing/2014/main" id="{BE3ECA59-AEF0-4851-9617-473C90DE125C}"/>
                </a:ext>
              </a:extLst>
            </p:cNvPr>
            <p:cNvSpPr/>
            <p:nvPr/>
          </p:nvSpPr>
          <p:spPr>
            <a:xfrm>
              <a:off x="4276726" y="1571348"/>
              <a:ext cx="1162975" cy="13037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Batch Layer</a:t>
              </a:r>
            </a:p>
            <a:p>
              <a:pPr algn="ctr"/>
              <a:endParaRPr lang="en-US" dirty="0"/>
            </a:p>
          </p:txBody>
        </p:sp>
        <p:sp>
          <p:nvSpPr>
            <p:cNvPr id="22" name="Rectangle: Rounded Corners 21">
              <a:extLst>
                <a:ext uri="{FF2B5EF4-FFF2-40B4-BE49-F238E27FC236}">
                  <a16:creationId xmlns:a16="http://schemas.microsoft.com/office/drawing/2014/main" id="{C6481D4D-332D-49CB-B0AB-334CF25F9FCD}"/>
                </a:ext>
              </a:extLst>
            </p:cNvPr>
            <p:cNvSpPr/>
            <p:nvPr/>
          </p:nvSpPr>
          <p:spPr>
            <a:xfrm>
              <a:off x="4355091" y="1823623"/>
              <a:ext cx="1006245"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Pre- compute Views</a:t>
              </a:r>
            </a:p>
          </p:txBody>
        </p:sp>
        <p:sp>
          <p:nvSpPr>
            <p:cNvPr id="23" name="Rectangle: Rounded Corners 22">
              <a:extLst>
                <a:ext uri="{FF2B5EF4-FFF2-40B4-BE49-F238E27FC236}">
                  <a16:creationId xmlns:a16="http://schemas.microsoft.com/office/drawing/2014/main" id="{8CA3CC75-5984-4C90-AB6F-244C522A8645}"/>
                </a:ext>
              </a:extLst>
            </p:cNvPr>
            <p:cNvSpPr/>
            <p:nvPr/>
          </p:nvSpPr>
          <p:spPr>
            <a:xfrm>
              <a:off x="4355091" y="2305238"/>
              <a:ext cx="1006245" cy="423168"/>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Master data</a:t>
              </a:r>
            </a:p>
          </p:txBody>
        </p:sp>
      </p:grpSp>
      <p:cxnSp>
        <p:nvCxnSpPr>
          <p:cNvPr id="24" name="Straight Arrow Connector 23">
            <a:extLst>
              <a:ext uri="{FF2B5EF4-FFF2-40B4-BE49-F238E27FC236}">
                <a16:creationId xmlns:a16="http://schemas.microsoft.com/office/drawing/2014/main" id="{9325A66D-9022-4F3E-B710-F7DBDFDAC696}"/>
              </a:ext>
            </a:extLst>
          </p:cNvPr>
          <p:cNvCxnSpPr>
            <a:cxnSpLocks/>
            <a:stCxn id="14" idx="3"/>
            <a:endCxn id="21" idx="1"/>
          </p:cNvCxnSpPr>
          <p:nvPr/>
        </p:nvCxnSpPr>
        <p:spPr>
          <a:xfrm flipV="1">
            <a:off x="4058041" y="1813633"/>
            <a:ext cx="475860" cy="65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C12527A-1E29-4296-97F6-6D2A850DEE3D}"/>
              </a:ext>
            </a:extLst>
          </p:cNvPr>
          <p:cNvCxnSpPr>
            <a:cxnSpLocks/>
            <a:stCxn id="14" idx="3"/>
            <a:endCxn id="38" idx="1"/>
          </p:cNvCxnSpPr>
          <p:nvPr/>
        </p:nvCxnSpPr>
        <p:spPr>
          <a:xfrm>
            <a:off x="4058041" y="2470963"/>
            <a:ext cx="475860" cy="898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F2BC9A5F-4ADF-4BDE-95E7-11591905605C}"/>
              </a:ext>
            </a:extLst>
          </p:cNvPr>
          <p:cNvGrpSpPr/>
          <p:nvPr/>
        </p:nvGrpSpPr>
        <p:grpSpPr>
          <a:xfrm>
            <a:off x="5980330" y="1161773"/>
            <a:ext cx="1162975" cy="1303720"/>
            <a:chOff x="5723155" y="1571348"/>
            <a:chExt cx="1162975" cy="1303720"/>
          </a:xfrm>
        </p:grpSpPr>
        <p:sp>
          <p:nvSpPr>
            <p:cNvPr id="27" name="Rectangle 26">
              <a:extLst>
                <a:ext uri="{FF2B5EF4-FFF2-40B4-BE49-F238E27FC236}">
                  <a16:creationId xmlns:a16="http://schemas.microsoft.com/office/drawing/2014/main" id="{D5F5A818-A7EB-4955-BC20-F8FD823244A2}"/>
                </a:ext>
              </a:extLst>
            </p:cNvPr>
            <p:cNvSpPr/>
            <p:nvPr/>
          </p:nvSpPr>
          <p:spPr>
            <a:xfrm>
              <a:off x="5723155" y="1571348"/>
              <a:ext cx="1162975" cy="13037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Serving Layer</a:t>
              </a:r>
            </a:p>
            <a:p>
              <a:pPr algn="ctr"/>
              <a:endParaRPr lang="en-US" dirty="0"/>
            </a:p>
          </p:txBody>
        </p:sp>
        <p:sp>
          <p:nvSpPr>
            <p:cNvPr id="28" name="Rectangle: Rounded Corners 27">
              <a:extLst>
                <a:ext uri="{FF2B5EF4-FFF2-40B4-BE49-F238E27FC236}">
                  <a16:creationId xmlns:a16="http://schemas.microsoft.com/office/drawing/2014/main" id="{CA71A3C1-6063-412C-8539-DCCDF8A88D2F}"/>
                </a:ext>
              </a:extLst>
            </p:cNvPr>
            <p:cNvSpPr/>
            <p:nvPr/>
          </p:nvSpPr>
          <p:spPr>
            <a:xfrm>
              <a:off x="5801520" y="1823623"/>
              <a:ext cx="1006245"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Batch View</a:t>
              </a:r>
            </a:p>
          </p:txBody>
        </p:sp>
        <p:sp>
          <p:nvSpPr>
            <p:cNvPr id="29" name="Rectangle: Rounded Corners 28">
              <a:extLst>
                <a:ext uri="{FF2B5EF4-FFF2-40B4-BE49-F238E27FC236}">
                  <a16:creationId xmlns:a16="http://schemas.microsoft.com/office/drawing/2014/main" id="{46AEB835-353A-46C3-9F8D-A0884C4F3D94}"/>
                </a:ext>
              </a:extLst>
            </p:cNvPr>
            <p:cNvSpPr/>
            <p:nvPr/>
          </p:nvSpPr>
          <p:spPr>
            <a:xfrm>
              <a:off x="5801520" y="2317993"/>
              <a:ext cx="1006245"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Batch View</a:t>
              </a:r>
            </a:p>
          </p:txBody>
        </p:sp>
      </p:grpSp>
      <p:grpSp>
        <p:nvGrpSpPr>
          <p:cNvPr id="30" name="Group 29">
            <a:extLst>
              <a:ext uri="{FF2B5EF4-FFF2-40B4-BE49-F238E27FC236}">
                <a16:creationId xmlns:a16="http://schemas.microsoft.com/office/drawing/2014/main" id="{7C4E9B8C-40FD-4875-B15C-5CC5671229D4}"/>
              </a:ext>
            </a:extLst>
          </p:cNvPr>
          <p:cNvGrpSpPr/>
          <p:nvPr/>
        </p:nvGrpSpPr>
        <p:grpSpPr>
          <a:xfrm>
            <a:off x="7690116" y="2072473"/>
            <a:ext cx="1162975" cy="1046087"/>
            <a:chOff x="7339267" y="2606901"/>
            <a:chExt cx="1162975" cy="1046087"/>
          </a:xfrm>
        </p:grpSpPr>
        <p:sp>
          <p:nvSpPr>
            <p:cNvPr id="31" name="Rectangle 30">
              <a:extLst>
                <a:ext uri="{FF2B5EF4-FFF2-40B4-BE49-F238E27FC236}">
                  <a16:creationId xmlns:a16="http://schemas.microsoft.com/office/drawing/2014/main" id="{D6424309-BD20-4CED-B034-C7B30C52EE7E}"/>
                </a:ext>
              </a:extLst>
            </p:cNvPr>
            <p:cNvSpPr/>
            <p:nvPr/>
          </p:nvSpPr>
          <p:spPr>
            <a:xfrm>
              <a:off x="7339267" y="2606901"/>
              <a:ext cx="1162975" cy="104608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Decision Layer</a:t>
              </a:r>
              <a:endParaRPr lang="en-US" dirty="0"/>
            </a:p>
          </p:txBody>
        </p:sp>
        <p:pic>
          <p:nvPicPr>
            <p:cNvPr id="32" name="Picture 31">
              <a:extLst>
                <a:ext uri="{FF2B5EF4-FFF2-40B4-BE49-F238E27FC236}">
                  <a16:creationId xmlns:a16="http://schemas.microsoft.com/office/drawing/2014/main" id="{AD748B76-8DCE-4E0D-AF33-F19E595184DF}"/>
                </a:ext>
              </a:extLst>
            </p:cNvPr>
            <p:cNvPicPr>
              <a:picLocks noChangeAspect="1"/>
            </p:cNvPicPr>
            <p:nvPr/>
          </p:nvPicPr>
          <p:blipFill rotWithShape="1">
            <a:blip r:embed="rId3"/>
            <a:srcRect l="2372" t="3351" r="1394" b="2165"/>
            <a:stretch/>
          </p:blipFill>
          <p:spPr>
            <a:xfrm>
              <a:off x="7557016" y="2884968"/>
              <a:ext cx="727475" cy="610162"/>
            </a:xfrm>
            <a:prstGeom prst="rect">
              <a:avLst/>
            </a:prstGeom>
          </p:spPr>
        </p:pic>
      </p:grpSp>
      <p:pic>
        <p:nvPicPr>
          <p:cNvPr id="33" name="Picture 32">
            <a:extLst>
              <a:ext uri="{FF2B5EF4-FFF2-40B4-BE49-F238E27FC236}">
                <a16:creationId xmlns:a16="http://schemas.microsoft.com/office/drawing/2014/main" id="{B54046ED-D7C8-48F0-BBED-C721C4B46E2B}"/>
              </a:ext>
            </a:extLst>
          </p:cNvPr>
          <p:cNvPicPr>
            <a:picLocks noChangeAspect="1"/>
          </p:cNvPicPr>
          <p:nvPr/>
        </p:nvPicPr>
        <p:blipFill rotWithShape="1">
          <a:blip r:embed="rId4"/>
          <a:srcRect l="4312"/>
          <a:stretch/>
        </p:blipFill>
        <p:spPr>
          <a:xfrm>
            <a:off x="9278363" y="2124605"/>
            <a:ext cx="957539" cy="941823"/>
          </a:xfrm>
          <a:prstGeom prst="rect">
            <a:avLst/>
          </a:prstGeom>
        </p:spPr>
      </p:pic>
      <p:cxnSp>
        <p:nvCxnSpPr>
          <p:cNvPr id="36" name="Straight Arrow Connector 35">
            <a:extLst>
              <a:ext uri="{FF2B5EF4-FFF2-40B4-BE49-F238E27FC236}">
                <a16:creationId xmlns:a16="http://schemas.microsoft.com/office/drawing/2014/main" id="{F4255B70-3A3E-464C-976F-DF83FE00CA92}"/>
              </a:ext>
            </a:extLst>
          </p:cNvPr>
          <p:cNvCxnSpPr>
            <a:stCxn id="21" idx="3"/>
            <a:endCxn id="27" idx="1"/>
          </p:cNvCxnSpPr>
          <p:nvPr/>
        </p:nvCxnSpPr>
        <p:spPr>
          <a:xfrm>
            <a:off x="5696876" y="1813633"/>
            <a:ext cx="2834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90A9C3C6-8B6A-4F2E-88BD-0DC6DD61A836}"/>
              </a:ext>
            </a:extLst>
          </p:cNvPr>
          <p:cNvGrpSpPr/>
          <p:nvPr/>
        </p:nvGrpSpPr>
        <p:grpSpPr>
          <a:xfrm>
            <a:off x="4533901" y="2717864"/>
            <a:ext cx="2609404" cy="1303720"/>
            <a:chOff x="4276726" y="3175064"/>
            <a:chExt cx="2609404" cy="1303720"/>
          </a:xfrm>
        </p:grpSpPr>
        <p:sp>
          <p:nvSpPr>
            <p:cNvPr id="38" name="Rectangle 37">
              <a:extLst>
                <a:ext uri="{FF2B5EF4-FFF2-40B4-BE49-F238E27FC236}">
                  <a16:creationId xmlns:a16="http://schemas.microsoft.com/office/drawing/2014/main" id="{0C127391-56A1-4B0C-B436-DC3FC9701F52}"/>
                </a:ext>
              </a:extLst>
            </p:cNvPr>
            <p:cNvSpPr/>
            <p:nvPr/>
          </p:nvSpPr>
          <p:spPr>
            <a:xfrm>
              <a:off x="4276726" y="3175064"/>
              <a:ext cx="2609404" cy="13037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Speed Layer</a:t>
              </a:r>
            </a:p>
            <a:p>
              <a:pPr algn="ctr"/>
              <a:endParaRPr lang="en-US" dirty="0"/>
            </a:p>
          </p:txBody>
        </p:sp>
        <p:sp>
          <p:nvSpPr>
            <p:cNvPr id="39" name="Rectangle: Rounded Corners 38">
              <a:extLst>
                <a:ext uri="{FF2B5EF4-FFF2-40B4-BE49-F238E27FC236}">
                  <a16:creationId xmlns:a16="http://schemas.microsoft.com/office/drawing/2014/main" id="{EE9E5C26-A1EA-4872-A5BE-883EE347171C}"/>
                </a:ext>
              </a:extLst>
            </p:cNvPr>
            <p:cNvSpPr/>
            <p:nvPr/>
          </p:nvSpPr>
          <p:spPr>
            <a:xfrm>
              <a:off x="4355091" y="3678037"/>
              <a:ext cx="1006245"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Real-time Data</a:t>
              </a:r>
            </a:p>
          </p:txBody>
        </p:sp>
        <p:sp>
          <p:nvSpPr>
            <p:cNvPr id="40" name="Rectangle: Rounded Corners 39">
              <a:extLst>
                <a:ext uri="{FF2B5EF4-FFF2-40B4-BE49-F238E27FC236}">
                  <a16:creationId xmlns:a16="http://schemas.microsoft.com/office/drawing/2014/main" id="{C34964B9-B14B-48A8-8C1A-3375C513CC40}"/>
                </a:ext>
              </a:extLst>
            </p:cNvPr>
            <p:cNvSpPr/>
            <p:nvPr/>
          </p:nvSpPr>
          <p:spPr>
            <a:xfrm>
              <a:off x="5801520" y="3678037"/>
              <a:ext cx="1006245" cy="4231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Real-time View</a:t>
              </a:r>
            </a:p>
          </p:txBody>
        </p:sp>
        <p:cxnSp>
          <p:nvCxnSpPr>
            <p:cNvPr id="41" name="Straight Arrow Connector 40">
              <a:extLst>
                <a:ext uri="{FF2B5EF4-FFF2-40B4-BE49-F238E27FC236}">
                  <a16:creationId xmlns:a16="http://schemas.microsoft.com/office/drawing/2014/main" id="{5A6F9000-9E9D-4EE5-A474-0C2A3BC83A53}"/>
                </a:ext>
              </a:extLst>
            </p:cNvPr>
            <p:cNvCxnSpPr>
              <a:cxnSpLocks/>
              <a:stCxn id="39" idx="3"/>
              <a:endCxn id="40" idx="1"/>
            </p:cNvCxnSpPr>
            <p:nvPr/>
          </p:nvCxnSpPr>
          <p:spPr>
            <a:xfrm>
              <a:off x="5361336" y="3889621"/>
              <a:ext cx="4401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42" name="Straight Arrow Connector 41">
            <a:extLst>
              <a:ext uri="{FF2B5EF4-FFF2-40B4-BE49-F238E27FC236}">
                <a16:creationId xmlns:a16="http://schemas.microsoft.com/office/drawing/2014/main" id="{B5B40FF1-57F9-4BF4-95AA-F24F6731A066}"/>
              </a:ext>
            </a:extLst>
          </p:cNvPr>
          <p:cNvCxnSpPr>
            <a:stCxn id="27" idx="3"/>
            <a:endCxn id="31" idx="1"/>
          </p:cNvCxnSpPr>
          <p:nvPr/>
        </p:nvCxnSpPr>
        <p:spPr>
          <a:xfrm>
            <a:off x="7143305" y="1813633"/>
            <a:ext cx="546811" cy="781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5E26C47-D5BD-4A2A-B1E4-563E2EC8BF14}"/>
              </a:ext>
            </a:extLst>
          </p:cNvPr>
          <p:cNvCxnSpPr>
            <a:cxnSpLocks/>
            <a:stCxn id="38" idx="3"/>
            <a:endCxn id="31" idx="1"/>
          </p:cNvCxnSpPr>
          <p:nvPr/>
        </p:nvCxnSpPr>
        <p:spPr>
          <a:xfrm flipV="1">
            <a:off x="7143305" y="2595517"/>
            <a:ext cx="546811" cy="774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A79BACE-FF00-4C84-82F1-140AD086F4F1}"/>
              </a:ext>
            </a:extLst>
          </p:cNvPr>
          <p:cNvCxnSpPr>
            <a:stCxn id="31" idx="3"/>
            <a:endCxn id="33" idx="1"/>
          </p:cNvCxnSpPr>
          <p:nvPr/>
        </p:nvCxnSpPr>
        <p:spPr>
          <a:xfrm>
            <a:off x="8853091" y="2595517"/>
            <a:ext cx="42527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4CC73E4-3532-4258-AE42-AB630E830ABA}"/>
              </a:ext>
            </a:extLst>
          </p:cNvPr>
          <p:cNvSpPr txBox="1"/>
          <p:nvPr/>
        </p:nvSpPr>
        <p:spPr>
          <a:xfrm>
            <a:off x="133351" y="549006"/>
            <a:ext cx="6200774" cy="307777"/>
          </a:xfrm>
          <a:prstGeom prst="rect">
            <a:avLst/>
          </a:prstGeom>
          <a:noFill/>
        </p:spPr>
        <p:txBody>
          <a:bodyPr wrap="square" rtlCol="0">
            <a:spAutoFit/>
          </a:bodyPr>
          <a:lstStyle/>
          <a:p>
            <a:pPr algn="ctr"/>
            <a:r>
              <a:rPr lang="en-US" sz="1400" dirty="0"/>
              <a:t>The Azure Lambda Architecture is identical to the reference Lambda architecture</a:t>
            </a:r>
          </a:p>
        </p:txBody>
      </p:sp>
      <p:sp>
        <p:nvSpPr>
          <p:cNvPr id="46" name="Rectangle 45">
            <a:extLst>
              <a:ext uri="{FF2B5EF4-FFF2-40B4-BE49-F238E27FC236}">
                <a16:creationId xmlns:a16="http://schemas.microsoft.com/office/drawing/2014/main" id="{4EC98AC8-6C1A-4EAB-AD74-B61E1DD3038A}"/>
              </a:ext>
            </a:extLst>
          </p:cNvPr>
          <p:cNvSpPr/>
          <p:nvPr/>
        </p:nvSpPr>
        <p:spPr>
          <a:xfrm>
            <a:off x="1501806" y="4413607"/>
            <a:ext cx="9697638" cy="1567032"/>
          </a:xfrm>
          <a:prstGeom prst="rect">
            <a:avLst/>
          </a:prstGeom>
          <a:ln>
            <a:solidFill>
              <a:schemeClr val="bg1">
                <a:lumMod val="85000"/>
              </a:schemeClr>
            </a:solidFill>
          </a:ln>
        </p:spPr>
        <p:txBody>
          <a:bodyPr wrap="square">
            <a:spAutoFit/>
          </a:bodyPr>
          <a:lstStyle/>
          <a:p>
            <a:r>
              <a:rPr lang="en-US" sz="1400" b="1" dirty="0"/>
              <a:t>Advantages of Azure Lambda Architecture </a:t>
            </a:r>
            <a:endParaRPr lang="en-US" sz="1400" dirty="0"/>
          </a:p>
          <a:p>
            <a:pPr marL="171450" indent="-171450">
              <a:lnSpc>
                <a:spcPct val="150000"/>
              </a:lnSpc>
              <a:buFont typeface="Arial" panose="020B0604020202020204" pitchFamily="34" charset="0"/>
              <a:buChar char="•"/>
            </a:pPr>
            <a:r>
              <a:rPr lang="en-US" sz="1400" b="1" dirty="0"/>
              <a:t>Security</a:t>
            </a:r>
            <a:r>
              <a:rPr lang="en-US" sz="1400" dirty="0"/>
              <a:t> – no compromise on the data security ; provides security for both data in rest and flight </a:t>
            </a:r>
          </a:p>
          <a:p>
            <a:pPr marL="171450" indent="-171450">
              <a:lnSpc>
                <a:spcPct val="150000"/>
              </a:lnSpc>
              <a:buFont typeface="Arial" panose="020B0604020202020204" pitchFamily="34" charset="0"/>
              <a:buChar char="•"/>
            </a:pPr>
            <a:r>
              <a:rPr lang="en-US" sz="1400" b="1" dirty="0"/>
              <a:t>Flexibility</a:t>
            </a:r>
            <a:r>
              <a:rPr lang="en-US" sz="1400" dirty="0"/>
              <a:t> – You can use open source capabilities such as spark , hive , Sqoop etc. on Azure</a:t>
            </a:r>
          </a:p>
          <a:p>
            <a:pPr marL="171450" indent="-171450">
              <a:lnSpc>
                <a:spcPct val="150000"/>
              </a:lnSpc>
              <a:buFont typeface="Arial" panose="020B0604020202020204" pitchFamily="34" charset="0"/>
              <a:buChar char="•"/>
            </a:pPr>
            <a:r>
              <a:rPr lang="en-US" sz="1400" b="1" dirty="0"/>
              <a:t>Supportability</a:t>
            </a:r>
            <a:r>
              <a:rPr lang="en-US" sz="1400" dirty="0"/>
              <a:t> – supports heterogeneous platforms based devices, protocols, and industry standards</a:t>
            </a:r>
          </a:p>
          <a:p>
            <a:pPr marL="171450" indent="-171450">
              <a:lnSpc>
                <a:spcPct val="150000"/>
              </a:lnSpc>
              <a:buFont typeface="Arial" panose="020B0604020202020204" pitchFamily="34" charset="0"/>
              <a:buChar char="•"/>
            </a:pPr>
            <a:r>
              <a:rPr lang="en-US" sz="1400" b="1" dirty="0"/>
              <a:t>Reliability</a:t>
            </a:r>
            <a:r>
              <a:rPr lang="en-US" sz="1400" dirty="0"/>
              <a:t> – SLA based guaranteed performance </a:t>
            </a:r>
            <a:endParaRPr lang="en-US" sz="1200" dirty="0"/>
          </a:p>
        </p:txBody>
      </p:sp>
    </p:spTree>
    <p:extLst>
      <p:ext uri="{BB962C8B-B14F-4D97-AF65-F5344CB8AC3E}">
        <p14:creationId xmlns:p14="http://schemas.microsoft.com/office/powerpoint/2010/main" val="100644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B27CC-D529-4E2A-ACFC-04FC829F0088}"/>
              </a:ext>
            </a:extLst>
          </p:cNvPr>
          <p:cNvSpPr>
            <a:spLocks noGrp="1"/>
          </p:cNvSpPr>
          <p:nvPr>
            <p:ph type="title"/>
          </p:nvPr>
        </p:nvSpPr>
        <p:spPr/>
        <p:txBody>
          <a:bodyPr/>
          <a:lstStyle/>
          <a:p>
            <a:endParaRPr lang="en-US"/>
          </a:p>
        </p:txBody>
      </p:sp>
      <p:pic>
        <p:nvPicPr>
          <p:cNvPr id="12" name="Picture 11">
            <a:extLst>
              <a:ext uri="{FF2B5EF4-FFF2-40B4-BE49-F238E27FC236}">
                <a16:creationId xmlns:a16="http://schemas.microsoft.com/office/drawing/2014/main" id="{8130DB48-BD89-4C6E-A54E-5158D8CC4C76}"/>
              </a:ext>
            </a:extLst>
          </p:cNvPr>
          <p:cNvPicPr>
            <a:picLocks noChangeAspect="1"/>
          </p:cNvPicPr>
          <p:nvPr/>
        </p:nvPicPr>
        <p:blipFill rotWithShape="1">
          <a:blip r:embed="rId2">
            <a:extLst>
              <a:ext uri="{28A0092B-C50C-407E-A947-70E740481C1C}">
                <a14:useLocalDpi xmlns:a14="http://schemas.microsoft.com/office/drawing/2010/main" val="0"/>
              </a:ext>
            </a:extLst>
          </a:blip>
          <a:srcRect b="10272"/>
          <a:stretch/>
        </p:blipFill>
        <p:spPr>
          <a:xfrm>
            <a:off x="234177" y="665018"/>
            <a:ext cx="5114567" cy="3041743"/>
          </a:xfrm>
          <a:prstGeom prst="rect">
            <a:avLst/>
          </a:prstGeom>
        </p:spPr>
      </p:pic>
      <p:sp>
        <p:nvSpPr>
          <p:cNvPr id="13" name="TextBox 12">
            <a:extLst>
              <a:ext uri="{FF2B5EF4-FFF2-40B4-BE49-F238E27FC236}">
                <a16:creationId xmlns:a16="http://schemas.microsoft.com/office/drawing/2014/main" id="{2A92B21A-1567-4431-BB91-67B5569548BE}"/>
              </a:ext>
            </a:extLst>
          </p:cNvPr>
          <p:cNvSpPr txBox="1"/>
          <p:nvPr/>
        </p:nvSpPr>
        <p:spPr>
          <a:xfrm>
            <a:off x="215705" y="648930"/>
            <a:ext cx="2669309" cy="338554"/>
          </a:xfrm>
          <a:prstGeom prst="rect">
            <a:avLst/>
          </a:prstGeom>
          <a:noFill/>
        </p:spPr>
        <p:txBody>
          <a:bodyPr wrap="square" rtlCol="0">
            <a:spAutoFit/>
          </a:bodyPr>
          <a:lstStyle/>
          <a:p>
            <a:r>
              <a:rPr lang="en-US" sz="1600" b="1" dirty="0"/>
              <a:t>Lessons from the cloud…</a:t>
            </a:r>
          </a:p>
        </p:txBody>
      </p:sp>
      <p:sp>
        <p:nvSpPr>
          <p:cNvPr id="3" name="Rectangle 2">
            <a:extLst>
              <a:ext uri="{FF2B5EF4-FFF2-40B4-BE49-F238E27FC236}">
                <a16:creationId xmlns:a16="http://schemas.microsoft.com/office/drawing/2014/main" id="{607A09B4-9D49-496F-82D2-1F5A272A01B9}"/>
              </a:ext>
            </a:extLst>
          </p:cNvPr>
          <p:cNvSpPr/>
          <p:nvPr/>
        </p:nvSpPr>
        <p:spPr>
          <a:xfrm>
            <a:off x="245799" y="878654"/>
            <a:ext cx="5102945" cy="2169825"/>
          </a:xfrm>
          <a:prstGeom prst="rect">
            <a:avLst/>
          </a:prstGeom>
        </p:spPr>
        <p:txBody>
          <a:bodyPr wrap="square">
            <a:spAutoFit/>
          </a:bodyPr>
          <a:lstStyle/>
          <a:p>
            <a:pPr marL="285750" indent="-285750">
              <a:buFont typeface="Arial" panose="020B0604020202020204" pitchFamily="34" charset="0"/>
              <a:buChar char="•"/>
            </a:pPr>
            <a:r>
              <a:rPr lang="en-US" sz="1500" dirty="0">
                <a:solidFill>
                  <a:srgbClr val="006BA6"/>
                </a:solidFill>
              </a:rPr>
              <a:t>Many choices, determine what serves you use case the best</a:t>
            </a:r>
          </a:p>
          <a:p>
            <a:pPr marL="285750" indent="-285750">
              <a:buFont typeface="Arial" panose="020B0604020202020204" pitchFamily="34" charset="0"/>
              <a:buChar char="•"/>
            </a:pPr>
            <a:r>
              <a:rPr lang="en-US" sz="1500" dirty="0">
                <a:solidFill>
                  <a:srgbClr val="006BA6"/>
                </a:solidFill>
              </a:rPr>
              <a:t>Be agnostic, avoid affinity</a:t>
            </a:r>
          </a:p>
          <a:p>
            <a:pPr marL="285750" indent="-285750">
              <a:buFont typeface="Arial" panose="020B0604020202020204" pitchFamily="34" charset="0"/>
              <a:buChar char="•"/>
            </a:pPr>
            <a:r>
              <a:rPr lang="en-US" sz="1500" dirty="0">
                <a:solidFill>
                  <a:srgbClr val="006BA6"/>
                </a:solidFill>
              </a:rPr>
              <a:t>Security in the cloud is a shared responsibility</a:t>
            </a:r>
          </a:p>
          <a:p>
            <a:pPr marL="285750" indent="-285750">
              <a:buFont typeface="Arial" panose="020B0604020202020204" pitchFamily="34" charset="0"/>
              <a:buChar char="•"/>
            </a:pPr>
            <a:r>
              <a:rPr lang="en-US" sz="1500" dirty="0">
                <a:solidFill>
                  <a:srgbClr val="006BA6"/>
                </a:solidFill>
              </a:rPr>
              <a:t>Risks vary by implementation</a:t>
            </a:r>
          </a:p>
          <a:p>
            <a:pPr marL="285750" indent="-285750">
              <a:buFont typeface="Arial" panose="020B0604020202020204" pitchFamily="34" charset="0"/>
              <a:buChar char="•"/>
            </a:pPr>
            <a:r>
              <a:rPr lang="en-US" sz="1500" dirty="0">
                <a:solidFill>
                  <a:srgbClr val="006BA6"/>
                </a:solidFill>
              </a:rPr>
              <a:t>Define protections that enable trust in the cloud</a:t>
            </a:r>
          </a:p>
          <a:p>
            <a:pPr marL="285750" indent="-285750">
              <a:buFont typeface="Arial" panose="020B0604020202020204" pitchFamily="34" charset="0"/>
              <a:buChar char="•"/>
            </a:pPr>
            <a:r>
              <a:rPr lang="en-US" sz="1500" dirty="0">
                <a:solidFill>
                  <a:srgbClr val="006BA6"/>
                </a:solidFill>
              </a:rPr>
              <a:t>Adopt Zero Trust Networking Access policy.</a:t>
            </a:r>
          </a:p>
          <a:p>
            <a:pPr marL="285750" indent="-285750">
              <a:buFont typeface="Arial" panose="020B0604020202020204" pitchFamily="34" charset="0"/>
              <a:buChar char="•"/>
            </a:pPr>
            <a:r>
              <a:rPr lang="en-US" sz="1500" dirty="0">
                <a:solidFill>
                  <a:srgbClr val="006BA6"/>
                </a:solidFill>
              </a:rPr>
              <a:t>Prefer cloud provider, native cloud products and services</a:t>
            </a:r>
          </a:p>
          <a:p>
            <a:pPr marL="285750" indent="-285750">
              <a:buFont typeface="Arial" panose="020B0604020202020204" pitchFamily="34" charset="0"/>
              <a:buChar char="•"/>
            </a:pPr>
            <a:r>
              <a:rPr lang="en-US" sz="1500" dirty="0">
                <a:solidFill>
                  <a:srgbClr val="006BA6"/>
                </a:solidFill>
              </a:rPr>
              <a:t>Promote automation as early as possible</a:t>
            </a:r>
          </a:p>
          <a:p>
            <a:pPr marL="285750" indent="-285750">
              <a:buFont typeface="Arial" panose="020B0604020202020204" pitchFamily="34" charset="0"/>
              <a:buChar char="•"/>
            </a:pPr>
            <a:r>
              <a:rPr lang="en-US" sz="1500" dirty="0">
                <a:solidFill>
                  <a:srgbClr val="006BA6"/>
                </a:solidFill>
              </a:rPr>
              <a:t>Don't forget cleanup!</a:t>
            </a:r>
          </a:p>
        </p:txBody>
      </p:sp>
      <p:pic>
        <p:nvPicPr>
          <p:cNvPr id="8" name="Picture 7">
            <a:extLst>
              <a:ext uri="{FF2B5EF4-FFF2-40B4-BE49-F238E27FC236}">
                <a16:creationId xmlns:a16="http://schemas.microsoft.com/office/drawing/2014/main" id="{CF3AF21E-A12B-4DEC-BE8D-44A4DF697ED9}"/>
              </a:ext>
            </a:extLst>
          </p:cNvPr>
          <p:cNvPicPr>
            <a:picLocks noChangeAspect="1"/>
          </p:cNvPicPr>
          <p:nvPr/>
        </p:nvPicPr>
        <p:blipFill rotWithShape="1">
          <a:blip r:embed="rId2">
            <a:extLst>
              <a:ext uri="{28A0092B-C50C-407E-A947-70E740481C1C}">
                <a14:useLocalDpi xmlns:a14="http://schemas.microsoft.com/office/drawing/2010/main" val="0"/>
              </a:ext>
            </a:extLst>
          </a:blip>
          <a:srcRect b="10272"/>
          <a:stretch/>
        </p:blipFill>
        <p:spPr>
          <a:xfrm>
            <a:off x="5563273" y="2926440"/>
            <a:ext cx="6400800" cy="2743200"/>
          </a:xfrm>
          <a:prstGeom prst="rect">
            <a:avLst/>
          </a:prstGeom>
        </p:spPr>
      </p:pic>
      <p:sp>
        <p:nvSpPr>
          <p:cNvPr id="9" name="TextBox 8">
            <a:extLst>
              <a:ext uri="{FF2B5EF4-FFF2-40B4-BE49-F238E27FC236}">
                <a16:creationId xmlns:a16="http://schemas.microsoft.com/office/drawing/2014/main" id="{1B1FE6AD-F235-4EA6-AE7C-DAB482F7714C}"/>
              </a:ext>
            </a:extLst>
          </p:cNvPr>
          <p:cNvSpPr txBox="1"/>
          <p:nvPr/>
        </p:nvSpPr>
        <p:spPr>
          <a:xfrm>
            <a:off x="5563273" y="3129640"/>
            <a:ext cx="6400800" cy="2169825"/>
          </a:xfrm>
          <a:prstGeom prst="rect">
            <a:avLst/>
          </a:prstGeom>
          <a:noFill/>
        </p:spPr>
        <p:txBody>
          <a:bodyPr wrap="square" rtlCol="0">
            <a:spAutoFit/>
          </a:bodyPr>
          <a:lstStyle/>
          <a:p>
            <a:pPr marL="285750" lvl="0" indent="-285750" fontAlgn="ctr">
              <a:buFont typeface="Arial" panose="020B0604020202020204" pitchFamily="34" charset="0"/>
              <a:buChar char="•"/>
            </a:pPr>
            <a:r>
              <a:rPr lang="en-US" sz="1500" dirty="0">
                <a:solidFill>
                  <a:srgbClr val="006BA6"/>
                </a:solidFill>
              </a:rPr>
              <a:t>Be flexible, willing to adapt, and Be open-minded</a:t>
            </a:r>
          </a:p>
          <a:p>
            <a:pPr marL="285750" lvl="0" indent="-285750" fontAlgn="ctr">
              <a:buFont typeface="Arial" panose="020B0604020202020204" pitchFamily="34" charset="0"/>
              <a:buChar char="•"/>
            </a:pPr>
            <a:r>
              <a:rPr lang="en-US" sz="1500" dirty="0">
                <a:solidFill>
                  <a:srgbClr val="006BA6"/>
                </a:solidFill>
              </a:rPr>
              <a:t>Be pragmatic and honest with yourself</a:t>
            </a:r>
          </a:p>
          <a:p>
            <a:pPr marL="285750" lvl="0" indent="-285750" fontAlgn="ctr">
              <a:buFont typeface="Arial" panose="020B0604020202020204" pitchFamily="34" charset="0"/>
              <a:buChar char="•"/>
            </a:pPr>
            <a:r>
              <a:rPr lang="en-US" sz="1500" dirty="0">
                <a:solidFill>
                  <a:srgbClr val="006BA6"/>
                </a:solidFill>
              </a:rPr>
              <a:t>Plan for failure. If there is a chance of failure, fail fast</a:t>
            </a:r>
          </a:p>
          <a:p>
            <a:pPr marL="285750" lvl="0" indent="-285750" fontAlgn="ctr">
              <a:buFont typeface="Arial" panose="020B0604020202020204" pitchFamily="34" charset="0"/>
              <a:buChar char="•"/>
            </a:pPr>
            <a:r>
              <a:rPr lang="en-US" sz="1500" dirty="0">
                <a:solidFill>
                  <a:srgbClr val="006BA6"/>
                </a:solidFill>
              </a:rPr>
              <a:t>If you don't find success, start over. Anticipate the unexpected</a:t>
            </a:r>
          </a:p>
          <a:p>
            <a:pPr marL="285750" lvl="0" indent="-285750" fontAlgn="ctr">
              <a:buFont typeface="Arial" panose="020B0604020202020204" pitchFamily="34" charset="0"/>
              <a:buChar char="•"/>
            </a:pPr>
            <a:r>
              <a:rPr lang="en-US" sz="1500" dirty="0">
                <a:solidFill>
                  <a:srgbClr val="006BA6"/>
                </a:solidFill>
              </a:rPr>
              <a:t>Mistakes must be acceptable. Sometimes it takes several attempts</a:t>
            </a:r>
          </a:p>
          <a:p>
            <a:pPr marL="285750" lvl="0" indent="-285750" fontAlgn="ctr">
              <a:buFont typeface="Arial" panose="020B0604020202020204" pitchFamily="34" charset="0"/>
              <a:buChar char="•"/>
            </a:pPr>
            <a:r>
              <a:rPr lang="en-US" sz="1500" dirty="0">
                <a:solidFill>
                  <a:srgbClr val="006BA6"/>
                </a:solidFill>
              </a:rPr>
              <a:t>Resist the urge to haste – you may miss important opportunities</a:t>
            </a:r>
          </a:p>
          <a:p>
            <a:pPr marL="285750" lvl="0" indent="-285750" fontAlgn="ctr">
              <a:buFont typeface="Arial" panose="020B0604020202020204" pitchFamily="34" charset="0"/>
              <a:buChar char="•"/>
            </a:pPr>
            <a:r>
              <a:rPr lang="en-US" sz="1500" dirty="0">
                <a:solidFill>
                  <a:srgbClr val="006BA6"/>
                </a:solidFill>
              </a:rPr>
              <a:t>Keep emotions in check. Emotions or stress affect our thinking and judgment</a:t>
            </a:r>
          </a:p>
          <a:p>
            <a:pPr marL="285750" lvl="0" indent="-285750" fontAlgn="ctr">
              <a:buFont typeface="Arial" panose="020B0604020202020204" pitchFamily="34" charset="0"/>
              <a:buChar char="•"/>
            </a:pPr>
            <a:r>
              <a:rPr lang="en-US" sz="1500" dirty="0">
                <a:solidFill>
                  <a:srgbClr val="006BA6"/>
                </a:solidFill>
              </a:rPr>
              <a:t>Take notes and record progress when you’re working in uncharted territory</a:t>
            </a:r>
          </a:p>
        </p:txBody>
      </p:sp>
      <p:sp>
        <p:nvSpPr>
          <p:cNvPr id="10" name="TextBox 9">
            <a:extLst>
              <a:ext uri="{FF2B5EF4-FFF2-40B4-BE49-F238E27FC236}">
                <a16:creationId xmlns:a16="http://schemas.microsoft.com/office/drawing/2014/main" id="{DFBD16A4-6886-4882-80DD-F242DB447A97}"/>
              </a:ext>
            </a:extLst>
          </p:cNvPr>
          <p:cNvSpPr txBox="1"/>
          <p:nvPr/>
        </p:nvSpPr>
        <p:spPr>
          <a:xfrm>
            <a:off x="5544801" y="2871024"/>
            <a:ext cx="2669309" cy="338554"/>
          </a:xfrm>
          <a:prstGeom prst="rect">
            <a:avLst/>
          </a:prstGeom>
          <a:noFill/>
        </p:spPr>
        <p:txBody>
          <a:bodyPr wrap="square" rtlCol="0">
            <a:spAutoFit/>
          </a:bodyPr>
          <a:lstStyle/>
          <a:p>
            <a:r>
              <a:rPr lang="en-US" sz="1600" b="1" dirty="0"/>
              <a:t>Lessons Learned…</a:t>
            </a:r>
          </a:p>
        </p:txBody>
      </p:sp>
    </p:spTree>
    <p:extLst>
      <p:ext uri="{BB962C8B-B14F-4D97-AF65-F5344CB8AC3E}">
        <p14:creationId xmlns:p14="http://schemas.microsoft.com/office/powerpoint/2010/main" val="2682834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84ECC-2B34-41E1-990A-14331C93F46C}"/>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8DE40D7B-5BEA-4883-9503-FFACA23C1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083890"/>
            <a:ext cx="6858000" cy="5143500"/>
          </a:xfrm>
          <a:prstGeom prst="rect">
            <a:avLst/>
          </a:prstGeom>
        </p:spPr>
      </p:pic>
    </p:spTree>
    <p:extLst>
      <p:ext uri="{BB962C8B-B14F-4D97-AF65-F5344CB8AC3E}">
        <p14:creationId xmlns:p14="http://schemas.microsoft.com/office/powerpoint/2010/main" val="24673681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F5B50673-00A8-4F24-AE5B-224F46A53624}"/>
              </a:ext>
            </a:extLst>
          </p:cNvPr>
          <p:cNvSpPr/>
          <p:nvPr/>
        </p:nvSpPr>
        <p:spPr>
          <a:xfrm>
            <a:off x="2008909" y="3341260"/>
            <a:ext cx="8146474" cy="671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t>Extraction Layer</a:t>
            </a:r>
          </a:p>
          <a:p>
            <a:pPr algn="ctr"/>
            <a:endParaRPr lang="en-US" sz="1400" dirty="0"/>
          </a:p>
        </p:txBody>
      </p:sp>
      <p:sp>
        <p:nvSpPr>
          <p:cNvPr id="51" name="Rectangle 50">
            <a:extLst>
              <a:ext uri="{FF2B5EF4-FFF2-40B4-BE49-F238E27FC236}">
                <a16:creationId xmlns:a16="http://schemas.microsoft.com/office/drawing/2014/main" id="{2E018872-5813-4B01-81A4-6CC9DBC7E521}"/>
              </a:ext>
            </a:extLst>
          </p:cNvPr>
          <p:cNvSpPr/>
          <p:nvPr/>
        </p:nvSpPr>
        <p:spPr>
          <a:xfrm>
            <a:off x="2022763" y="1311416"/>
            <a:ext cx="8146474" cy="19271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tx1"/>
                </a:solidFill>
              </a:rPr>
              <a:t>Data Sources</a:t>
            </a:r>
          </a:p>
          <a:p>
            <a:pPr algn="ctr"/>
            <a:endParaRPr lang="en-US" sz="1400" dirty="0">
              <a:solidFill>
                <a:schemeClr val="tx1"/>
              </a:solidFill>
            </a:endParaRPr>
          </a:p>
        </p:txBody>
      </p:sp>
      <p:sp>
        <p:nvSpPr>
          <p:cNvPr id="42" name="Rectangle 41">
            <a:extLst>
              <a:ext uri="{FF2B5EF4-FFF2-40B4-BE49-F238E27FC236}">
                <a16:creationId xmlns:a16="http://schemas.microsoft.com/office/drawing/2014/main" id="{9FBFA0DA-7E0B-46A7-88EB-050503E8EA05}"/>
              </a:ext>
            </a:extLst>
          </p:cNvPr>
          <p:cNvSpPr/>
          <p:nvPr/>
        </p:nvSpPr>
        <p:spPr>
          <a:xfrm>
            <a:off x="2152071" y="1551708"/>
            <a:ext cx="2353238" cy="15517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Read</a:t>
            </a:r>
            <a:endParaRPr lang="en-US" dirty="0"/>
          </a:p>
        </p:txBody>
      </p:sp>
      <p:sp>
        <p:nvSpPr>
          <p:cNvPr id="2" name="Title 1">
            <a:extLst>
              <a:ext uri="{FF2B5EF4-FFF2-40B4-BE49-F238E27FC236}">
                <a16:creationId xmlns:a16="http://schemas.microsoft.com/office/drawing/2014/main" id="{A47D5B6E-3C64-4590-906D-B34F9463085B}"/>
              </a:ext>
            </a:extLst>
          </p:cNvPr>
          <p:cNvSpPr>
            <a:spLocks noGrp="1"/>
          </p:cNvSpPr>
          <p:nvPr>
            <p:ph type="title"/>
          </p:nvPr>
        </p:nvSpPr>
        <p:spPr/>
        <p:txBody>
          <a:bodyPr/>
          <a:lstStyle/>
          <a:p>
            <a:r>
              <a:rPr lang="en-US" dirty="0"/>
              <a:t>Data source types</a:t>
            </a:r>
          </a:p>
        </p:txBody>
      </p:sp>
      <p:sp>
        <p:nvSpPr>
          <p:cNvPr id="4" name="Rectangle 3">
            <a:extLst>
              <a:ext uri="{FF2B5EF4-FFF2-40B4-BE49-F238E27FC236}">
                <a16:creationId xmlns:a16="http://schemas.microsoft.com/office/drawing/2014/main" id="{C0A46F9C-03A5-462B-8FC1-B1771044A077}"/>
              </a:ext>
            </a:extLst>
          </p:cNvPr>
          <p:cNvSpPr/>
          <p:nvPr/>
        </p:nvSpPr>
        <p:spPr>
          <a:xfrm>
            <a:off x="2272606" y="1895005"/>
            <a:ext cx="960120" cy="379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Database</a:t>
            </a:r>
          </a:p>
        </p:txBody>
      </p:sp>
      <p:sp>
        <p:nvSpPr>
          <p:cNvPr id="10" name="Rectangle 9">
            <a:extLst>
              <a:ext uri="{FF2B5EF4-FFF2-40B4-BE49-F238E27FC236}">
                <a16:creationId xmlns:a16="http://schemas.microsoft.com/office/drawing/2014/main" id="{D86EF023-FAA0-4504-9F47-FEF6CFDD8C5A}"/>
              </a:ext>
            </a:extLst>
          </p:cNvPr>
          <p:cNvSpPr/>
          <p:nvPr/>
        </p:nvSpPr>
        <p:spPr>
          <a:xfrm>
            <a:off x="3429662" y="1895005"/>
            <a:ext cx="960120" cy="379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SFTP</a:t>
            </a:r>
          </a:p>
        </p:txBody>
      </p:sp>
      <p:sp>
        <p:nvSpPr>
          <p:cNvPr id="43" name="Rectangle 42">
            <a:extLst>
              <a:ext uri="{FF2B5EF4-FFF2-40B4-BE49-F238E27FC236}">
                <a16:creationId xmlns:a16="http://schemas.microsoft.com/office/drawing/2014/main" id="{81CFDBCB-1CEF-4021-9E5B-08BA183164E3}"/>
              </a:ext>
            </a:extLst>
          </p:cNvPr>
          <p:cNvSpPr/>
          <p:nvPr/>
        </p:nvSpPr>
        <p:spPr>
          <a:xfrm>
            <a:off x="2154819" y="3595250"/>
            <a:ext cx="2350489" cy="329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Extractor</a:t>
            </a:r>
          </a:p>
        </p:txBody>
      </p:sp>
      <p:cxnSp>
        <p:nvCxnSpPr>
          <p:cNvPr id="45" name="Straight Arrow Connector 44">
            <a:extLst>
              <a:ext uri="{FF2B5EF4-FFF2-40B4-BE49-F238E27FC236}">
                <a16:creationId xmlns:a16="http://schemas.microsoft.com/office/drawing/2014/main" id="{7992095C-76DD-416E-B181-DB8D42CD2D9E}"/>
              </a:ext>
            </a:extLst>
          </p:cNvPr>
          <p:cNvCxnSpPr>
            <a:cxnSpLocks/>
            <a:stCxn id="43" idx="0"/>
            <a:endCxn id="42" idx="2"/>
          </p:cNvCxnSpPr>
          <p:nvPr/>
        </p:nvCxnSpPr>
        <p:spPr>
          <a:xfrm flipH="1" flipV="1">
            <a:off x="3328690" y="3103415"/>
            <a:ext cx="1374" cy="4918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A3759D14-2CAB-4A3D-87D5-193145D4B9A3}"/>
              </a:ext>
            </a:extLst>
          </p:cNvPr>
          <p:cNvSpPr/>
          <p:nvPr/>
        </p:nvSpPr>
        <p:spPr>
          <a:xfrm>
            <a:off x="4903793" y="1551708"/>
            <a:ext cx="2353238" cy="15517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Poster</a:t>
            </a:r>
            <a:endParaRPr lang="en-US" dirty="0"/>
          </a:p>
        </p:txBody>
      </p:sp>
      <p:sp>
        <p:nvSpPr>
          <p:cNvPr id="47" name="Rectangle 46">
            <a:extLst>
              <a:ext uri="{FF2B5EF4-FFF2-40B4-BE49-F238E27FC236}">
                <a16:creationId xmlns:a16="http://schemas.microsoft.com/office/drawing/2014/main" id="{E2EBFE9E-719E-4B23-B2D0-87CDDB1F784C}"/>
              </a:ext>
            </a:extLst>
          </p:cNvPr>
          <p:cNvSpPr/>
          <p:nvPr/>
        </p:nvSpPr>
        <p:spPr>
          <a:xfrm>
            <a:off x="5018111" y="1862678"/>
            <a:ext cx="960120" cy="379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Kafka</a:t>
            </a:r>
          </a:p>
        </p:txBody>
      </p:sp>
      <p:sp>
        <p:nvSpPr>
          <p:cNvPr id="48" name="Rectangle 47">
            <a:extLst>
              <a:ext uri="{FF2B5EF4-FFF2-40B4-BE49-F238E27FC236}">
                <a16:creationId xmlns:a16="http://schemas.microsoft.com/office/drawing/2014/main" id="{04C5CD36-AFA7-4800-95CC-3D7F85B1CEAB}"/>
              </a:ext>
            </a:extLst>
          </p:cNvPr>
          <p:cNvSpPr/>
          <p:nvPr/>
        </p:nvSpPr>
        <p:spPr>
          <a:xfrm>
            <a:off x="6175165" y="1862678"/>
            <a:ext cx="960120" cy="379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MQ</a:t>
            </a:r>
          </a:p>
        </p:txBody>
      </p:sp>
      <p:sp>
        <p:nvSpPr>
          <p:cNvPr id="49" name="Rectangle 48">
            <a:extLst>
              <a:ext uri="{FF2B5EF4-FFF2-40B4-BE49-F238E27FC236}">
                <a16:creationId xmlns:a16="http://schemas.microsoft.com/office/drawing/2014/main" id="{6CE365D6-64ED-4F41-915A-0B0DEA7127F4}"/>
              </a:ext>
            </a:extLst>
          </p:cNvPr>
          <p:cNvSpPr/>
          <p:nvPr/>
        </p:nvSpPr>
        <p:spPr>
          <a:xfrm>
            <a:off x="4901044" y="3595250"/>
            <a:ext cx="2358737" cy="329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Listener</a:t>
            </a:r>
          </a:p>
        </p:txBody>
      </p:sp>
      <p:cxnSp>
        <p:nvCxnSpPr>
          <p:cNvPr id="52" name="Straight Arrow Connector 51">
            <a:extLst>
              <a:ext uri="{FF2B5EF4-FFF2-40B4-BE49-F238E27FC236}">
                <a16:creationId xmlns:a16="http://schemas.microsoft.com/office/drawing/2014/main" id="{63E4F9D9-0BCA-43C9-8FA4-2D4F46DBEB08}"/>
              </a:ext>
            </a:extLst>
          </p:cNvPr>
          <p:cNvCxnSpPr>
            <a:cxnSpLocks/>
            <a:stCxn id="46" idx="2"/>
            <a:endCxn id="49" idx="0"/>
          </p:cNvCxnSpPr>
          <p:nvPr/>
        </p:nvCxnSpPr>
        <p:spPr>
          <a:xfrm>
            <a:off x="6080412" y="3103414"/>
            <a:ext cx="1" cy="491836"/>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8C478EBA-0A2A-4D4C-B374-503A61EA2A54}"/>
              </a:ext>
            </a:extLst>
          </p:cNvPr>
          <p:cNvSpPr/>
          <p:nvPr/>
        </p:nvSpPr>
        <p:spPr>
          <a:xfrm>
            <a:off x="2272606" y="2251364"/>
            <a:ext cx="960120" cy="745835"/>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indent="-176213">
              <a:buFont typeface="Arial" panose="020B0604020202020204" pitchFamily="34" charset="0"/>
              <a:buChar char="•"/>
            </a:pPr>
            <a:r>
              <a:rPr lang="en-US" sz="1100" dirty="0">
                <a:solidFill>
                  <a:schemeClr val="tx1"/>
                </a:solidFill>
              </a:rPr>
              <a:t>SQL Database</a:t>
            </a:r>
          </a:p>
          <a:p>
            <a:pPr marL="176213" indent="-176213">
              <a:buFont typeface="Arial" panose="020B0604020202020204" pitchFamily="34" charset="0"/>
              <a:buChar char="•"/>
            </a:pPr>
            <a:r>
              <a:rPr lang="en-US" sz="1100" dirty="0">
                <a:solidFill>
                  <a:schemeClr val="tx1"/>
                </a:solidFill>
              </a:rPr>
              <a:t>NoSQL Database</a:t>
            </a:r>
          </a:p>
        </p:txBody>
      </p:sp>
      <p:sp>
        <p:nvSpPr>
          <p:cNvPr id="56" name="Rectangle 55">
            <a:extLst>
              <a:ext uri="{FF2B5EF4-FFF2-40B4-BE49-F238E27FC236}">
                <a16:creationId xmlns:a16="http://schemas.microsoft.com/office/drawing/2014/main" id="{2FC6DDDB-BAD7-494E-A560-BB6A58249F86}"/>
              </a:ext>
            </a:extLst>
          </p:cNvPr>
          <p:cNvSpPr/>
          <p:nvPr/>
        </p:nvSpPr>
        <p:spPr>
          <a:xfrm>
            <a:off x="3429662" y="2251364"/>
            <a:ext cx="960120" cy="745835"/>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indent="-176213">
              <a:buFont typeface="Arial" panose="020B0604020202020204" pitchFamily="34" charset="0"/>
              <a:buChar char="•"/>
            </a:pPr>
            <a:r>
              <a:rPr lang="en-US" sz="1100" dirty="0">
                <a:solidFill>
                  <a:schemeClr val="tx1"/>
                </a:solidFill>
              </a:rPr>
              <a:t>Text file</a:t>
            </a:r>
          </a:p>
          <a:p>
            <a:pPr marL="176213" indent="-176213">
              <a:buFont typeface="Arial" panose="020B0604020202020204" pitchFamily="34" charset="0"/>
              <a:buChar char="•"/>
            </a:pPr>
            <a:r>
              <a:rPr lang="en-US" sz="1100" dirty="0">
                <a:solidFill>
                  <a:schemeClr val="tx1"/>
                </a:solidFill>
              </a:rPr>
              <a:t>Audio file</a:t>
            </a:r>
          </a:p>
          <a:p>
            <a:pPr marL="176213" indent="-176213">
              <a:buFont typeface="Arial" panose="020B0604020202020204" pitchFamily="34" charset="0"/>
              <a:buChar char="•"/>
            </a:pPr>
            <a:r>
              <a:rPr lang="en-US" sz="1100" dirty="0">
                <a:solidFill>
                  <a:schemeClr val="tx1"/>
                </a:solidFill>
              </a:rPr>
              <a:t>Image file</a:t>
            </a:r>
          </a:p>
          <a:p>
            <a:pPr marL="176213" indent="-176213">
              <a:buFont typeface="Arial" panose="020B0604020202020204" pitchFamily="34" charset="0"/>
              <a:buChar char="•"/>
            </a:pPr>
            <a:r>
              <a:rPr lang="en-US" sz="1100" dirty="0">
                <a:solidFill>
                  <a:schemeClr val="tx1"/>
                </a:solidFill>
              </a:rPr>
              <a:t>Video file</a:t>
            </a:r>
          </a:p>
        </p:txBody>
      </p:sp>
      <p:sp>
        <p:nvSpPr>
          <p:cNvPr id="60" name="Rectangle 59">
            <a:extLst>
              <a:ext uri="{FF2B5EF4-FFF2-40B4-BE49-F238E27FC236}">
                <a16:creationId xmlns:a16="http://schemas.microsoft.com/office/drawing/2014/main" id="{1C4F36BE-05CB-4503-9432-B9747E6A49C2}"/>
              </a:ext>
            </a:extLst>
          </p:cNvPr>
          <p:cNvSpPr/>
          <p:nvPr/>
        </p:nvSpPr>
        <p:spPr>
          <a:xfrm>
            <a:off x="5018111" y="2251364"/>
            <a:ext cx="960120" cy="745835"/>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indent="-176213">
              <a:buFont typeface="Arial" panose="020B0604020202020204" pitchFamily="34" charset="0"/>
              <a:buChar char="•"/>
            </a:pPr>
            <a:r>
              <a:rPr lang="en-US" sz="1100" dirty="0">
                <a:solidFill>
                  <a:schemeClr val="tx1"/>
                </a:solidFill>
              </a:rPr>
              <a:t>Messages posting</a:t>
            </a:r>
          </a:p>
        </p:txBody>
      </p:sp>
      <p:sp>
        <p:nvSpPr>
          <p:cNvPr id="61" name="Rectangle 60">
            <a:extLst>
              <a:ext uri="{FF2B5EF4-FFF2-40B4-BE49-F238E27FC236}">
                <a16:creationId xmlns:a16="http://schemas.microsoft.com/office/drawing/2014/main" id="{32508FCA-55B6-489F-93B4-29339AC7CEDD}"/>
              </a:ext>
            </a:extLst>
          </p:cNvPr>
          <p:cNvSpPr/>
          <p:nvPr/>
        </p:nvSpPr>
        <p:spPr>
          <a:xfrm>
            <a:off x="6175165" y="2251364"/>
            <a:ext cx="960120" cy="745835"/>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indent="-176213">
              <a:buFont typeface="Arial" panose="020B0604020202020204" pitchFamily="34" charset="0"/>
              <a:buChar char="•"/>
            </a:pPr>
            <a:r>
              <a:rPr lang="en-US" sz="1100" dirty="0">
                <a:solidFill>
                  <a:schemeClr val="tx1"/>
                </a:solidFill>
              </a:rPr>
              <a:t>Messages posting</a:t>
            </a:r>
          </a:p>
        </p:txBody>
      </p:sp>
      <p:sp>
        <p:nvSpPr>
          <p:cNvPr id="62" name="Rectangle 61">
            <a:extLst>
              <a:ext uri="{FF2B5EF4-FFF2-40B4-BE49-F238E27FC236}">
                <a16:creationId xmlns:a16="http://schemas.microsoft.com/office/drawing/2014/main" id="{A70F77E9-614C-4BA3-98C9-29D262FADF82}"/>
              </a:ext>
            </a:extLst>
          </p:cNvPr>
          <p:cNvSpPr/>
          <p:nvPr/>
        </p:nvSpPr>
        <p:spPr>
          <a:xfrm>
            <a:off x="7650018" y="1551708"/>
            <a:ext cx="2353238" cy="15517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To be invoked</a:t>
            </a:r>
            <a:endParaRPr lang="en-US" dirty="0"/>
          </a:p>
        </p:txBody>
      </p:sp>
      <p:sp>
        <p:nvSpPr>
          <p:cNvPr id="63" name="Rectangle 62">
            <a:extLst>
              <a:ext uri="{FF2B5EF4-FFF2-40B4-BE49-F238E27FC236}">
                <a16:creationId xmlns:a16="http://schemas.microsoft.com/office/drawing/2014/main" id="{85A3188C-5FB2-47E1-BC27-A77BD104389C}"/>
              </a:ext>
            </a:extLst>
          </p:cNvPr>
          <p:cNvSpPr/>
          <p:nvPr/>
        </p:nvSpPr>
        <p:spPr>
          <a:xfrm>
            <a:off x="7747454" y="1867298"/>
            <a:ext cx="960120" cy="379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Web API</a:t>
            </a:r>
          </a:p>
        </p:txBody>
      </p:sp>
      <p:sp>
        <p:nvSpPr>
          <p:cNvPr id="64" name="Rectangle 63">
            <a:extLst>
              <a:ext uri="{FF2B5EF4-FFF2-40B4-BE49-F238E27FC236}">
                <a16:creationId xmlns:a16="http://schemas.microsoft.com/office/drawing/2014/main" id="{3A905312-2944-49A6-B647-ECA8B7AB5E79}"/>
              </a:ext>
            </a:extLst>
          </p:cNvPr>
          <p:cNvSpPr/>
          <p:nvPr/>
        </p:nvSpPr>
        <p:spPr>
          <a:xfrm>
            <a:off x="8904508" y="1867298"/>
            <a:ext cx="960120" cy="379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MLLP</a:t>
            </a:r>
          </a:p>
        </p:txBody>
      </p:sp>
      <p:sp>
        <p:nvSpPr>
          <p:cNvPr id="65" name="Rectangle 64">
            <a:extLst>
              <a:ext uri="{FF2B5EF4-FFF2-40B4-BE49-F238E27FC236}">
                <a16:creationId xmlns:a16="http://schemas.microsoft.com/office/drawing/2014/main" id="{BF70C2AD-ACCB-4252-9CF2-B69B1C554F50}"/>
              </a:ext>
            </a:extLst>
          </p:cNvPr>
          <p:cNvSpPr/>
          <p:nvPr/>
        </p:nvSpPr>
        <p:spPr>
          <a:xfrm>
            <a:off x="7747454" y="2251364"/>
            <a:ext cx="960120" cy="745835"/>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indent="-176213">
              <a:buFont typeface="Arial" panose="020B0604020202020204" pitchFamily="34" charset="0"/>
              <a:buChar char="•"/>
            </a:pPr>
            <a:r>
              <a:rPr lang="en-US" sz="1100" dirty="0">
                <a:solidFill>
                  <a:schemeClr val="tx1"/>
                </a:solidFill>
              </a:rPr>
              <a:t>SOAP</a:t>
            </a:r>
          </a:p>
          <a:p>
            <a:pPr marL="176213" indent="-176213">
              <a:buFont typeface="Arial" panose="020B0604020202020204" pitchFamily="34" charset="0"/>
              <a:buChar char="•"/>
            </a:pPr>
            <a:r>
              <a:rPr lang="en-US" sz="1100" dirty="0">
                <a:solidFill>
                  <a:schemeClr val="tx1"/>
                </a:solidFill>
              </a:rPr>
              <a:t>JSON/XML</a:t>
            </a:r>
          </a:p>
        </p:txBody>
      </p:sp>
      <p:sp>
        <p:nvSpPr>
          <p:cNvPr id="66" name="Rectangle 65">
            <a:extLst>
              <a:ext uri="{FF2B5EF4-FFF2-40B4-BE49-F238E27FC236}">
                <a16:creationId xmlns:a16="http://schemas.microsoft.com/office/drawing/2014/main" id="{9667128C-62CD-40E0-9F06-E469C14565D5}"/>
              </a:ext>
            </a:extLst>
          </p:cNvPr>
          <p:cNvSpPr/>
          <p:nvPr/>
        </p:nvSpPr>
        <p:spPr>
          <a:xfrm>
            <a:off x="8904508" y="2251364"/>
            <a:ext cx="960120" cy="745835"/>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indent="-176213">
              <a:buFont typeface="Arial" panose="020B0604020202020204" pitchFamily="34" charset="0"/>
              <a:buChar char="•"/>
            </a:pPr>
            <a:r>
              <a:rPr lang="en-US" sz="1100" dirty="0">
                <a:solidFill>
                  <a:schemeClr val="tx1"/>
                </a:solidFill>
              </a:rPr>
              <a:t>HL7</a:t>
            </a:r>
          </a:p>
        </p:txBody>
      </p:sp>
      <p:sp>
        <p:nvSpPr>
          <p:cNvPr id="67" name="Rectangle 66">
            <a:extLst>
              <a:ext uri="{FF2B5EF4-FFF2-40B4-BE49-F238E27FC236}">
                <a16:creationId xmlns:a16="http://schemas.microsoft.com/office/drawing/2014/main" id="{541E0B97-4950-4141-8736-99BB2B653DE7}"/>
              </a:ext>
            </a:extLst>
          </p:cNvPr>
          <p:cNvSpPr/>
          <p:nvPr/>
        </p:nvSpPr>
        <p:spPr>
          <a:xfrm>
            <a:off x="7650018" y="3595250"/>
            <a:ext cx="2353238" cy="329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Invoker</a:t>
            </a:r>
          </a:p>
        </p:txBody>
      </p:sp>
      <p:cxnSp>
        <p:nvCxnSpPr>
          <p:cNvPr id="68" name="Straight Arrow Connector 67">
            <a:extLst>
              <a:ext uri="{FF2B5EF4-FFF2-40B4-BE49-F238E27FC236}">
                <a16:creationId xmlns:a16="http://schemas.microsoft.com/office/drawing/2014/main" id="{6135A953-5EAB-4971-B1A6-6E54D3D64107}"/>
              </a:ext>
            </a:extLst>
          </p:cNvPr>
          <p:cNvCxnSpPr>
            <a:cxnSpLocks/>
            <a:stCxn id="67" idx="0"/>
            <a:endCxn id="62" idx="2"/>
          </p:cNvCxnSpPr>
          <p:nvPr/>
        </p:nvCxnSpPr>
        <p:spPr>
          <a:xfrm flipV="1">
            <a:off x="8826637" y="3103414"/>
            <a:ext cx="0" cy="4918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1B6C50EA-4E73-435E-82CD-9B2C383ABF09}"/>
              </a:ext>
            </a:extLst>
          </p:cNvPr>
          <p:cNvSpPr/>
          <p:nvPr/>
        </p:nvSpPr>
        <p:spPr>
          <a:xfrm>
            <a:off x="2022763" y="621145"/>
            <a:ext cx="8146474" cy="60056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tx1"/>
                </a:solidFill>
              </a:rPr>
              <a:t>Authentication types</a:t>
            </a:r>
          </a:p>
          <a:p>
            <a:pPr algn="ctr"/>
            <a:endParaRPr lang="en-US" sz="1400" dirty="0">
              <a:solidFill>
                <a:schemeClr val="tx1"/>
              </a:solidFill>
            </a:endParaRPr>
          </a:p>
        </p:txBody>
      </p:sp>
      <p:sp>
        <p:nvSpPr>
          <p:cNvPr id="72" name="Rectangle 71">
            <a:extLst>
              <a:ext uri="{FF2B5EF4-FFF2-40B4-BE49-F238E27FC236}">
                <a16:creationId xmlns:a16="http://schemas.microsoft.com/office/drawing/2014/main" id="{7128CAF9-7880-4260-A70C-FBE7A827222B}"/>
              </a:ext>
            </a:extLst>
          </p:cNvPr>
          <p:cNvSpPr/>
          <p:nvPr/>
        </p:nvSpPr>
        <p:spPr>
          <a:xfrm>
            <a:off x="2094343" y="907424"/>
            <a:ext cx="960120" cy="234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Database</a:t>
            </a:r>
          </a:p>
        </p:txBody>
      </p:sp>
      <p:sp>
        <p:nvSpPr>
          <p:cNvPr id="73" name="Rectangle 72">
            <a:extLst>
              <a:ext uri="{FF2B5EF4-FFF2-40B4-BE49-F238E27FC236}">
                <a16:creationId xmlns:a16="http://schemas.microsoft.com/office/drawing/2014/main" id="{ECA584F9-1A82-4F15-ADE3-75662F94ED9D}"/>
              </a:ext>
            </a:extLst>
          </p:cNvPr>
          <p:cNvSpPr/>
          <p:nvPr/>
        </p:nvSpPr>
        <p:spPr>
          <a:xfrm>
            <a:off x="3267637" y="907424"/>
            <a:ext cx="960120" cy="234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Kafka</a:t>
            </a:r>
          </a:p>
        </p:txBody>
      </p:sp>
      <p:sp>
        <p:nvSpPr>
          <p:cNvPr id="74" name="Rectangle 73">
            <a:extLst>
              <a:ext uri="{FF2B5EF4-FFF2-40B4-BE49-F238E27FC236}">
                <a16:creationId xmlns:a16="http://schemas.microsoft.com/office/drawing/2014/main" id="{34B310F6-D186-4C25-AB3A-C5C8EA1BCB83}"/>
              </a:ext>
            </a:extLst>
          </p:cNvPr>
          <p:cNvSpPr/>
          <p:nvPr/>
        </p:nvSpPr>
        <p:spPr>
          <a:xfrm>
            <a:off x="4440931" y="907424"/>
            <a:ext cx="960120" cy="234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MQ</a:t>
            </a:r>
          </a:p>
        </p:txBody>
      </p:sp>
      <p:sp>
        <p:nvSpPr>
          <p:cNvPr id="75" name="Rectangle 74">
            <a:extLst>
              <a:ext uri="{FF2B5EF4-FFF2-40B4-BE49-F238E27FC236}">
                <a16:creationId xmlns:a16="http://schemas.microsoft.com/office/drawing/2014/main" id="{BEB958B0-9A03-4B6B-8FF6-6868B6FE11BB}"/>
              </a:ext>
            </a:extLst>
          </p:cNvPr>
          <p:cNvSpPr/>
          <p:nvPr/>
        </p:nvSpPr>
        <p:spPr>
          <a:xfrm>
            <a:off x="5614225" y="907424"/>
            <a:ext cx="960120" cy="234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err="1"/>
              <a:t>HttpBasic</a:t>
            </a:r>
            <a:endParaRPr lang="en-US" sz="1300" dirty="0"/>
          </a:p>
        </p:txBody>
      </p:sp>
      <p:sp>
        <p:nvSpPr>
          <p:cNvPr id="76" name="Rectangle 75">
            <a:extLst>
              <a:ext uri="{FF2B5EF4-FFF2-40B4-BE49-F238E27FC236}">
                <a16:creationId xmlns:a16="http://schemas.microsoft.com/office/drawing/2014/main" id="{BFB09A29-A5B2-4157-92DC-9A918C5C09D9}"/>
              </a:ext>
            </a:extLst>
          </p:cNvPr>
          <p:cNvSpPr/>
          <p:nvPr/>
        </p:nvSpPr>
        <p:spPr>
          <a:xfrm>
            <a:off x="6787519" y="907424"/>
            <a:ext cx="960120" cy="234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OAuth</a:t>
            </a:r>
          </a:p>
        </p:txBody>
      </p:sp>
      <p:sp>
        <p:nvSpPr>
          <p:cNvPr id="77" name="Rectangle 76">
            <a:extLst>
              <a:ext uri="{FF2B5EF4-FFF2-40B4-BE49-F238E27FC236}">
                <a16:creationId xmlns:a16="http://schemas.microsoft.com/office/drawing/2014/main" id="{EB8299A4-0EF8-4376-B7C1-AEEC66947D5F}"/>
              </a:ext>
            </a:extLst>
          </p:cNvPr>
          <p:cNvSpPr/>
          <p:nvPr/>
        </p:nvSpPr>
        <p:spPr>
          <a:xfrm>
            <a:off x="7960813" y="907424"/>
            <a:ext cx="960120" cy="234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SSL/TLS</a:t>
            </a:r>
          </a:p>
        </p:txBody>
      </p:sp>
      <p:sp>
        <p:nvSpPr>
          <p:cNvPr id="78" name="Rectangle 77">
            <a:extLst>
              <a:ext uri="{FF2B5EF4-FFF2-40B4-BE49-F238E27FC236}">
                <a16:creationId xmlns:a16="http://schemas.microsoft.com/office/drawing/2014/main" id="{2E73FB71-0A51-4DE4-A5A1-6C2CABFE85FB}"/>
              </a:ext>
            </a:extLst>
          </p:cNvPr>
          <p:cNvSpPr/>
          <p:nvPr/>
        </p:nvSpPr>
        <p:spPr>
          <a:xfrm>
            <a:off x="9134105" y="907424"/>
            <a:ext cx="960120" cy="234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SFTP</a:t>
            </a:r>
          </a:p>
        </p:txBody>
      </p:sp>
      <p:cxnSp>
        <p:nvCxnSpPr>
          <p:cNvPr id="81" name="Straight Arrow Connector 80">
            <a:extLst>
              <a:ext uri="{FF2B5EF4-FFF2-40B4-BE49-F238E27FC236}">
                <a16:creationId xmlns:a16="http://schemas.microsoft.com/office/drawing/2014/main" id="{20E11A89-F41A-45E8-8751-36CE6CED38D2}"/>
              </a:ext>
            </a:extLst>
          </p:cNvPr>
          <p:cNvCxnSpPr>
            <a:cxnSpLocks/>
            <a:stCxn id="42" idx="0"/>
          </p:cNvCxnSpPr>
          <p:nvPr/>
        </p:nvCxnSpPr>
        <p:spPr>
          <a:xfrm flipV="1">
            <a:off x="3328690" y="1221711"/>
            <a:ext cx="0" cy="329997"/>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896C0F0-6143-4E23-A286-EF11E2AEDEF9}"/>
              </a:ext>
            </a:extLst>
          </p:cNvPr>
          <p:cNvCxnSpPr>
            <a:cxnSpLocks/>
            <a:stCxn id="46" idx="0"/>
          </p:cNvCxnSpPr>
          <p:nvPr/>
        </p:nvCxnSpPr>
        <p:spPr>
          <a:xfrm flipH="1" flipV="1">
            <a:off x="6068292" y="1221712"/>
            <a:ext cx="12120" cy="329996"/>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AD56F7B-1EA0-4797-9F52-C74D2C35AB3F}"/>
              </a:ext>
            </a:extLst>
          </p:cNvPr>
          <p:cNvCxnSpPr>
            <a:cxnSpLocks/>
            <a:stCxn id="62" idx="0"/>
          </p:cNvCxnSpPr>
          <p:nvPr/>
        </p:nvCxnSpPr>
        <p:spPr>
          <a:xfrm flipV="1">
            <a:off x="8826637" y="1221711"/>
            <a:ext cx="0" cy="329997"/>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D3AB2D30-6F25-4513-B190-7994F2866B36}"/>
              </a:ext>
            </a:extLst>
          </p:cNvPr>
          <p:cNvSpPr/>
          <p:nvPr/>
        </p:nvSpPr>
        <p:spPr>
          <a:xfrm>
            <a:off x="2022763" y="4150582"/>
            <a:ext cx="8128000" cy="3325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Standardization (Mapping)</a:t>
            </a:r>
          </a:p>
        </p:txBody>
      </p:sp>
      <p:sp>
        <p:nvSpPr>
          <p:cNvPr id="90" name="Rectangle 89">
            <a:extLst>
              <a:ext uri="{FF2B5EF4-FFF2-40B4-BE49-F238E27FC236}">
                <a16:creationId xmlns:a16="http://schemas.microsoft.com/office/drawing/2014/main" id="{B2166418-F385-4AF5-9636-9BA933841409}"/>
              </a:ext>
            </a:extLst>
          </p:cNvPr>
          <p:cNvSpPr/>
          <p:nvPr/>
        </p:nvSpPr>
        <p:spPr>
          <a:xfrm>
            <a:off x="2022763" y="4621162"/>
            <a:ext cx="8128000" cy="329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Refinement</a:t>
            </a:r>
          </a:p>
        </p:txBody>
      </p:sp>
      <p:sp>
        <p:nvSpPr>
          <p:cNvPr id="91" name="Rectangle 90">
            <a:extLst>
              <a:ext uri="{FF2B5EF4-FFF2-40B4-BE49-F238E27FC236}">
                <a16:creationId xmlns:a16="http://schemas.microsoft.com/office/drawing/2014/main" id="{4447D59D-A463-4387-BEAE-879285F858DD}"/>
              </a:ext>
            </a:extLst>
          </p:cNvPr>
          <p:cNvSpPr/>
          <p:nvPr/>
        </p:nvSpPr>
        <p:spPr>
          <a:xfrm>
            <a:off x="2022763" y="5088421"/>
            <a:ext cx="8128000" cy="329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Enrichment</a:t>
            </a:r>
          </a:p>
        </p:txBody>
      </p:sp>
      <p:sp>
        <p:nvSpPr>
          <p:cNvPr id="92" name="Rectangle 91">
            <a:extLst>
              <a:ext uri="{FF2B5EF4-FFF2-40B4-BE49-F238E27FC236}">
                <a16:creationId xmlns:a16="http://schemas.microsoft.com/office/drawing/2014/main" id="{14A7737C-6685-43F0-BAF7-FD576DEA9F7D}"/>
              </a:ext>
            </a:extLst>
          </p:cNvPr>
          <p:cNvSpPr/>
          <p:nvPr/>
        </p:nvSpPr>
        <p:spPr>
          <a:xfrm>
            <a:off x="2022763" y="5555680"/>
            <a:ext cx="8128000" cy="555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Data Stores</a:t>
            </a:r>
          </a:p>
        </p:txBody>
      </p:sp>
      <p:sp>
        <p:nvSpPr>
          <p:cNvPr id="93" name="Flowchart: Magnetic Disk 92">
            <a:extLst>
              <a:ext uri="{FF2B5EF4-FFF2-40B4-BE49-F238E27FC236}">
                <a16:creationId xmlns:a16="http://schemas.microsoft.com/office/drawing/2014/main" id="{32CE58C6-EC32-4231-9398-F236412B3002}"/>
              </a:ext>
            </a:extLst>
          </p:cNvPr>
          <p:cNvSpPr/>
          <p:nvPr/>
        </p:nvSpPr>
        <p:spPr>
          <a:xfrm>
            <a:off x="2382982" y="5631982"/>
            <a:ext cx="517236" cy="397157"/>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DS1</a:t>
            </a:r>
          </a:p>
        </p:txBody>
      </p:sp>
      <p:sp>
        <p:nvSpPr>
          <p:cNvPr id="102" name="Rectangle 101">
            <a:extLst>
              <a:ext uri="{FF2B5EF4-FFF2-40B4-BE49-F238E27FC236}">
                <a16:creationId xmlns:a16="http://schemas.microsoft.com/office/drawing/2014/main" id="{806B5979-7FA3-4E2C-ADB6-2DC8DCDFFFFA}"/>
              </a:ext>
            </a:extLst>
          </p:cNvPr>
          <p:cNvSpPr/>
          <p:nvPr/>
        </p:nvSpPr>
        <p:spPr>
          <a:xfrm>
            <a:off x="6787519" y="5574152"/>
            <a:ext cx="3352886" cy="530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Picture 97">
            <a:extLst>
              <a:ext uri="{FF2B5EF4-FFF2-40B4-BE49-F238E27FC236}">
                <a16:creationId xmlns:a16="http://schemas.microsoft.com/office/drawing/2014/main" id="{37B47D47-39EA-4967-89B1-A6EBC217EB51}"/>
              </a:ext>
            </a:extLst>
          </p:cNvPr>
          <p:cNvPicPr>
            <a:picLocks noChangeAspect="1"/>
          </p:cNvPicPr>
          <p:nvPr/>
        </p:nvPicPr>
        <p:blipFill>
          <a:blip r:embed="rId2"/>
          <a:stretch>
            <a:fillRect/>
          </a:stretch>
        </p:blipFill>
        <p:spPr>
          <a:xfrm>
            <a:off x="8283434" y="5623931"/>
            <a:ext cx="438694" cy="437926"/>
          </a:xfrm>
          <a:prstGeom prst="rect">
            <a:avLst/>
          </a:prstGeom>
        </p:spPr>
      </p:pic>
      <p:pic>
        <p:nvPicPr>
          <p:cNvPr id="100" name="Picture 99">
            <a:extLst>
              <a:ext uri="{FF2B5EF4-FFF2-40B4-BE49-F238E27FC236}">
                <a16:creationId xmlns:a16="http://schemas.microsoft.com/office/drawing/2014/main" id="{D04BA256-51BC-4E50-B04A-C1B610E4DC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916" r="5559"/>
          <a:stretch/>
        </p:blipFill>
        <p:spPr>
          <a:xfrm>
            <a:off x="9456311" y="5623438"/>
            <a:ext cx="392938" cy="438912"/>
          </a:xfrm>
          <a:prstGeom prst="rect">
            <a:avLst/>
          </a:prstGeom>
        </p:spPr>
      </p:pic>
      <p:pic>
        <p:nvPicPr>
          <p:cNvPr id="101" name="Picture 100">
            <a:extLst>
              <a:ext uri="{FF2B5EF4-FFF2-40B4-BE49-F238E27FC236}">
                <a16:creationId xmlns:a16="http://schemas.microsoft.com/office/drawing/2014/main" id="{5698C0B8-DA99-4053-B350-23DAE650BD08}"/>
              </a:ext>
            </a:extLst>
          </p:cNvPr>
          <p:cNvPicPr>
            <a:picLocks noChangeAspect="1"/>
          </p:cNvPicPr>
          <p:nvPr/>
        </p:nvPicPr>
        <p:blipFill>
          <a:blip r:embed="rId4"/>
          <a:stretch>
            <a:fillRect/>
          </a:stretch>
        </p:blipFill>
        <p:spPr>
          <a:xfrm>
            <a:off x="7083681" y="5623317"/>
            <a:ext cx="465570" cy="439155"/>
          </a:xfrm>
          <a:prstGeom prst="rect">
            <a:avLst/>
          </a:prstGeom>
        </p:spPr>
      </p:pic>
      <p:sp>
        <p:nvSpPr>
          <p:cNvPr id="50" name="Flowchart: Magnetic Disk 49">
            <a:extLst>
              <a:ext uri="{FF2B5EF4-FFF2-40B4-BE49-F238E27FC236}">
                <a16:creationId xmlns:a16="http://schemas.microsoft.com/office/drawing/2014/main" id="{16092420-BC72-490E-B55E-A454AD0A3E14}"/>
              </a:ext>
            </a:extLst>
          </p:cNvPr>
          <p:cNvSpPr/>
          <p:nvPr/>
        </p:nvSpPr>
        <p:spPr>
          <a:xfrm>
            <a:off x="3426673" y="5631982"/>
            <a:ext cx="517236" cy="397157"/>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DS2</a:t>
            </a:r>
          </a:p>
        </p:txBody>
      </p:sp>
      <p:pic>
        <p:nvPicPr>
          <p:cNvPr id="3" name="Graphic 2">
            <a:extLst>
              <a:ext uri="{FF2B5EF4-FFF2-40B4-BE49-F238E27FC236}">
                <a16:creationId xmlns:a16="http://schemas.microsoft.com/office/drawing/2014/main" id="{5BC418AB-5BAB-462E-AC6A-3909752DDE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19295" y="3437294"/>
            <a:ext cx="476250" cy="476250"/>
          </a:xfrm>
          <a:prstGeom prst="rect">
            <a:avLst/>
          </a:prstGeom>
        </p:spPr>
      </p:pic>
      <p:pic>
        <p:nvPicPr>
          <p:cNvPr id="9" name="Picture 8">
            <a:extLst>
              <a:ext uri="{FF2B5EF4-FFF2-40B4-BE49-F238E27FC236}">
                <a16:creationId xmlns:a16="http://schemas.microsoft.com/office/drawing/2014/main" id="{498C346F-C523-4EFE-B2DD-3E8C2F6721E5}"/>
              </a:ext>
            </a:extLst>
          </p:cNvPr>
          <p:cNvPicPr>
            <a:picLocks noChangeAspect="1"/>
          </p:cNvPicPr>
          <p:nvPr/>
        </p:nvPicPr>
        <p:blipFill>
          <a:blip r:embed="rId7"/>
          <a:stretch>
            <a:fillRect/>
          </a:stretch>
        </p:blipFill>
        <p:spPr>
          <a:xfrm>
            <a:off x="4470365" y="5584368"/>
            <a:ext cx="839577" cy="492384"/>
          </a:xfrm>
          <a:prstGeom prst="rect">
            <a:avLst/>
          </a:prstGeom>
        </p:spPr>
      </p:pic>
    </p:spTree>
    <p:extLst>
      <p:ext uri="{BB962C8B-B14F-4D97-AF65-F5344CB8AC3E}">
        <p14:creationId xmlns:p14="http://schemas.microsoft.com/office/powerpoint/2010/main" val="35749408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EE592-A6AA-484B-8D76-04E6E8B59355}"/>
              </a:ext>
            </a:extLst>
          </p:cNvPr>
          <p:cNvSpPr>
            <a:spLocks noGrp="1"/>
          </p:cNvSpPr>
          <p:nvPr>
            <p:ph type="title"/>
          </p:nvPr>
        </p:nvSpPr>
        <p:spPr>
          <a:xfrm>
            <a:off x="196770" y="-27708"/>
            <a:ext cx="10732489" cy="548640"/>
          </a:xfrm>
        </p:spPr>
        <p:txBody>
          <a:bodyPr/>
          <a:lstStyle/>
          <a:p>
            <a:r>
              <a:rPr lang="en-US" dirty="0"/>
              <a:t>SQL Server Data Migration conceptual view</a:t>
            </a:r>
          </a:p>
        </p:txBody>
      </p:sp>
      <p:graphicFrame>
        <p:nvGraphicFramePr>
          <p:cNvPr id="5" name="Diagram 4">
            <a:extLst>
              <a:ext uri="{FF2B5EF4-FFF2-40B4-BE49-F238E27FC236}">
                <a16:creationId xmlns:a16="http://schemas.microsoft.com/office/drawing/2014/main" id="{C8EE801E-A7B5-44D6-AA63-4034CFDA2DDA}"/>
              </a:ext>
            </a:extLst>
          </p:cNvPr>
          <p:cNvGraphicFramePr/>
          <p:nvPr>
            <p:extLst>
              <p:ext uri="{D42A27DB-BD31-4B8C-83A1-F6EECF244321}">
                <p14:modId xmlns:p14="http://schemas.microsoft.com/office/powerpoint/2010/main" val="148533715"/>
              </p:ext>
            </p:extLst>
          </p:nvPr>
        </p:nvGraphicFramePr>
        <p:xfrm>
          <a:off x="701963" y="738909"/>
          <a:ext cx="10861963" cy="5399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949294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B2C99942-BBE8-45FF-B390-2881EE4652C5}"/>
              </a:ext>
            </a:extLst>
          </p:cNvPr>
          <p:cNvSpPr/>
          <p:nvPr/>
        </p:nvSpPr>
        <p:spPr>
          <a:xfrm>
            <a:off x="3285231" y="2337715"/>
            <a:ext cx="3270799" cy="970390"/>
          </a:xfrm>
          <a:prstGeom prst="rect">
            <a:avLst/>
          </a:prstGeom>
          <a:solidFill>
            <a:schemeClr val="bg1">
              <a:lumMod val="9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Data Preparation</a:t>
            </a:r>
          </a:p>
        </p:txBody>
      </p:sp>
      <p:sp>
        <p:nvSpPr>
          <p:cNvPr id="2" name="Title 1">
            <a:extLst>
              <a:ext uri="{FF2B5EF4-FFF2-40B4-BE49-F238E27FC236}">
                <a16:creationId xmlns:a16="http://schemas.microsoft.com/office/drawing/2014/main" id="{81DEE592-A6AA-484B-8D76-04E6E8B59355}"/>
              </a:ext>
            </a:extLst>
          </p:cNvPr>
          <p:cNvSpPr>
            <a:spLocks noGrp="1"/>
          </p:cNvSpPr>
          <p:nvPr>
            <p:ph type="title"/>
          </p:nvPr>
        </p:nvSpPr>
        <p:spPr>
          <a:xfrm>
            <a:off x="196770" y="-27708"/>
            <a:ext cx="10732489" cy="548640"/>
          </a:xfrm>
        </p:spPr>
        <p:txBody>
          <a:bodyPr/>
          <a:lstStyle/>
          <a:p>
            <a:r>
              <a:rPr lang="en-US" dirty="0"/>
              <a:t>SQL Server Data Migration detailed</a:t>
            </a:r>
          </a:p>
        </p:txBody>
      </p:sp>
      <p:sp>
        <p:nvSpPr>
          <p:cNvPr id="3" name="Flowchart: Magnetic Disk 2">
            <a:extLst>
              <a:ext uri="{FF2B5EF4-FFF2-40B4-BE49-F238E27FC236}">
                <a16:creationId xmlns:a16="http://schemas.microsoft.com/office/drawing/2014/main" id="{06F934D2-1E3D-4EB2-A17E-5CC2F6EC8591}"/>
              </a:ext>
            </a:extLst>
          </p:cNvPr>
          <p:cNvSpPr/>
          <p:nvPr/>
        </p:nvSpPr>
        <p:spPr>
          <a:xfrm>
            <a:off x="5030649" y="814495"/>
            <a:ext cx="1371600" cy="54864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Data Source</a:t>
            </a:r>
          </a:p>
        </p:txBody>
      </p:sp>
      <p:sp>
        <p:nvSpPr>
          <p:cNvPr id="4" name="Rectangle: Rounded Corners 3">
            <a:extLst>
              <a:ext uri="{FF2B5EF4-FFF2-40B4-BE49-F238E27FC236}">
                <a16:creationId xmlns:a16="http://schemas.microsoft.com/office/drawing/2014/main" id="{E6A084CE-517F-4F95-A76D-A03EDD07265B}"/>
              </a:ext>
            </a:extLst>
          </p:cNvPr>
          <p:cNvSpPr/>
          <p:nvPr/>
        </p:nvSpPr>
        <p:spPr>
          <a:xfrm>
            <a:off x="3245903" y="1127132"/>
            <a:ext cx="1371600" cy="548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Authenticate &amp; Authorize</a:t>
            </a:r>
          </a:p>
        </p:txBody>
      </p:sp>
      <p:cxnSp>
        <p:nvCxnSpPr>
          <p:cNvPr id="9" name="Connector: Elbow 8">
            <a:extLst>
              <a:ext uri="{FF2B5EF4-FFF2-40B4-BE49-F238E27FC236}">
                <a16:creationId xmlns:a16="http://schemas.microsoft.com/office/drawing/2014/main" id="{0D527DED-A57F-4EBA-8BF3-749249A21E5B}"/>
              </a:ext>
            </a:extLst>
          </p:cNvPr>
          <p:cNvCxnSpPr>
            <a:cxnSpLocks/>
            <a:stCxn id="4" idx="3"/>
            <a:endCxn id="3" idx="2"/>
          </p:cNvCxnSpPr>
          <p:nvPr/>
        </p:nvCxnSpPr>
        <p:spPr>
          <a:xfrm flipV="1">
            <a:off x="4617503" y="1088815"/>
            <a:ext cx="413146" cy="312637"/>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8DBEEB98-B991-4091-8DAE-FD96BFD48948}"/>
              </a:ext>
            </a:extLst>
          </p:cNvPr>
          <p:cNvCxnSpPr>
            <a:cxnSpLocks/>
            <a:stCxn id="4" idx="3"/>
            <a:endCxn id="7" idx="1"/>
          </p:cNvCxnSpPr>
          <p:nvPr/>
        </p:nvCxnSpPr>
        <p:spPr>
          <a:xfrm>
            <a:off x="4617503" y="1401452"/>
            <a:ext cx="413146" cy="459213"/>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0403C7DC-B5CB-4D37-AEEE-352E8EE03C1C}"/>
              </a:ext>
            </a:extLst>
          </p:cNvPr>
          <p:cNvSpPr/>
          <p:nvPr/>
        </p:nvSpPr>
        <p:spPr>
          <a:xfrm>
            <a:off x="5030649" y="1586345"/>
            <a:ext cx="1371600" cy="548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Extract</a:t>
            </a:r>
          </a:p>
        </p:txBody>
      </p:sp>
      <p:sp>
        <p:nvSpPr>
          <p:cNvPr id="19" name="Rectangle: Rounded Corners 18">
            <a:extLst>
              <a:ext uri="{FF2B5EF4-FFF2-40B4-BE49-F238E27FC236}">
                <a16:creationId xmlns:a16="http://schemas.microsoft.com/office/drawing/2014/main" id="{21ACA6C9-940B-482C-8F17-8199681506ED}"/>
              </a:ext>
            </a:extLst>
          </p:cNvPr>
          <p:cNvSpPr/>
          <p:nvPr/>
        </p:nvSpPr>
        <p:spPr>
          <a:xfrm>
            <a:off x="5030649" y="3587512"/>
            <a:ext cx="1371600" cy="548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Map</a:t>
            </a:r>
          </a:p>
        </p:txBody>
      </p:sp>
      <p:sp>
        <p:nvSpPr>
          <p:cNvPr id="20" name="Rectangle: Rounded Corners 19">
            <a:extLst>
              <a:ext uri="{FF2B5EF4-FFF2-40B4-BE49-F238E27FC236}">
                <a16:creationId xmlns:a16="http://schemas.microsoft.com/office/drawing/2014/main" id="{88E5EA58-0D40-47F0-9F83-B662588908D9}"/>
              </a:ext>
            </a:extLst>
          </p:cNvPr>
          <p:cNvSpPr/>
          <p:nvPr/>
        </p:nvSpPr>
        <p:spPr>
          <a:xfrm>
            <a:off x="5030649" y="2631979"/>
            <a:ext cx="1371600"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Refine</a:t>
            </a:r>
          </a:p>
        </p:txBody>
      </p:sp>
      <p:sp>
        <p:nvSpPr>
          <p:cNvPr id="21" name="Rectangle: Rounded Corners 20">
            <a:extLst>
              <a:ext uri="{FF2B5EF4-FFF2-40B4-BE49-F238E27FC236}">
                <a16:creationId xmlns:a16="http://schemas.microsoft.com/office/drawing/2014/main" id="{4F88D64F-C800-4779-B87A-915DC22C1FDB}"/>
              </a:ext>
            </a:extLst>
          </p:cNvPr>
          <p:cNvSpPr/>
          <p:nvPr/>
        </p:nvSpPr>
        <p:spPr>
          <a:xfrm>
            <a:off x="3403222" y="2631979"/>
            <a:ext cx="1371600"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Enrich</a:t>
            </a:r>
          </a:p>
        </p:txBody>
      </p:sp>
      <p:sp>
        <p:nvSpPr>
          <p:cNvPr id="22" name="Flowchart: Magnetic Disk 21">
            <a:extLst>
              <a:ext uri="{FF2B5EF4-FFF2-40B4-BE49-F238E27FC236}">
                <a16:creationId xmlns:a16="http://schemas.microsoft.com/office/drawing/2014/main" id="{20842B34-E72F-47E7-9CAF-A443A88AF087}"/>
              </a:ext>
            </a:extLst>
          </p:cNvPr>
          <p:cNvSpPr/>
          <p:nvPr/>
        </p:nvSpPr>
        <p:spPr>
          <a:xfrm>
            <a:off x="3403222" y="3587512"/>
            <a:ext cx="1371600" cy="54864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3</a:t>
            </a:r>
            <a:r>
              <a:rPr lang="en-US" sz="1600" baseline="30000" dirty="0"/>
              <a:t>rd</a:t>
            </a:r>
            <a:r>
              <a:rPr lang="en-US" sz="1600" dirty="0"/>
              <a:t> Party Data Source</a:t>
            </a:r>
          </a:p>
        </p:txBody>
      </p:sp>
      <p:sp>
        <p:nvSpPr>
          <p:cNvPr id="29" name="Flowchart: Magnetic Disk 28">
            <a:extLst>
              <a:ext uri="{FF2B5EF4-FFF2-40B4-BE49-F238E27FC236}">
                <a16:creationId xmlns:a16="http://schemas.microsoft.com/office/drawing/2014/main" id="{33AB3053-F4DC-4977-95E9-B1CFD255826C}"/>
              </a:ext>
            </a:extLst>
          </p:cNvPr>
          <p:cNvSpPr/>
          <p:nvPr/>
        </p:nvSpPr>
        <p:spPr>
          <a:xfrm>
            <a:off x="5030649" y="4401281"/>
            <a:ext cx="1371600" cy="54864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Target Data Source</a:t>
            </a:r>
          </a:p>
        </p:txBody>
      </p:sp>
      <p:cxnSp>
        <p:nvCxnSpPr>
          <p:cNvPr id="54" name="Connector: Elbow 53">
            <a:extLst>
              <a:ext uri="{FF2B5EF4-FFF2-40B4-BE49-F238E27FC236}">
                <a16:creationId xmlns:a16="http://schemas.microsoft.com/office/drawing/2014/main" id="{3EF0F767-18F8-4C52-BA82-C6199627EF83}"/>
              </a:ext>
            </a:extLst>
          </p:cNvPr>
          <p:cNvCxnSpPr>
            <a:cxnSpLocks/>
            <a:stCxn id="22" idx="1"/>
            <a:endCxn id="21" idx="2"/>
          </p:cNvCxnSpPr>
          <p:nvPr/>
        </p:nvCxnSpPr>
        <p:spPr>
          <a:xfrm flipV="1">
            <a:off x="4089022" y="3180619"/>
            <a:ext cx="0" cy="406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D4734D63-D03A-4A91-A4B6-F6B31F34DFFA}"/>
              </a:ext>
            </a:extLst>
          </p:cNvPr>
          <p:cNvCxnSpPr>
            <a:cxnSpLocks/>
            <a:stCxn id="41" idx="2"/>
            <a:endCxn id="19" idx="0"/>
          </p:cNvCxnSpPr>
          <p:nvPr/>
        </p:nvCxnSpPr>
        <p:spPr>
          <a:xfrm rot="16200000" flipH="1">
            <a:off x="5178837" y="3049899"/>
            <a:ext cx="279407" cy="79581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45DFCA8-54CA-4BA7-A5A1-CE8C99A10424}"/>
              </a:ext>
            </a:extLst>
          </p:cNvPr>
          <p:cNvCxnSpPr>
            <a:cxnSpLocks/>
            <a:endCxn id="29" idx="1"/>
          </p:cNvCxnSpPr>
          <p:nvPr/>
        </p:nvCxnSpPr>
        <p:spPr>
          <a:xfrm>
            <a:off x="5716449" y="4136152"/>
            <a:ext cx="0" cy="265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727CB830-21CA-491E-9EFD-FAB8840687FF}"/>
              </a:ext>
            </a:extLst>
          </p:cNvPr>
          <p:cNvSpPr/>
          <p:nvPr/>
        </p:nvSpPr>
        <p:spPr>
          <a:xfrm>
            <a:off x="6726350" y="804152"/>
            <a:ext cx="5225067" cy="81140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tx1"/>
                </a:solidFill>
              </a:rPr>
              <a:t>Data Source: </a:t>
            </a:r>
            <a:r>
              <a:rPr lang="en-US" sz="1200" dirty="0">
                <a:solidFill>
                  <a:schemeClr val="tx1"/>
                </a:solidFill>
              </a:rPr>
              <a:t>It is the source of the data that needs to be extracted, prepared and migrated to the destination. There could be one or more data sources. Each data source will require access validation using login protocol, endpoint and login credentials.</a:t>
            </a:r>
          </a:p>
        </p:txBody>
      </p:sp>
      <p:cxnSp>
        <p:nvCxnSpPr>
          <p:cNvPr id="63" name="Straight Connector 62">
            <a:extLst>
              <a:ext uri="{FF2B5EF4-FFF2-40B4-BE49-F238E27FC236}">
                <a16:creationId xmlns:a16="http://schemas.microsoft.com/office/drawing/2014/main" id="{D1FC0B13-912B-4122-A2E1-8C50D0A1A293}"/>
              </a:ext>
            </a:extLst>
          </p:cNvPr>
          <p:cNvCxnSpPr>
            <a:cxnSpLocks/>
            <a:stCxn id="61" idx="1"/>
            <a:endCxn id="3" idx="4"/>
          </p:cNvCxnSpPr>
          <p:nvPr/>
        </p:nvCxnSpPr>
        <p:spPr>
          <a:xfrm rot="10800000">
            <a:off x="6402250" y="1088816"/>
            <a:ext cx="324101" cy="121039"/>
          </a:xfrm>
          <a:prstGeom prst="bentConnector3">
            <a:avLst>
              <a:gd name="adj1" fmla="val 50000"/>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68" name="Rectangle: Rounded Corners 67">
            <a:extLst>
              <a:ext uri="{FF2B5EF4-FFF2-40B4-BE49-F238E27FC236}">
                <a16:creationId xmlns:a16="http://schemas.microsoft.com/office/drawing/2014/main" id="{4F864482-484D-4C4B-9136-0DDA72091338}"/>
              </a:ext>
            </a:extLst>
          </p:cNvPr>
          <p:cNvSpPr/>
          <p:nvPr/>
        </p:nvSpPr>
        <p:spPr>
          <a:xfrm>
            <a:off x="6726350" y="1688656"/>
            <a:ext cx="5225067" cy="63681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tx1"/>
                </a:solidFill>
              </a:rPr>
              <a:t>Extract: </a:t>
            </a:r>
            <a:r>
              <a:rPr lang="en-US" sz="1200" dirty="0">
                <a:solidFill>
                  <a:schemeClr val="tx1"/>
                </a:solidFill>
              </a:rPr>
              <a:t>Upon successful validation of </a:t>
            </a:r>
            <a:r>
              <a:rPr lang="en-US" sz="1200" dirty="0" err="1">
                <a:solidFill>
                  <a:schemeClr val="tx1"/>
                </a:solidFill>
              </a:rPr>
              <a:t>AuthN</a:t>
            </a:r>
            <a:r>
              <a:rPr lang="en-US" sz="1200" dirty="0">
                <a:solidFill>
                  <a:schemeClr val="tx1"/>
                </a:solidFill>
              </a:rPr>
              <a:t> and </a:t>
            </a:r>
            <a:r>
              <a:rPr lang="en-US" sz="1200" dirty="0" err="1">
                <a:solidFill>
                  <a:schemeClr val="tx1"/>
                </a:solidFill>
              </a:rPr>
              <a:t>AuthZ</a:t>
            </a:r>
            <a:r>
              <a:rPr lang="en-US" sz="1200" dirty="0">
                <a:solidFill>
                  <a:schemeClr val="tx1"/>
                </a:solidFill>
              </a:rPr>
              <a:t>, extract data based on specified criteria. Store the result set in a temporary storage. It could be a temp table, a </a:t>
            </a:r>
            <a:r>
              <a:rPr lang="en-US" sz="1200" dirty="0" err="1">
                <a:solidFill>
                  <a:schemeClr val="tx1"/>
                </a:solidFill>
              </a:rPr>
              <a:t>dataframe</a:t>
            </a:r>
            <a:r>
              <a:rPr lang="en-US" sz="1200" dirty="0">
                <a:solidFill>
                  <a:schemeClr val="tx1"/>
                </a:solidFill>
              </a:rPr>
              <a:t>, etc.</a:t>
            </a:r>
          </a:p>
        </p:txBody>
      </p:sp>
      <p:cxnSp>
        <p:nvCxnSpPr>
          <p:cNvPr id="69" name="Straight Connector 68">
            <a:extLst>
              <a:ext uri="{FF2B5EF4-FFF2-40B4-BE49-F238E27FC236}">
                <a16:creationId xmlns:a16="http://schemas.microsoft.com/office/drawing/2014/main" id="{1DE6A9F2-4408-4021-9ECD-4FCC8E5CC369}"/>
              </a:ext>
            </a:extLst>
          </p:cNvPr>
          <p:cNvCxnSpPr>
            <a:cxnSpLocks/>
            <a:stCxn id="68" idx="1"/>
          </p:cNvCxnSpPr>
          <p:nvPr/>
        </p:nvCxnSpPr>
        <p:spPr>
          <a:xfrm rot="10800000">
            <a:off x="6402250" y="1980738"/>
            <a:ext cx="324101" cy="26327"/>
          </a:xfrm>
          <a:prstGeom prst="bentConnector3">
            <a:avLst>
              <a:gd name="adj1" fmla="val 50000"/>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83" name="Rectangle: Rounded Corners 82">
            <a:extLst>
              <a:ext uri="{FF2B5EF4-FFF2-40B4-BE49-F238E27FC236}">
                <a16:creationId xmlns:a16="http://schemas.microsoft.com/office/drawing/2014/main" id="{7625D62C-9D62-44D2-A5E0-D87930EE0863}"/>
              </a:ext>
            </a:extLst>
          </p:cNvPr>
          <p:cNvSpPr/>
          <p:nvPr/>
        </p:nvSpPr>
        <p:spPr>
          <a:xfrm>
            <a:off x="6726350" y="2429325"/>
            <a:ext cx="5225067" cy="120246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tx1"/>
                </a:solidFill>
              </a:rPr>
              <a:t>Data Preparation: </a:t>
            </a:r>
            <a:r>
              <a:rPr lang="en-US" sz="1200" dirty="0">
                <a:solidFill>
                  <a:schemeClr val="tx1"/>
                </a:solidFill>
              </a:rPr>
              <a:t>This is a conditional step. The result set created in the previous step may require cleansing, refinement and/or enrichment.  Refinement could be handling null values, supply missing values, etc. It may also require enrichment, e.g., add some external data to make result set more meaningful. This step may also require data type conversion for source data elements to be compatible with the target data elements</a:t>
            </a:r>
          </a:p>
        </p:txBody>
      </p:sp>
      <p:cxnSp>
        <p:nvCxnSpPr>
          <p:cNvPr id="87" name="Straight Connector 68">
            <a:extLst>
              <a:ext uri="{FF2B5EF4-FFF2-40B4-BE49-F238E27FC236}">
                <a16:creationId xmlns:a16="http://schemas.microsoft.com/office/drawing/2014/main" id="{E6FBF8DB-0F75-4D02-B4D9-E0A7B61B50C6}"/>
              </a:ext>
            </a:extLst>
          </p:cNvPr>
          <p:cNvCxnSpPr>
            <a:cxnSpLocks/>
            <a:stCxn id="83" idx="1"/>
          </p:cNvCxnSpPr>
          <p:nvPr/>
        </p:nvCxnSpPr>
        <p:spPr>
          <a:xfrm rot="10800000">
            <a:off x="6556030" y="2942981"/>
            <a:ext cx="170320" cy="87578"/>
          </a:xfrm>
          <a:prstGeom prst="bentConnector3">
            <a:avLst>
              <a:gd name="adj1" fmla="val 50000"/>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92" name="Rectangle: Rounded Corners 91">
            <a:extLst>
              <a:ext uri="{FF2B5EF4-FFF2-40B4-BE49-F238E27FC236}">
                <a16:creationId xmlns:a16="http://schemas.microsoft.com/office/drawing/2014/main" id="{7AFC410F-5FC9-40E5-988B-53698889466C}"/>
              </a:ext>
            </a:extLst>
          </p:cNvPr>
          <p:cNvSpPr/>
          <p:nvPr/>
        </p:nvSpPr>
        <p:spPr>
          <a:xfrm>
            <a:off x="6726350" y="3721387"/>
            <a:ext cx="5189557" cy="83346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tx1"/>
                </a:solidFill>
              </a:rPr>
              <a:t>Map: </a:t>
            </a:r>
            <a:r>
              <a:rPr lang="en-US" sz="1200" dirty="0">
                <a:solidFill>
                  <a:schemeClr val="tx1"/>
                </a:solidFill>
              </a:rPr>
              <a:t>In this step the source data elements are mapped to the target data source elements. The mapping is described in a  configuration file. Based on the settings in the configuration file, the source to target data elements are mapped.</a:t>
            </a:r>
          </a:p>
        </p:txBody>
      </p:sp>
      <p:cxnSp>
        <p:nvCxnSpPr>
          <p:cNvPr id="93" name="Straight Connector 68">
            <a:extLst>
              <a:ext uri="{FF2B5EF4-FFF2-40B4-BE49-F238E27FC236}">
                <a16:creationId xmlns:a16="http://schemas.microsoft.com/office/drawing/2014/main" id="{81340C48-CB86-4E43-932D-288C18F1DA42}"/>
              </a:ext>
            </a:extLst>
          </p:cNvPr>
          <p:cNvCxnSpPr>
            <a:cxnSpLocks/>
            <a:stCxn id="92" idx="1"/>
            <a:endCxn id="19" idx="3"/>
          </p:cNvCxnSpPr>
          <p:nvPr/>
        </p:nvCxnSpPr>
        <p:spPr>
          <a:xfrm rot="10800000">
            <a:off x="6402250" y="3861832"/>
            <a:ext cx="324101" cy="276288"/>
          </a:xfrm>
          <a:prstGeom prst="bentConnector3">
            <a:avLst>
              <a:gd name="adj1" fmla="val 50000"/>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99" name="Rectangle: Rounded Corners 98">
            <a:extLst>
              <a:ext uri="{FF2B5EF4-FFF2-40B4-BE49-F238E27FC236}">
                <a16:creationId xmlns:a16="http://schemas.microsoft.com/office/drawing/2014/main" id="{4F7A81AB-91DA-476C-88F0-BFA0BA989971}"/>
              </a:ext>
            </a:extLst>
          </p:cNvPr>
          <p:cNvSpPr/>
          <p:nvPr/>
        </p:nvSpPr>
        <p:spPr>
          <a:xfrm>
            <a:off x="6726350" y="4658705"/>
            <a:ext cx="5189557" cy="67990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tx1"/>
                </a:solidFill>
              </a:rPr>
              <a:t>Target Data Source: </a:t>
            </a:r>
            <a:r>
              <a:rPr lang="en-US" sz="1200" dirty="0">
                <a:solidFill>
                  <a:schemeClr val="tx1"/>
                </a:solidFill>
              </a:rPr>
              <a:t>This is final delivery point for the data. There could be one or more target data source(s). It may be persisted in one or more database(s) or it could be fed into some other data pipeline.</a:t>
            </a:r>
          </a:p>
        </p:txBody>
      </p:sp>
      <p:cxnSp>
        <p:nvCxnSpPr>
          <p:cNvPr id="106" name="Straight Connector 68">
            <a:extLst>
              <a:ext uri="{FF2B5EF4-FFF2-40B4-BE49-F238E27FC236}">
                <a16:creationId xmlns:a16="http://schemas.microsoft.com/office/drawing/2014/main" id="{4C705A4B-8769-4014-BDDA-820D41FA5A29}"/>
              </a:ext>
            </a:extLst>
          </p:cNvPr>
          <p:cNvCxnSpPr>
            <a:cxnSpLocks/>
            <a:stCxn id="99" idx="1"/>
            <a:endCxn id="29" idx="4"/>
          </p:cNvCxnSpPr>
          <p:nvPr/>
        </p:nvCxnSpPr>
        <p:spPr>
          <a:xfrm rot="10800000">
            <a:off x="6402250" y="4675601"/>
            <a:ext cx="324101" cy="323056"/>
          </a:xfrm>
          <a:prstGeom prst="bentConnector3">
            <a:avLst>
              <a:gd name="adj1" fmla="val 50000"/>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3F91F67-5F09-4EFE-8D71-F2F15E9DF9C2}"/>
              </a:ext>
            </a:extLst>
          </p:cNvPr>
          <p:cNvSpPr txBox="1"/>
          <p:nvPr/>
        </p:nvSpPr>
        <p:spPr>
          <a:xfrm>
            <a:off x="132242" y="635133"/>
            <a:ext cx="3007180" cy="4893647"/>
          </a:xfrm>
          <a:prstGeom prst="rect">
            <a:avLst/>
          </a:prstGeom>
          <a:noFill/>
          <a:ln>
            <a:solidFill>
              <a:schemeClr val="bg1">
                <a:lumMod val="85000"/>
              </a:schemeClr>
            </a:solidFill>
          </a:ln>
        </p:spPr>
        <p:txBody>
          <a:bodyPr wrap="square" rtlCol="0">
            <a:spAutoFit/>
          </a:bodyPr>
          <a:lstStyle/>
          <a:p>
            <a:r>
              <a:rPr lang="en-US" sz="1200" b="1" dirty="0"/>
              <a:t>Requirements:</a:t>
            </a:r>
          </a:p>
          <a:p>
            <a:pPr marL="171450" indent="-171450">
              <a:buFont typeface="Arial" panose="020B0604020202020204" pitchFamily="34" charset="0"/>
              <a:buChar char="•"/>
            </a:pPr>
            <a:r>
              <a:rPr lang="en-US" sz="1200" dirty="0"/>
              <a:t>A configuration file is strongly recommended.</a:t>
            </a:r>
          </a:p>
          <a:p>
            <a:pPr marL="171450" indent="-171450">
              <a:buFont typeface="Arial" panose="020B0604020202020204" pitchFamily="34" charset="0"/>
              <a:buChar char="•"/>
            </a:pPr>
            <a:r>
              <a:rPr lang="en-US" sz="1200" dirty="0"/>
              <a:t>The configuration can be XML or JSON (preferred) based.</a:t>
            </a:r>
          </a:p>
          <a:p>
            <a:pPr marL="171450" indent="-171450">
              <a:buFont typeface="Arial" panose="020B0604020202020204" pitchFamily="34" charset="0"/>
              <a:buChar char="•"/>
            </a:pPr>
            <a:r>
              <a:rPr lang="en-US" sz="1200" dirty="0"/>
              <a:t>Data source(s) endpoint(s), </a:t>
            </a:r>
            <a:r>
              <a:rPr lang="en-US" sz="1200" dirty="0" err="1"/>
              <a:t>AuthN</a:t>
            </a:r>
            <a:r>
              <a:rPr lang="en-US" sz="1200" dirty="0"/>
              <a:t> and </a:t>
            </a:r>
            <a:r>
              <a:rPr lang="en-US" sz="1200" dirty="0" err="1"/>
              <a:t>AuthZ</a:t>
            </a:r>
            <a:r>
              <a:rPr lang="en-US" sz="1200" dirty="0"/>
              <a:t> credentials and login protocol for each data source should be defined in the configuration file</a:t>
            </a:r>
          </a:p>
          <a:p>
            <a:pPr marL="171450" indent="-171450">
              <a:buFont typeface="Arial" panose="020B0604020202020204" pitchFamily="34" charset="0"/>
              <a:buChar char="•"/>
            </a:pPr>
            <a:r>
              <a:rPr lang="en-US" sz="1200" dirty="0"/>
              <a:t>The login process will vary by platform, language and operating system, e.g., ODBC, JDBC, </a:t>
            </a:r>
            <a:r>
              <a:rPr lang="en-US" sz="1200" dirty="0" err="1"/>
              <a:t>ADO.Net</a:t>
            </a:r>
            <a:r>
              <a:rPr lang="en-US" sz="1200" dirty="0"/>
              <a:t>,  SQL Server Native Client, Apache Spark Connector, Managed Service Identity (MSI) for Azure SQL Server, etc.</a:t>
            </a:r>
          </a:p>
          <a:p>
            <a:pPr marL="171450" indent="-171450">
              <a:buFont typeface="Arial" panose="020B0604020202020204" pitchFamily="34" charset="0"/>
              <a:buChar char="•"/>
            </a:pPr>
            <a:r>
              <a:rPr lang="en-US" sz="1200" dirty="0"/>
              <a:t>If the data requires cleansing/enrichment, store it in a temporary storage, such as a temp. table or a </a:t>
            </a:r>
            <a:r>
              <a:rPr lang="en-US" sz="1200" dirty="0" err="1"/>
              <a:t>dataframe</a:t>
            </a:r>
            <a:r>
              <a:rPr lang="en-US" sz="1200" dirty="0"/>
              <a:t>, etc.</a:t>
            </a:r>
          </a:p>
          <a:p>
            <a:pPr marL="171450" indent="-171450">
              <a:buFont typeface="Arial" panose="020B0604020202020204" pitchFamily="34" charset="0"/>
              <a:buChar char="•"/>
            </a:pPr>
            <a:r>
              <a:rPr lang="en-US" sz="1200" dirty="0"/>
              <a:t>Mapping between source data elements and  target data elements should be defined  in the configuration file. If possible, data types should also be defined in mapping as well.</a:t>
            </a:r>
          </a:p>
          <a:p>
            <a:pPr marL="171450" indent="-171450">
              <a:buFont typeface="Arial" panose="020B0604020202020204" pitchFamily="34" charset="0"/>
              <a:buChar char="•"/>
            </a:pPr>
            <a:r>
              <a:rPr lang="en-US" sz="1200" dirty="0"/>
              <a:t>There could be more than one data source and more than one target data source. Be sure to count for those scenarios.</a:t>
            </a:r>
          </a:p>
        </p:txBody>
      </p:sp>
      <p:cxnSp>
        <p:nvCxnSpPr>
          <p:cNvPr id="26" name="Connector: Elbow 25">
            <a:extLst>
              <a:ext uri="{FF2B5EF4-FFF2-40B4-BE49-F238E27FC236}">
                <a16:creationId xmlns:a16="http://schemas.microsoft.com/office/drawing/2014/main" id="{AEB8DB76-6568-4511-83CD-F9A135F840D4}"/>
              </a:ext>
            </a:extLst>
          </p:cNvPr>
          <p:cNvCxnSpPr>
            <a:stCxn id="7" idx="2"/>
            <a:endCxn id="41" idx="0"/>
          </p:cNvCxnSpPr>
          <p:nvPr/>
        </p:nvCxnSpPr>
        <p:spPr>
          <a:xfrm rot="5400000">
            <a:off x="5217175" y="1838441"/>
            <a:ext cx="202730" cy="79581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26791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3F91F67-5F09-4EFE-8D71-F2F15E9DF9C2}"/>
              </a:ext>
            </a:extLst>
          </p:cNvPr>
          <p:cNvSpPr txBox="1"/>
          <p:nvPr/>
        </p:nvSpPr>
        <p:spPr>
          <a:xfrm>
            <a:off x="132242" y="635133"/>
            <a:ext cx="3007180" cy="5632311"/>
          </a:xfrm>
          <a:prstGeom prst="rect">
            <a:avLst/>
          </a:prstGeom>
          <a:noFill/>
          <a:ln>
            <a:solidFill>
              <a:schemeClr val="bg1">
                <a:lumMod val="95000"/>
              </a:schemeClr>
            </a:solidFill>
          </a:ln>
        </p:spPr>
        <p:txBody>
          <a:bodyPr wrap="square" rtlCol="0">
            <a:spAutoFit/>
          </a:bodyPr>
          <a:lstStyle/>
          <a:p>
            <a:r>
              <a:rPr lang="en-US" sz="1200" b="1" dirty="0">
                <a:solidFill>
                  <a:schemeClr val="bg1">
                    <a:lumMod val="75000"/>
                  </a:schemeClr>
                </a:solidFill>
              </a:rPr>
              <a:t>Requirements:</a:t>
            </a:r>
          </a:p>
          <a:p>
            <a:pPr marL="171450" indent="-171450">
              <a:buFont typeface="Arial" panose="020B0604020202020204" pitchFamily="34" charset="0"/>
              <a:buChar char="•"/>
            </a:pPr>
            <a:r>
              <a:rPr lang="en-US" sz="1200" dirty="0">
                <a:solidFill>
                  <a:schemeClr val="bg1">
                    <a:lumMod val="75000"/>
                  </a:schemeClr>
                </a:solidFill>
              </a:rPr>
              <a:t>A configuration file is strongly recommended.</a:t>
            </a:r>
          </a:p>
          <a:p>
            <a:pPr marL="171450" indent="-171450">
              <a:buFont typeface="Arial" panose="020B0604020202020204" pitchFamily="34" charset="0"/>
              <a:buChar char="•"/>
            </a:pPr>
            <a:r>
              <a:rPr lang="en-US" sz="1200" dirty="0">
                <a:solidFill>
                  <a:schemeClr val="bg1">
                    <a:lumMod val="75000"/>
                  </a:schemeClr>
                </a:solidFill>
              </a:rPr>
              <a:t>The configuration can be XML or JSON (preferred) based.</a:t>
            </a:r>
          </a:p>
          <a:p>
            <a:pPr marL="171450" indent="-171450">
              <a:buFont typeface="Arial" panose="020B0604020202020204" pitchFamily="34" charset="0"/>
              <a:buChar char="•"/>
            </a:pPr>
            <a:r>
              <a:rPr lang="en-US" sz="1200" dirty="0">
                <a:solidFill>
                  <a:schemeClr val="bg1">
                    <a:lumMod val="75000"/>
                  </a:schemeClr>
                </a:solidFill>
              </a:rPr>
              <a:t>Data source(s) endpoint(s), </a:t>
            </a:r>
            <a:r>
              <a:rPr lang="en-US" sz="1200" dirty="0" err="1">
                <a:solidFill>
                  <a:schemeClr val="bg1">
                    <a:lumMod val="75000"/>
                  </a:schemeClr>
                </a:solidFill>
              </a:rPr>
              <a:t>AuthN</a:t>
            </a:r>
            <a:r>
              <a:rPr lang="en-US" sz="1200" dirty="0">
                <a:solidFill>
                  <a:schemeClr val="bg1">
                    <a:lumMod val="75000"/>
                  </a:schemeClr>
                </a:solidFill>
              </a:rPr>
              <a:t> and </a:t>
            </a:r>
            <a:r>
              <a:rPr lang="en-US" sz="1200" dirty="0" err="1">
                <a:solidFill>
                  <a:schemeClr val="bg1">
                    <a:lumMod val="75000"/>
                  </a:schemeClr>
                </a:solidFill>
              </a:rPr>
              <a:t>AuthZ</a:t>
            </a:r>
            <a:r>
              <a:rPr lang="en-US" sz="1200" dirty="0">
                <a:solidFill>
                  <a:schemeClr val="bg1">
                    <a:lumMod val="75000"/>
                  </a:schemeClr>
                </a:solidFill>
              </a:rPr>
              <a:t> credentials and login protocol for each data source should be defined in the configuration file</a:t>
            </a:r>
          </a:p>
          <a:p>
            <a:pPr marL="171450" indent="-171450">
              <a:buFont typeface="Arial" panose="020B0604020202020204" pitchFamily="34" charset="0"/>
              <a:buChar char="•"/>
            </a:pPr>
            <a:r>
              <a:rPr lang="en-US" sz="1200" dirty="0">
                <a:solidFill>
                  <a:schemeClr val="bg1">
                    <a:lumMod val="75000"/>
                  </a:schemeClr>
                </a:solidFill>
              </a:rPr>
              <a:t>The login process will vary by platform, language and operating system, e.g., ODBC, JDBC, </a:t>
            </a:r>
            <a:r>
              <a:rPr lang="en-US" sz="1200" dirty="0" err="1">
                <a:solidFill>
                  <a:schemeClr val="bg1">
                    <a:lumMod val="75000"/>
                  </a:schemeClr>
                </a:solidFill>
              </a:rPr>
              <a:t>ADO.Net</a:t>
            </a:r>
            <a:r>
              <a:rPr lang="en-US" sz="1200" dirty="0">
                <a:solidFill>
                  <a:schemeClr val="bg1">
                    <a:lumMod val="75000"/>
                  </a:schemeClr>
                </a:solidFill>
              </a:rPr>
              <a:t>,  SQL Server Native Client, Apache Spark Connector, Managed Service Identity (MSI) for Azure SQL Server, etc.</a:t>
            </a:r>
          </a:p>
          <a:p>
            <a:pPr marL="171450" indent="-171450">
              <a:buFont typeface="Arial" panose="020B0604020202020204" pitchFamily="34" charset="0"/>
              <a:buChar char="•"/>
            </a:pPr>
            <a:r>
              <a:rPr lang="en-US" sz="1200" dirty="0">
                <a:solidFill>
                  <a:schemeClr val="bg1">
                    <a:lumMod val="75000"/>
                  </a:schemeClr>
                </a:solidFill>
              </a:rPr>
              <a:t>If the data requires cleansing/enrichment, store it in a temporary storage, such as a temp. table or a </a:t>
            </a:r>
            <a:r>
              <a:rPr lang="en-US" sz="1200" dirty="0" err="1">
                <a:solidFill>
                  <a:schemeClr val="bg1">
                    <a:lumMod val="75000"/>
                  </a:schemeClr>
                </a:solidFill>
              </a:rPr>
              <a:t>dataframe</a:t>
            </a:r>
            <a:r>
              <a:rPr lang="en-US" sz="1200" dirty="0">
                <a:solidFill>
                  <a:schemeClr val="bg1">
                    <a:lumMod val="75000"/>
                  </a:schemeClr>
                </a:solidFill>
              </a:rPr>
              <a:t>, etc.</a:t>
            </a:r>
          </a:p>
          <a:p>
            <a:pPr marL="171450" indent="-171450">
              <a:buFont typeface="Arial" panose="020B0604020202020204" pitchFamily="34" charset="0"/>
              <a:buChar char="•"/>
            </a:pPr>
            <a:r>
              <a:rPr lang="en-US" sz="1200" dirty="0">
                <a:solidFill>
                  <a:schemeClr val="bg1">
                    <a:lumMod val="75000"/>
                  </a:schemeClr>
                </a:solidFill>
              </a:rPr>
              <a:t>Mapping between source data elements and  target data elements should be defined  in the configuration file. If possible, data types should also be defined in mapping as well.</a:t>
            </a:r>
          </a:p>
          <a:p>
            <a:pPr marL="171450" indent="-171450">
              <a:buFont typeface="Arial" panose="020B0604020202020204" pitchFamily="34" charset="0"/>
              <a:buChar char="•"/>
            </a:pPr>
            <a:r>
              <a:rPr lang="en-US" sz="1200" dirty="0">
                <a:solidFill>
                  <a:schemeClr val="bg1">
                    <a:lumMod val="75000"/>
                  </a:schemeClr>
                </a:solidFill>
              </a:rPr>
              <a:t>There could be more than one data source and more than one target data source. Be sure to count for those scenarios.</a:t>
            </a:r>
          </a:p>
          <a:p>
            <a:pPr marL="171450" indent="-171450">
              <a:buFont typeface="Arial" panose="020B0604020202020204" pitchFamily="34" charset="0"/>
              <a:buChar char="•"/>
            </a:pPr>
            <a:r>
              <a:rPr lang="en-US" sz="1200" dirty="0"/>
              <a:t>Optionally, you  can also use Azure Data Factory for more complex use cases. It’s scale-out capability can handle any velocity and volume of data.</a:t>
            </a:r>
          </a:p>
        </p:txBody>
      </p:sp>
      <p:sp>
        <p:nvSpPr>
          <p:cNvPr id="2" name="Title 1">
            <a:extLst>
              <a:ext uri="{FF2B5EF4-FFF2-40B4-BE49-F238E27FC236}">
                <a16:creationId xmlns:a16="http://schemas.microsoft.com/office/drawing/2014/main" id="{81DEE592-A6AA-484B-8D76-04E6E8B59355}"/>
              </a:ext>
            </a:extLst>
          </p:cNvPr>
          <p:cNvSpPr>
            <a:spLocks noGrp="1"/>
          </p:cNvSpPr>
          <p:nvPr>
            <p:ph type="title"/>
          </p:nvPr>
        </p:nvSpPr>
        <p:spPr>
          <a:xfrm>
            <a:off x="196770" y="-27708"/>
            <a:ext cx="10732489" cy="548640"/>
          </a:xfrm>
        </p:spPr>
        <p:txBody>
          <a:bodyPr/>
          <a:lstStyle/>
          <a:p>
            <a:r>
              <a:rPr lang="en-US" dirty="0"/>
              <a:t>SQL Server Data Migration detailed</a:t>
            </a:r>
          </a:p>
        </p:txBody>
      </p:sp>
      <p:sp>
        <p:nvSpPr>
          <p:cNvPr id="3" name="Flowchart: Magnetic Disk 2">
            <a:extLst>
              <a:ext uri="{FF2B5EF4-FFF2-40B4-BE49-F238E27FC236}">
                <a16:creationId xmlns:a16="http://schemas.microsoft.com/office/drawing/2014/main" id="{06F934D2-1E3D-4EB2-A17E-5CC2F6EC8591}"/>
              </a:ext>
            </a:extLst>
          </p:cNvPr>
          <p:cNvSpPr/>
          <p:nvPr/>
        </p:nvSpPr>
        <p:spPr>
          <a:xfrm>
            <a:off x="4305570" y="639007"/>
            <a:ext cx="1371600" cy="548640"/>
          </a:xfrm>
          <a:prstGeom prst="flowChartMagneticDisk">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Data Source</a:t>
            </a:r>
          </a:p>
        </p:txBody>
      </p:sp>
      <p:sp>
        <p:nvSpPr>
          <p:cNvPr id="4" name="Rectangle: Rounded Corners 3">
            <a:extLst>
              <a:ext uri="{FF2B5EF4-FFF2-40B4-BE49-F238E27FC236}">
                <a16:creationId xmlns:a16="http://schemas.microsoft.com/office/drawing/2014/main" id="{E6A084CE-517F-4F95-A76D-A03EDD07265B}"/>
              </a:ext>
            </a:extLst>
          </p:cNvPr>
          <p:cNvSpPr/>
          <p:nvPr/>
        </p:nvSpPr>
        <p:spPr>
          <a:xfrm>
            <a:off x="1694189" y="1140016"/>
            <a:ext cx="1371600" cy="548640"/>
          </a:xfrm>
          <a:prstGeom prst="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Authenticate &amp; Authorize</a:t>
            </a:r>
          </a:p>
        </p:txBody>
      </p:sp>
      <p:sp>
        <p:nvSpPr>
          <p:cNvPr id="22" name="Flowchart: Magnetic Disk 21">
            <a:extLst>
              <a:ext uri="{FF2B5EF4-FFF2-40B4-BE49-F238E27FC236}">
                <a16:creationId xmlns:a16="http://schemas.microsoft.com/office/drawing/2014/main" id="{20842B34-E72F-47E7-9CAF-A443A88AF087}"/>
              </a:ext>
            </a:extLst>
          </p:cNvPr>
          <p:cNvSpPr/>
          <p:nvPr/>
        </p:nvSpPr>
        <p:spPr>
          <a:xfrm>
            <a:off x="1708723" y="2682421"/>
            <a:ext cx="1357066" cy="585069"/>
          </a:xfrm>
          <a:prstGeom prst="flowChartMagneticDisk">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3</a:t>
            </a:r>
            <a:r>
              <a:rPr lang="en-US" sz="1600" baseline="30000" dirty="0">
                <a:solidFill>
                  <a:schemeClr val="tx1"/>
                </a:solidFill>
              </a:rPr>
              <a:t>rd</a:t>
            </a:r>
            <a:r>
              <a:rPr lang="en-US" sz="1600" dirty="0">
                <a:solidFill>
                  <a:schemeClr val="tx1"/>
                </a:solidFill>
              </a:rPr>
              <a:t> Party Data Source</a:t>
            </a:r>
          </a:p>
        </p:txBody>
      </p:sp>
      <p:cxnSp>
        <p:nvCxnSpPr>
          <p:cNvPr id="59" name="Straight Arrow Connector 58">
            <a:extLst>
              <a:ext uri="{FF2B5EF4-FFF2-40B4-BE49-F238E27FC236}">
                <a16:creationId xmlns:a16="http://schemas.microsoft.com/office/drawing/2014/main" id="{345DFCA8-54CA-4BA7-A5A1-CE8C99A10424}"/>
              </a:ext>
            </a:extLst>
          </p:cNvPr>
          <p:cNvCxnSpPr>
            <a:cxnSpLocks/>
            <a:stCxn id="19" idx="2"/>
            <a:endCxn id="88" idx="0"/>
          </p:cNvCxnSpPr>
          <p:nvPr/>
        </p:nvCxnSpPr>
        <p:spPr>
          <a:xfrm>
            <a:off x="4991370" y="5212117"/>
            <a:ext cx="1" cy="2065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0D527DED-A57F-4EBA-8BF3-749249A21E5B}"/>
              </a:ext>
            </a:extLst>
          </p:cNvPr>
          <p:cNvCxnSpPr>
            <a:cxnSpLocks/>
            <a:stCxn id="4" idx="3"/>
            <a:endCxn id="3" idx="2"/>
          </p:cNvCxnSpPr>
          <p:nvPr/>
        </p:nvCxnSpPr>
        <p:spPr>
          <a:xfrm flipV="1">
            <a:off x="3065789" y="913327"/>
            <a:ext cx="1239781" cy="501009"/>
          </a:xfrm>
          <a:prstGeom prst="bentConnector3">
            <a:avLst>
              <a:gd name="adj1" fmla="val 34932"/>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8DBEEB98-B991-4091-8DAE-FD96BFD48948}"/>
              </a:ext>
            </a:extLst>
          </p:cNvPr>
          <p:cNvCxnSpPr>
            <a:cxnSpLocks/>
            <a:stCxn id="4" idx="3"/>
            <a:endCxn id="7" idx="1"/>
          </p:cNvCxnSpPr>
          <p:nvPr/>
        </p:nvCxnSpPr>
        <p:spPr>
          <a:xfrm>
            <a:off x="3065789" y="1414336"/>
            <a:ext cx="848114" cy="484826"/>
          </a:xfrm>
          <a:prstGeom prst="bentConnector3">
            <a:avLst>
              <a:gd name="adj1" fmla="val 50000"/>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727CB830-21CA-491E-9EFD-FAB8840687FF}"/>
              </a:ext>
            </a:extLst>
          </p:cNvPr>
          <p:cNvSpPr/>
          <p:nvPr/>
        </p:nvSpPr>
        <p:spPr>
          <a:xfrm>
            <a:off x="6873834" y="621710"/>
            <a:ext cx="5225067" cy="747302"/>
          </a:xfrm>
          <a:prstGeom prst="round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r>
              <a:rPr lang="en-US" sz="1150" b="1" dirty="0">
                <a:solidFill>
                  <a:schemeClr val="bg1">
                    <a:lumMod val="75000"/>
                  </a:schemeClr>
                </a:solidFill>
              </a:rPr>
              <a:t>Data Source: </a:t>
            </a:r>
            <a:r>
              <a:rPr lang="en-US" sz="1150" dirty="0">
                <a:solidFill>
                  <a:schemeClr val="bg1">
                    <a:lumMod val="75000"/>
                  </a:schemeClr>
                </a:solidFill>
              </a:rPr>
              <a:t>It is the source of the data that needs to be extracted, prepared and migrated to the destination. There could be one or more data sources. Each data source will require access validation using login protocol, endpoint and login credentials.</a:t>
            </a:r>
          </a:p>
        </p:txBody>
      </p:sp>
      <p:cxnSp>
        <p:nvCxnSpPr>
          <p:cNvPr id="63" name="Straight Connector 62">
            <a:extLst>
              <a:ext uri="{FF2B5EF4-FFF2-40B4-BE49-F238E27FC236}">
                <a16:creationId xmlns:a16="http://schemas.microsoft.com/office/drawing/2014/main" id="{D1FC0B13-912B-4122-A2E1-8C50D0A1A293}"/>
              </a:ext>
            </a:extLst>
          </p:cNvPr>
          <p:cNvCxnSpPr>
            <a:cxnSpLocks/>
            <a:stCxn id="61" idx="1"/>
            <a:endCxn id="3" idx="4"/>
          </p:cNvCxnSpPr>
          <p:nvPr/>
        </p:nvCxnSpPr>
        <p:spPr>
          <a:xfrm rot="10800000">
            <a:off x="5677170" y="913327"/>
            <a:ext cx="1196664" cy="82034"/>
          </a:xfrm>
          <a:prstGeom prst="bentConnector3">
            <a:avLst>
              <a:gd name="adj1" fmla="val 50000"/>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68" name="Rectangle: Rounded Corners 67">
            <a:extLst>
              <a:ext uri="{FF2B5EF4-FFF2-40B4-BE49-F238E27FC236}">
                <a16:creationId xmlns:a16="http://schemas.microsoft.com/office/drawing/2014/main" id="{4F864482-484D-4C4B-9136-0DDA72091338}"/>
              </a:ext>
            </a:extLst>
          </p:cNvPr>
          <p:cNvSpPr/>
          <p:nvPr/>
        </p:nvSpPr>
        <p:spPr>
          <a:xfrm>
            <a:off x="6873834" y="1481787"/>
            <a:ext cx="5225067" cy="1168196"/>
          </a:xfrm>
          <a:prstGeom prst="round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r>
              <a:rPr lang="en-US" sz="1150" b="1" dirty="0">
                <a:solidFill>
                  <a:schemeClr val="bg1">
                    <a:lumMod val="75000"/>
                  </a:schemeClr>
                </a:solidFill>
              </a:rPr>
              <a:t>Extract: </a:t>
            </a:r>
            <a:r>
              <a:rPr lang="en-US" sz="1150" dirty="0">
                <a:solidFill>
                  <a:schemeClr val="bg1">
                    <a:lumMod val="75000"/>
                  </a:schemeClr>
                </a:solidFill>
              </a:rPr>
              <a:t>Upon successful validation of </a:t>
            </a:r>
            <a:r>
              <a:rPr lang="en-US" sz="1150" dirty="0" err="1">
                <a:solidFill>
                  <a:schemeClr val="bg1">
                    <a:lumMod val="75000"/>
                  </a:schemeClr>
                </a:solidFill>
              </a:rPr>
              <a:t>AuthN</a:t>
            </a:r>
            <a:r>
              <a:rPr lang="en-US" sz="1150" dirty="0">
                <a:solidFill>
                  <a:schemeClr val="bg1">
                    <a:lumMod val="75000"/>
                  </a:schemeClr>
                </a:solidFill>
              </a:rPr>
              <a:t> and </a:t>
            </a:r>
            <a:r>
              <a:rPr lang="en-US" sz="1150" dirty="0" err="1">
                <a:solidFill>
                  <a:schemeClr val="bg1">
                    <a:lumMod val="75000"/>
                  </a:schemeClr>
                </a:solidFill>
              </a:rPr>
              <a:t>AuthZ</a:t>
            </a:r>
            <a:r>
              <a:rPr lang="en-US" sz="1150" dirty="0">
                <a:solidFill>
                  <a:schemeClr val="bg1">
                    <a:lumMod val="75000"/>
                  </a:schemeClr>
                </a:solidFill>
              </a:rPr>
              <a:t>, extract data based on specified criteria. Store the result set in a temporary storage. It could be a temp table, a </a:t>
            </a:r>
            <a:r>
              <a:rPr lang="en-US" sz="1150" dirty="0" err="1">
                <a:solidFill>
                  <a:schemeClr val="bg1">
                    <a:lumMod val="75000"/>
                  </a:schemeClr>
                </a:solidFill>
              </a:rPr>
              <a:t>dataframe</a:t>
            </a:r>
            <a:r>
              <a:rPr lang="en-US" sz="1150" dirty="0">
                <a:solidFill>
                  <a:schemeClr val="bg1">
                    <a:lumMod val="75000"/>
                  </a:schemeClr>
                </a:solidFill>
              </a:rPr>
              <a:t>, etc..</a:t>
            </a:r>
            <a:r>
              <a:rPr lang="en-US" sz="1150" dirty="0">
                <a:solidFill>
                  <a:schemeClr val="tx1"/>
                </a:solidFill>
              </a:rPr>
              <a:t> Optionally, you can also use Azure Data Factory, is a cloud-based data integration service, that automates the movement and transformation of data. It can connect to 90+ data sources in a standardized way, relieving you of the data connection complexity.</a:t>
            </a:r>
          </a:p>
        </p:txBody>
      </p:sp>
      <p:cxnSp>
        <p:nvCxnSpPr>
          <p:cNvPr id="69" name="Straight Connector 68">
            <a:extLst>
              <a:ext uri="{FF2B5EF4-FFF2-40B4-BE49-F238E27FC236}">
                <a16:creationId xmlns:a16="http://schemas.microsoft.com/office/drawing/2014/main" id="{1DE6A9F2-4408-4021-9ECD-4FCC8E5CC369}"/>
              </a:ext>
            </a:extLst>
          </p:cNvPr>
          <p:cNvCxnSpPr>
            <a:cxnSpLocks/>
            <a:stCxn id="68" idx="1"/>
            <a:endCxn id="7" idx="3"/>
          </p:cNvCxnSpPr>
          <p:nvPr/>
        </p:nvCxnSpPr>
        <p:spPr>
          <a:xfrm rot="10800000">
            <a:off x="6068838" y="1899163"/>
            <a:ext cx="804996" cy="166723"/>
          </a:xfrm>
          <a:prstGeom prst="bentConnector3">
            <a:avLst>
              <a:gd name="adj1" fmla="val 50000"/>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83" name="Rectangle: Rounded Corners 82">
            <a:extLst>
              <a:ext uri="{FF2B5EF4-FFF2-40B4-BE49-F238E27FC236}">
                <a16:creationId xmlns:a16="http://schemas.microsoft.com/office/drawing/2014/main" id="{7625D62C-9D62-44D2-A5E0-D87930EE0863}"/>
              </a:ext>
            </a:extLst>
          </p:cNvPr>
          <p:cNvSpPr/>
          <p:nvPr/>
        </p:nvSpPr>
        <p:spPr>
          <a:xfrm>
            <a:off x="6873834" y="2762758"/>
            <a:ext cx="5206488" cy="1686519"/>
          </a:xfrm>
          <a:prstGeom prst="round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r>
              <a:rPr lang="en-US" sz="1150" b="1" dirty="0">
                <a:solidFill>
                  <a:schemeClr val="bg1">
                    <a:lumMod val="75000"/>
                  </a:schemeClr>
                </a:solidFill>
              </a:rPr>
              <a:t>Data Preparation: </a:t>
            </a:r>
            <a:r>
              <a:rPr lang="en-US" sz="1150" dirty="0">
                <a:solidFill>
                  <a:schemeClr val="bg1">
                    <a:lumMod val="75000"/>
                  </a:schemeClr>
                </a:solidFill>
              </a:rPr>
              <a:t>This is a conditional step. The result set created in the previous step may require cleansing, refinement and/or enrichment.  Refinement could be handling null values, supply missing values, etc. It may also require enrichment, e.g., add some external data to make result set more meaningful. This step may also require data type conversion for source data elements to be compatible with the target data elements.</a:t>
            </a:r>
            <a:r>
              <a:rPr lang="en-US" sz="1150" dirty="0">
                <a:solidFill>
                  <a:schemeClr val="tx1"/>
                </a:solidFill>
              </a:rPr>
              <a:t> Azure Data Factory, a cloud ETL service for scale-out serverless data integration and transformation. It offers a code-free UI for intuitive authoring and single-pane-of-glass monitoring and management. Existing SSIS packages can also be run on Azure Data Factory.</a:t>
            </a:r>
          </a:p>
        </p:txBody>
      </p:sp>
      <p:sp>
        <p:nvSpPr>
          <p:cNvPr id="92" name="Rectangle: Rounded Corners 91">
            <a:extLst>
              <a:ext uri="{FF2B5EF4-FFF2-40B4-BE49-F238E27FC236}">
                <a16:creationId xmlns:a16="http://schemas.microsoft.com/office/drawing/2014/main" id="{7AFC410F-5FC9-40E5-988B-53698889466C}"/>
              </a:ext>
            </a:extLst>
          </p:cNvPr>
          <p:cNvSpPr/>
          <p:nvPr/>
        </p:nvSpPr>
        <p:spPr>
          <a:xfrm>
            <a:off x="6873834" y="4562052"/>
            <a:ext cx="5189557" cy="961400"/>
          </a:xfrm>
          <a:prstGeom prst="round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r>
              <a:rPr lang="en-US" sz="1150" b="1" dirty="0">
                <a:solidFill>
                  <a:schemeClr val="bg1">
                    <a:lumMod val="75000"/>
                  </a:schemeClr>
                </a:solidFill>
              </a:rPr>
              <a:t>Map: </a:t>
            </a:r>
            <a:r>
              <a:rPr lang="en-US" sz="1150" dirty="0">
                <a:solidFill>
                  <a:schemeClr val="bg1">
                    <a:lumMod val="75000"/>
                  </a:schemeClr>
                </a:solidFill>
              </a:rPr>
              <a:t>In this step the source data elements are mapped to the target data source elements. The mapping is described in a  configuration file. Based on the settings in the configuration file, the source to target data elements are mapped.</a:t>
            </a:r>
            <a:r>
              <a:rPr lang="en-US" sz="1150" dirty="0">
                <a:solidFill>
                  <a:schemeClr val="tx1"/>
                </a:solidFill>
              </a:rPr>
              <a:t> Azure Data Factory copy activity does visual schema and data type mapping from source data to target data store when executing the data copy.</a:t>
            </a:r>
          </a:p>
          <a:p>
            <a:endParaRPr lang="en-US" sz="1200" dirty="0">
              <a:solidFill>
                <a:schemeClr val="bg1">
                  <a:lumMod val="75000"/>
                </a:schemeClr>
              </a:solidFill>
            </a:endParaRPr>
          </a:p>
        </p:txBody>
      </p:sp>
      <p:sp>
        <p:nvSpPr>
          <p:cNvPr id="99" name="Rectangle: Rounded Corners 98">
            <a:extLst>
              <a:ext uri="{FF2B5EF4-FFF2-40B4-BE49-F238E27FC236}">
                <a16:creationId xmlns:a16="http://schemas.microsoft.com/office/drawing/2014/main" id="{4F7A81AB-91DA-476C-88F0-BFA0BA989971}"/>
              </a:ext>
            </a:extLst>
          </p:cNvPr>
          <p:cNvSpPr/>
          <p:nvPr/>
        </p:nvSpPr>
        <p:spPr>
          <a:xfrm>
            <a:off x="6873834" y="5636228"/>
            <a:ext cx="5189557" cy="565999"/>
          </a:xfrm>
          <a:prstGeom prst="round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r>
              <a:rPr lang="en-US" sz="1150" b="1" dirty="0">
                <a:solidFill>
                  <a:schemeClr val="bg1">
                    <a:lumMod val="75000"/>
                  </a:schemeClr>
                </a:solidFill>
              </a:rPr>
              <a:t>Target Data Source: </a:t>
            </a:r>
            <a:r>
              <a:rPr lang="en-US" sz="1150" dirty="0">
                <a:solidFill>
                  <a:schemeClr val="bg1">
                    <a:lumMod val="75000"/>
                  </a:schemeClr>
                </a:solidFill>
              </a:rPr>
              <a:t>This is final delivery point for the data. There could be one or more target data source(s). It may be persisted in one or more database(s) or it could be fed into some other data pipeline.</a:t>
            </a:r>
          </a:p>
        </p:txBody>
      </p:sp>
      <p:grpSp>
        <p:nvGrpSpPr>
          <p:cNvPr id="149" name="Group 148">
            <a:extLst>
              <a:ext uri="{FF2B5EF4-FFF2-40B4-BE49-F238E27FC236}">
                <a16:creationId xmlns:a16="http://schemas.microsoft.com/office/drawing/2014/main" id="{0AB62DD2-63B6-4764-AFD8-5FD7C42B1795}"/>
              </a:ext>
            </a:extLst>
          </p:cNvPr>
          <p:cNvGrpSpPr/>
          <p:nvPr/>
        </p:nvGrpSpPr>
        <p:grpSpPr>
          <a:xfrm>
            <a:off x="3256391" y="5418625"/>
            <a:ext cx="3469959" cy="780810"/>
            <a:chOff x="3256391" y="5418625"/>
            <a:chExt cx="3469959" cy="780810"/>
          </a:xfrm>
        </p:grpSpPr>
        <p:sp>
          <p:nvSpPr>
            <p:cNvPr id="88" name="Rectangle 87">
              <a:extLst>
                <a:ext uri="{FF2B5EF4-FFF2-40B4-BE49-F238E27FC236}">
                  <a16:creationId xmlns:a16="http://schemas.microsoft.com/office/drawing/2014/main" id="{14FB49C3-A0C2-4AAB-BF44-EAFAFB783987}"/>
                </a:ext>
              </a:extLst>
            </p:cNvPr>
            <p:cNvSpPr/>
            <p:nvPr/>
          </p:nvSpPr>
          <p:spPr>
            <a:xfrm>
              <a:off x="3256391" y="5418625"/>
              <a:ext cx="3469959" cy="78081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r>
                <a:rPr lang="en-US" sz="1600" dirty="0">
                  <a:solidFill>
                    <a:schemeClr val="tx1"/>
                  </a:solidFill>
                </a:rPr>
                <a:t>Target Data Stores</a:t>
              </a:r>
            </a:p>
          </p:txBody>
        </p:sp>
        <p:sp>
          <p:nvSpPr>
            <p:cNvPr id="89" name="Flowchart: Magnetic Disk 88">
              <a:extLst>
                <a:ext uri="{FF2B5EF4-FFF2-40B4-BE49-F238E27FC236}">
                  <a16:creationId xmlns:a16="http://schemas.microsoft.com/office/drawing/2014/main" id="{B2F3BB10-4216-4CCA-8399-F60ACB1BB0AC}"/>
                </a:ext>
              </a:extLst>
            </p:cNvPr>
            <p:cNvSpPr/>
            <p:nvPr/>
          </p:nvSpPr>
          <p:spPr>
            <a:xfrm>
              <a:off x="3316161" y="5697568"/>
              <a:ext cx="517236" cy="397157"/>
            </a:xfrm>
            <a:prstGeom prst="flowChartMagneticDisk">
              <a:avLst/>
            </a:prstGeom>
            <a:solidFill>
              <a:schemeClr val="accent1">
                <a:lumMod val="7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DS1</a:t>
              </a:r>
            </a:p>
          </p:txBody>
        </p:sp>
        <p:sp>
          <p:nvSpPr>
            <p:cNvPr id="90" name="Rectangle 89">
              <a:extLst>
                <a:ext uri="{FF2B5EF4-FFF2-40B4-BE49-F238E27FC236}">
                  <a16:creationId xmlns:a16="http://schemas.microsoft.com/office/drawing/2014/main" id="{42DA95CF-9D9C-4B5F-951C-28FAC4AC72E9}"/>
                </a:ext>
              </a:extLst>
            </p:cNvPr>
            <p:cNvSpPr/>
            <p:nvPr/>
          </p:nvSpPr>
          <p:spPr>
            <a:xfrm>
              <a:off x="5084765" y="5681688"/>
              <a:ext cx="1589858" cy="46154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Picture 90">
              <a:extLst>
                <a:ext uri="{FF2B5EF4-FFF2-40B4-BE49-F238E27FC236}">
                  <a16:creationId xmlns:a16="http://schemas.microsoft.com/office/drawing/2014/main" id="{204976F4-0BA2-4838-BDF2-E14C4E60D6F8}"/>
                </a:ext>
              </a:extLst>
            </p:cNvPr>
            <p:cNvPicPr>
              <a:picLocks noChangeAspect="1"/>
            </p:cNvPicPr>
            <p:nvPr/>
          </p:nvPicPr>
          <p:blipFill>
            <a:blip r:embed="rId2"/>
            <a:stretch>
              <a:fillRect/>
            </a:stretch>
          </p:blipFill>
          <p:spPr>
            <a:xfrm>
              <a:off x="5684506" y="5677183"/>
              <a:ext cx="438694" cy="437926"/>
            </a:xfrm>
            <a:prstGeom prst="rect">
              <a:avLst/>
            </a:prstGeom>
          </p:spPr>
        </p:pic>
        <p:pic>
          <p:nvPicPr>
            <p:cNvPr id="94" name="Picture 93">
              <a:extLst>
                <a:ext uri="{FF2B5EF4-FFF2-40B4-BE49-F238E27FC236}">
                  <a16:creationId xmlns:a16="http://schemas.microsoft.com/office/drawing/2014/main" id="{CFFE0AC9-C496-43C8-B973-0EFA3BFFB9B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916" r="5559"/>
            <a:stretch/>
          </p:blipFill>
          <p:spPr>
            <a:xfrm>
              <a:off x="6201354" y="5676690"/>
              <a:ext cx="392938" cy="438912"/>
            </a:xfrm>
            <a:prstGeom prst="rect">
              <a:avLst/>
            </a:prstGeom>
          </p:spPr>
        </p:pic>
        <p:pic>
          <p:nvPicPr>
            <p:cNvPr id="95" name="Picture 94">
              <a:extLst>
                <a:ext uri="{FF2B5EF4-FFF2-40B4-BE49-F238E27FC236}">
                  <a16:creationId xmlns:a16="http://schemas.microsoft.com/office/drawing/2014/main" id="{6C627C11-9D44-4945-ABAB-4CCE54731B1F}"/>
                </a:ext>
              </a:extLst>
            </p:cNvPr>
            <p:cNvPicPr>
              <a:picLocks noChangeAspect="1"/>
            </p:cNvPicPr>
            <p:nvPr/>
          </p:nvPicPr>
          <p:blipFill>
            <a:blip r:embed="rId4"/>
            <a:stretch>
              <a:fillRect/>
            </a:stretch>
          </p:blipFill>
          <p:spPr>
            <a:xfrm>
              <a:off x="5140781" y="5676569"/>
              <a:ext cx="465570" cy="439155"/>
            </a:xfrm>
            <a:prstGeom prst="rect">
              <a:avLst/>
            </a:prstGeom>
          </p:spPr>
        </p:pic>
        <p:sp>
          <p:nvSpPr>
            <p:cNvPr id="96" name="Flowchart: Magnetic Disk 95">
              <a:extLst>
                <a:ext uri="{FF2B5EF4-FFF2-40B4-BE49-F238E27FC236}">
                  <a16:creationId xmlns:a16="http://schemas.microsoft.com/office/drawing/2014/main" id="{FAE13F3A-2AC1-436A-B40F-19E408C015B3}"/>
                </a:ext>
              </a:extLst>
            </p:cNvPr>
            <p:cNvSpPr/>
            <p:nvPr/>
          </p:nvSpPr>
          <p:spPr>
            <a:xfrm>
              <a:off x="3868324" y="5697568"/>
              <a:ext cx="517236" cy="397157"/>
            </a:xfrm>
            <a:prstGeom prst="flowChartMagneticDisk">
              <a:avLst/>
            </a:prstGeom>
            <a:solidFill>
              <a:schemeClr val="accent1">
                <a:lumMod val="7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DS2</a:t>
              </a:r>
            </a:p>
          </p:txBody>
        </p:sp>
        <p:pic>
          <p:nvPicPr>
            <p:cNvPr id="97" name="Picture 96">
              <a:extLst>
                <a:ext uri="{FF2B5EF4-FFF2-40B4-BE49-F238E27FC236}">
                  <a16:creationId xmlns:a16="http://schemas.microsoft.com/office/drawing/2014/main" id="{A9C7B682-D0FE-4057-9CF9-955955D280E4}"/>
                </a:ext>
              </a:extLst>
            </p:cNvPr>
            <p:cNvPicPr>
              <a:picLocks noChangeAspect="1"/>
            </p:cNvPicPr>
            <p:nvPr/>
          </p:nvPicPr>
          <p:blipFill>
            <a:blip r:embed="rId5"/>
            <a:stretch>
              <a:fillRect/>
            </a:stretch>
          </p:blipFill>
          <p:spPr>
            <a:xfrm>
              <a:off x="4429723" y="5699550"/>
              <a:ext cx="548252" cy="393192"/>
            </a:xfrm>
            <a:prstGeom prst="rect">
              <a:avLst/>
            </a:prstGeom>
          </p:spPr>
        </p:pic>
      </p:grpSp>
      <p:grpSp>
        <p:nvGrpSpPr>
          <p:cNvPr id="152" name="Group 151">
            <a:extLst>
              <a:ext uri="{FF2B5EF4-FFF2-40B4-BE49-F238E27FC236}">
                <a16:creationId xmlns:a16="http://schemas.microsoft.com/office/drawing/2014/main" id="{1EF2A7F0-FDBB-4D58-B476-664C69B3FFDA}"/>
              </a:ext>
            </a:extLst>
          </p:cNvPr>
          <p:cNvGrpSpPr/>
          <p:nvPr/>
        </p:nvGrpSpPr>
        <p:grpSpPr>
          <a:xfrm>
            <a:off x="3913903" y="1394154"/>
            <a:ext cx="2154935" cy="1010016"/>
            <a:chOff x="3899483" y="1347229"/>
            <a:chExt cx="2154935" cy="1010016"/>
          </a:xfrm>
        </p:grpSpPr>
        <p:sp>
          <p:nvSpPr>
            <p:cNvPr id="7" name="Rectangle: Rounded Corners 6">
              <a:extLst>
                <a:ext uri="{FF2B5EF4-FFF2-40B4-BE49-F238E27FC236}">
                  <a16:creationId xmlns:a16="http://schemas.microsoft.com/office/drawing/2014/main" id="{0403C7DC-B5CB-4D37-AEEE-352E8EE03C1C}"/>
                </a:ext>
              </a:extLst>
            </p:cNvPr>
            <p:cNvSpPr/>
            <p:nvPr/>
          </p:nvSpPr>
          <p:spPr>
            <a:xfrm>
              <a:off x="3899483" y="1347229"/>
              <a:ext cx="2154935" cy="10100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r>
                <a:rPr lang="en-US" sz="1600" dirty="0"/>
                <a:t>Extract</a:t>
              </a:r>
            </a:p>
          </p:txBody>
        </p:sp>
        <p:sp>
          <p:nvSpPr>
            <p:cNvPr id="43" name="Rectangle: Rounded Corners 42">
              <a:extLst>
                <a:ext uri="{FF2B5EF4-FFF2-40B4-BE49-F238E27FC236}">
                  <a16:creationId xmlns:a16="http://schemas.microsoft.com/office/drawing/2014/main" id="{5B345435-8FF0-433E-A509-E169920277FD}"/>
                </a:ext>
              </a:extLst>
            </p:cNvPr>
            <p:cNvSpPr/>
            <p:nvPr/>
          </p:nvSpPr>
          <p:spPr>
            <a:xfrm>
              <a:off x="3991844" y="1627525"/>
              <a:ext cx="1944688" cy="677167"/>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85390C57-F12E-427E-B979-134631935F79}"/>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5000" b="95000" l="7556" r="93111"/>
                      </a14:imgEffect>
                    </a14:imgLayer>
                  </a14:imgProps>
                </a:ext>
                <a:ext uri="{28A0092B-C50C-407E-A947-70E740481C1C}">
                  <a14:useLocalDpi xmlns:a14="http://schemas.microsoft.com/office/drawing/2010/main" val="0"/>
                </a:ext>
              </a:extLst>
            </a:blip>
            <a:srcRect l="6826" t="5514" r="6888" b="4497"/>
            <a:stretch/>
          </p:blipFill>
          <p:spPr>
            <a:xfrm>
              <a:off x="4057899" y="1703107"/>
              <a:ext cx="527416" cy="550048"/>
            </a:xfrm>
            <a:prstGeom prst="rect">
              <a:avLst/>
            </a:prstGeom>
          </p:spPr>
        </p:pic>
        <p:pic>
          <p:nvPicPr>
            <p:cNvPr id="39" name="Picture 38">
              <a:extLst>
                <a:ext uri="{FF2B5EF4-FFF2-40B4-BE49-F238E27FC236}">
                  <a16:creationId xmlns:a16="http://schemas.microsoft.com/office/drawing/2014/main" id="{90F52A2C-A3B4-41C1-B22C-1A321A01E268}"/>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33856" t="18713" r="33761" b="43358"/>
            <a:stretch/>
          </p:blipFill>
          <p:spPr>
            <a:xfrm>
              <a:off x="4658358" y="1703811"/>
              <a:ext cx="562677" cy="548640"/>
            </a:xfrm>
            <a:prstGeom prst="rect">
              <a:avLst/>
            </a:prstGeom>
          </p:spPr>
        </p:pic>
        <p:grpSp>
          <p:nvGrpSpPr>
            <p:cNvPr id="85" name="Group 84">
              <a:extLst>
                <a:ext uri="{FF2B5EF4-FFF2-40B4-BE49-F238E27FC236}">
                  <a16:creationId xmlns:a16="http://schemas.microsoft.com/office/drawing/2014/main" id="{C636BDC8-A60D-4768-9653-6E35B6E2A97F}"/>
                </a:ext>
              </a:extLst>
            </p:cNvPr>
            <p:cNvGrpSpPr/>
            <p:nvPr/>
          </p:nvGrpSpPr>
          <p:grpSpPr>
            <a:xfrm>
              <a:off x="5246646" y="1684876"/>
              <a:ext cx="640080" cy="588155"/>
              <a:chOff x="5594477" y="1719086"/>
              <a:chExt cx="640080" cy="588155"/>
            </a:xfrm>
          </p:grpSpPr>
          <p:sp>
            <p:nvSpPr>
              <p:cNvPr id="84" name="Rectangle: Rounded Corners 83">
                <a:extLst>
                  <a:ext uri="{FF2B5EF4-FFF2-40B4-BE49-F238E27FC236}">
                    <a16:creationId xmlns:a16="http://schemas.microsoft.com/office/drawing/2014/main" id="{651CED2B-2832-4A13-9EED-B662F12AA09E}"/>
                  </a:ext>
                </a:extLst>
              </p:cNvPr>
              <p:cNvSpPr/>
              <p:nvPr/>
            </p:nvSpPr>
            <p:spPr>
              <a:xfrm>
                <a:off x="5594477" y="1719086"/>
                <a:ext cx="640080" cy="588155"/>
              </a:xfrm>
              <a:prstGeom prst="roundRect">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Graphic 47">
                <a:extLst>
                  <a:ext uri="{FF2B5EF4-FFF2-40B4-BE49-F238E27FC236}">
                    <a16:creationId xmlns:a16="http://schemas.microsoft.com/office/drawing/2014/main" id="{AE070446-221F-496A-ACDD-1816D1F44E7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51145" y="1728782"/>
                <a:ext cx="548640" cy="548640"/>
              </a:xfrm>
              <a:prstGeom prst="rect">
                <a:avLst/>
              </a:prstGeom>
            </p:spPr>
          </p:pic>
        </p:grpSp>
      </p:grpSp>
      <p:cxnSp>
        <p:nvCxnSpPr>
          <p:cNvPr id="87" name="Straight Connector 68">
            <a:extLst>
              <a:ext uri="{FF2B5EF4-FFF2-40B4-BE49-F238E27FC236}">
                <a16:creationId xmlns:a16="http://schemas.microsoft.com/office/drawing/2014/main" id="{E6FBF8DB-0F75-4D02-B4D9-E0A7B61B50C6}"/>
              </a:ext>
            </a:extLst>
          </p:cNvPr>
          <p:cNvCxnSpPr>
            <a:cxnSpLocks/>
            <a:stCxn id="83" idx="1"/>
          </p:cNvCxnSpPr>
          <p:nvPr/>
        </p:nvCxnSpPr>
        <p:spPr>
          <a:xfrm rot="10800000">
            <a:off x="6733696" y="3236856"/>
            <a:ext cx="140139" cy="369162"/>
          </a:xfrm>
          <a:prstGeom prst="bentConnector2">
            <a:avLst/>
          </a:prstGeom>
          <a:ln>
            <a:solidFill>
              <a:schemeClr val="bg1">
                <a:lumMod val="95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151" name="Group 150">
            <a:extLst>
              <a:ext uri="{FF2B5EF4-FFF2-40B4-BE49-F238E27FC236}">
                <a16:creationId xmlns:a16="http://schemas.microsoft.com/office/drawing/2014/main" id="{7D1A3EA1-8651-4974-AEE2-40F555664C77}"/>
              </a:ext>
            </a:extLst>
          </p:cNvPr>
          <p:cNvGrpSpPr/>
          <p:nvPr/>
        </p:nvGrpSpPr>
        <p:grpSpPr>
          <a:xfrm>
            <a:off x="3355971" y="2610677"/>
            <a:ext cx="3270799" cy="1327617"/>
            <a:chOff x="3256391" y="2623521"/>
            <a:chExt cx="3270799" cy="1327617"/>
          </a:xfrm>
        </p:grpSpPr>
        <p:sp>
          <p:nvSpPr>
            <p:cNvPr id="41" name="Rectangle 40">
              <a:extLst>
                <a:ext uri="{FF2B5EF4-FFF2-40B4-BE49-F238E27FC236}">
                  <a16:creationId xmlns:a16="http://schemas.microsoft.com/office/drawing/2014/main" id="{B2C99942-BBE8-45FF-B390-2881EE4652C5}"/>
                </a:ext>
              </a:extLst>
            </p:cNvPr>
            <p:cNvSpPr/>
            <p:nvPr/>
          </p:nvSpPr>
          <p:spPr>
            <a:xfrm>
              <a:off x="3256391" y="2623521"/>
              <a:ext cx="3270799" cy="1327617"/>
            </a:xfrm>
            <a:prstGeom prst="rect">
              <a:avLst/>
            </a:prstGeom>
            <a:solidFill>
              <a:schemeClr val="bg1">
                <a:lumMod val="95000"/>
              </a:schemeClr>
            </a:soli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r>
                <a:rPr lang="en-US" sz="1600" dirty="0">
                  <a:solidFill>
                    <a:schemeClr val="tx1"/>
                  </a:solidFill>
                </a:rPr>
                <a:t>Data Preparation</a:t>
              </a:r>
            </a:p>
          </p:txBody>
        </p:sp>
        <p:sp>
          <p:nvSpPr>
            <p:cNvPr id="20" name="Rectangle: Rounded Corners 19">
              <a:extLst>
                <a:ext uri="{FF2B5EF4-FFF2-40B4-BE49-F238E27FC236}">
                  <a16:creationId xmlns:a16="http://schemas.microsoft.com/office/drawing/2014/main" id="{88E5EA58-0D40-47F0-9F83-B662588908D9}"/>
                </a:ext>
              </a:extLst>
            </p:cNvPr>
            <p:cNvSpPr/>
            <p:nvPr/>
          </p:nvSpPr>
          <p:spPr>
            <a:xfrm>
              <a:off x="5001809" y="2848235"/>
              <a:ext cx="1371600" cy="25498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Refine</a:t>
              </a:r>
            </a:p>
          </p:txBody>
        </p:sp>
        <p:sp>
          <p:nvSpPr>
            <p:cNvPr id="21" name="Rectangle: Rounded Corners 20">
              <a:extLst>
                <a:ext uri="{FF2B5EF4-FFF2-40B4-BE49-F238E27FC236}">
                  <a16:creationId xmlns:a16="http://schemas.microsoft.com/office/drawing/2014/main" id="{4F88D64F-C800-4779-B87A-915DC22C1FDB}"/>
                </a:ext>
              </a:extLst>
            </p:cNvPr>
            <p:cNvSpPr/>
            <p:nvPr/>
          </p:nvSpPr>
          <p:spPr>
            <a:xfrm>
              <a:off x="3374382" y="2848235"/>
              <a:ext cx="1371600" cy="25498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Enrich</a:t>
              </a:r>
            </a:p>
          </p:txBody>
        </p:sp>
        <p:cxnSp>
          <p:nvCxnSpPr>
            <p:cNvPr id="65" name="Straight Connector 68">
              <a:extLst>
                <a:ext uri="{FF2B5EF4-FFF2-40B4-BE49-F238E27FC236}">
                  <a16:creationId xmlns:a16="http://schemas.microsoft.com/office/drawing/2014/main" id="{CE0218F4-2D0F-45A4-9711-75AEFC8708B5}"/>
                </a:ext>
              </a:extLst>
            </p:cNvPr>
            <p:cNvCxnSpPr>
              <a:cxnSpLocks/>
            </p:cNvCxnSpPr>
            <p:nvPr/>
          </p:nvCxnSpPr>
          <p:spPr>
            <a:xfrm rot="10800000">
              <a:off x="5500576" y="3309517"/>
              <a:ext cx="324101" cy="26327"/>
            </a:xfrm>
            <a:prstGeom prst="bentConnector3">
              <a:avLst>
                <a:gd name="adj1" fmla="val 50000"/>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66" name="Rectangle: Rounded Corners 65">
              <a:extLst>
                <a:ext uri="{FF2B5EF4-FFF2-40B4-BE49-F238E27FC236}">
                  <a16:creationId xmlns:a16="http://schemas.microsoft.com/office/drawing/2014/main" id="{20F5D4EE-5576-4428-B0FB-E689A1BCB93F}"/>
                </a:ext>
              </a:extLst>
            </p:cNvPr>
            <p:cNvSpPr/>
            <p:nvPr/>
          </p:nvSpPr>
          <p:spPr>
            <a:xfrm>
              <a:off x="3374382" y="3156767"/>
              <a:ext cx="2999027" cy="73152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66">
              <a:extLst>
                <a:ext uri="{FF2B5EF4-FFF2-40B4-BE49-F238E27FC236}">
                  <a16:creationId xmlns:a16="http://schemas.microsoft.com/office/drawing/2014/main" id="{23897D98-FCCF-4353-B67F-2F4E7617391D}"/>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5000" b="95000" l="7556" r="93111"/>
                      </a14:imgEffect>
                    </a14:imgLayer>
                  </a14:imgProps>
                </a:ext>
                <a:ext uri="{28A0092B-C50C-407E-A947-70E740481C1C}">
                  <a14:useLocalDpi xmlns:a14="http://schemas.microsoft.com/office/drawing/2010/main" val="0"/>
                </a:ext>
              </a:extLst>
            </a:blip>
            <a:srcRect l="6826" t="5514" r="6888" b="4497"/>
            <a:stretch/>
          </p:blipFill>
          <p:spPr>
            <a:xfrm>
              <a:off x="3628526" y="3242404"/>
              <a:ext cx="527416" cy="550048"/>
            </a:xfrm>
            <a:prstGeom prst="rect">
              <a:avLst/>
            </a:prstGeom>
          </p:spPr>
        </p:pic>
        <p:pic>
          <p:nvPicPr>
            <p:cNvPr id="71" name="Picture 70">
              <a:extLst>
                <a:ext uri="{FF2B5EF4-FFF2-40B4-BE49-F238E27FC236}">
                  <a16:creationId xmlns:a16="http://schemas.microsoft.com/office/drawing/2014/main" id="{F0922B2D-357D-4DF7-8954-7E54E859384C}"/>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33856" t="18713" r="33761" b="43358"/>
            <a:stretch/>
          </p:blipFill>
          <p:spPr>
            <a:xfrm>
              <a:off x="4595615" y="3243108"/>
              <a:ext cx="562677" cy="548640"/>
            </a:xfrm>
            <a:prstGeom prst="rect">
              <a:avLst/>
            </a:prstGeom>
          </p:spPr>
        </p:pic>
        <p:grpSp>
          <p:nvGrpSpPr>
            <p:cNvPr id="103" name="Group 102">
              <a:extLst>
                <a:ext uri="{FF2B5EF4-FFF2-40B4-BE49-F238E27FC236}">
                  <a16:creationId xmlns:a16="http://schemas.microsoft.com/office/drawing/2014/main" id="{7E427FEF-5D90-4ED9-9B2D-9977AD5B1BF6}"/>
                </a:ext>
              </a:extLst>
            </p:cNvPr>
            <p:cNvGrpSpPr/>
            <p:nvPr/>
          </p:nvGrpSpPr>
          <p:grpSpPr>
            <a:xfrm>
              <a:off x="5597965" y="3223351"/>
              <a:ext cx="640080" cy="588155"/>
              <a:chOff x="5594477" y="1719086"/>
              <a:chExt cx="640080" cy="588155"/>
            </a:xfrm>
          </p:grpSpPr>
          <p:sp>
            <p:nvSpPr>
              <p:cNvPr id="104" name="Rectangle: Rounded Corners 103">
                <a:extLst>
                  <a:ext uri="{FF2B5EF4-FFF2-40B4-BE49-F238E27FC236}">
                    <a16:creationId xmlns:a16="http://schemas.microsoft.com/office/drawing/2014/main" id="{0A7A232B-2A2A-4460-A60C-93280101E4DF}"/>
                  </a:ext>
                </a:extLst>
              </p:cNvPr>
              <p:cNvSpPr/>
              <p:nvPr/>
            </p:nvSpPr>
            <p:spPr>
              <a:xfrm>
                <a:off x="5594477" y="1719086"/>
                <a:ext cx="640080" cy="588155"/>
              </a:xfrm>
              <a:prstGeom prst="roundRect">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 name="Graphic 104">
                <a:extLst>
                  <a:ext uri="{FF2B5EF4-FFF2-40B4-BE49-F238E27FC236}">
                    <a16:creationId xmlns:a16="http://schemas.microsoft.com/office/drawing/2014/main" id="{79FB5805-724C-480E-B6A2-09AE586BA1F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51145" y="1728782"/>
                <a:ext cx="548640" cy="548640"/>
              </a:xfrm>
              <a:prstGeom prst="rect">
                <a:avLst/>
              </a:prstGeom>
            </p:spPr>
          </p:pic>
        </p:grpSp>
      </p:grpSp>
      <p:grpSp>
        <p:nvGrpSpPr>
          <p:cNvPr id="150" name="Group 149">
            <a:extLst>
              <a:ext uri="{FF2B5EF4-FFF2-40B4-BE49-F238E27FC236}">
                <a16:creationId xmlns:a16="http://schemas.microsoft.com/office/drawing/2014/main" id="{807867D3-FEF5-4FA8-A28E-E1DD2B61B88A}"/>
              </a:ext>
            </a:extLst>
          </p:cNvPr>
          <p:cNvGrpSpPr/>
          <p:nvPr/>
        </p:nvGrpSpPr>
        <p:grpSpPr>
          <a:xfrm>
            <a:off x="3912378" y="4144801"/>
            <a:ext cx="2157984" cy="1067316"/>
            <a:chOff x="3897958" y="4094312"/>
            <a:chExt cx="2157984" cy="1067316"/>
          </a:xfrm>
        </p:grpSpPr>
        <p:sp>
          <p:nvSpPr>
            <p:cNvPr id="19" name="Rectangle: Rounded Corners 18">
              <a:extLst>
                <a:ext uri="{FF2B5EF4-FFF2-40B4-BE49-F238E27FC236}">
                  <a16:creationId xmlns:a16="http://schemas.microsoft.com/office/drawing/2014/main" id="{21ACA6C9-940B-482C-8F17-8199681506ED}"/>
                </a:ext>
              </a:extLst>
            </p:cNvPr>
            <p:cNvSpPr/>
            <p:nvPr/>
          </p:nvSpPr>
          <p:spPr>
            <a:xfrm>
              <a:off x="3897958" y="4094312"/>
              <a:ext cx="2157984" cy="10673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r>
                <a:rPr lang="en-US" sz="1600" dirty="0"/>
                <a:t>Map</a:t>
              </a:r>
            </a:p>
          </p:txBody>
        </p:sp>
        <p:sp>
          <p:nvSpPr>
            <p:cNvPr id="98" name="Rectangle: Rounded Corners 97">
              <a:extLst>
                <a:ext uri="{FF2B5EF4-FFF2-40B4-BE49-F238E27FC236}">
                  <a16:creationId xmlns:a16="http://schemas.microsoft.com/office/drawing/2014/main" id="{809ACE91-B2D3-4B97-842A-7A894D3D38FC}"/>
                </a:ext>
              </a:extLst>
            </p:cNvPr>
            <p:cNvSpPr/>
            <p:nvPr/>
          </p:nvSpPr>
          <p:spPr>
            <a:xfrm>
              <a:off x="3998756" y="4397019"/>
              <a:ext cx="1944688" cy="677167"/>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0" name="Picture 99">
              <a:extLst>
                <a:ext uri="{FF2B5EF4-FFF2-40B4-BE49-F238E27FC236}">
                  <a16:creationId xmlns:a16="http://schemas.microsoft.com/office/drawing/2014/main" id="{7023D0E5-5A18-42C0-9AEE-646F2BE367EE}"/>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5000" b="95000" l="7556" r="93111"/>
                      </a14:imgEffect>
                    </a14:imgLayer>
                  </a14:imgProps>
                </a:ext>
                <a:ext uri="{28A0092B-C50C-407E-A947-70E740481C1C}">
                  <a14:useLocalDpi xmlns:a14="http://schemas.microsoft.com/office/drawing/2010/main" val="0"/>
                </a:ext>
              </a:extLst>
            </a:blip>
            <a:srcRect l="6826" t="5514" r="6888" b="4497"/>
            <a:stretch/>
          </p:blipFill>
          <p:spPr>
            <a:xfrm>
              <a:off x="4064811" y="4451934"/>
              <a:ext cx="527416" cy="550048"/>
            </a:xfrm>
            <a:prstGeom prst="rect">
              <a:avLst/>
            </a:prstGeom>
          </p:spPr>
        </p:pic>
        <p:pic>
          <p:nvPicPr>
            <p:cNvPr id="102" name="Picture 101">
              <a:extLst>
                <a:ext uri="{FF2B5EF4-FFF2-40B4-BE49-F238E27FC236}">
                  <a16:creationId xmlns:a16="http://schemas.microsoft.com/office/drawing/2014/main" id="{B8211DD1-AC99-4C76-80D2-9F4DF2661D34}"/>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33856" t="18713" r="33761" b="43358"/>
            <a:stretch/>
          </p:blipFill>
          <p:spPr>
            <a:xfrm>
              <a:off x="4643864" y="4452638"/>
              <a:ext cx="562677" cy="548640"/>
            </a:xfrm>
            <a:prstGeom prst="rect">
              <a:avLst/>
            </a:prstGeom>
          </p:spPr>
        </p:pic>
        <p:grpSp>
          <p:nvGrpSpPr>
            <p:cNvPr id="107" name="Group 106">
              <a:extLst>
                <a:ext uri="{FF2B5EF4-FFF2-40B4-BE49-F238E27FC236}">
                  <a16:creationId xmlns:a16="http://schemas.microsoft.com/office/drawing/2014/main" id="{4680F2EF-4D4C-4662-BD94-A28AEAF5A1B7}"/>
                </a:ext>
              </a:extLst>
            </p:cNvPr>
            <p:cNvGrpSpPr/>
            <p:nvPr/>
          </p:nvGrpSpPr>
          <p:grpSpPr>
            <a:xfrm>
              <a:off x="5258179" y="4432881"/>
              <a:ext cx="640080" cy="588155"/>
              <a:chOff x="5594477" y="1719086"/>
              <a:chExt cx="640080" cy="588155"/>
            </a:xfrm>
          </p:grpSpPr>
          <p:sp>
            <p:nvSpPr>
              <p:cNvPr id="108" name="Rectangle: Rounded Corners 107">
                <a:extLst>
                  <a:ext uri="{FF2B5EF4-FFF2-40B4-BE49-F238E27FC236}">
                    <a16:creationId xmlns:a16="http://schemas.microsoft.com/office/drawing/2014/main" id="{8340E1AA-C371-47DC-B0E5-29FF21F3FAC8}"/>
                  </a:ext>
                </a:extLst>
              </p:cNvPr>
              <p:cNvSpPr/>
              <p:nvPr/>
            </p:nvSpPr>
            <p:spPr>
              <a:xfrm>
                <a:off x="5594477" y="1719086"/>
                <a:ext cx="640080" cy="588155"/>
              </a:xfrm>
              <a:prstGeom prst="roundRect">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9" name="Graphic 108">
                <a:extLst>
                  <a:ext uri="{FF2B5EF4-FFF2-40B4-BE49-F238E27FC236}">
                    <a16:creationId xmlns:a16="http://schemas.microsoft.com/office/drawing/2014/main" id="{0440A222-AE68-4B36-B826-B943A50C00A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51145" y="1728782"/>
                <a:ext cx="548640" cy="548640"/>
              </a:xfrm>
              <a:prstGeom prst="rect">
                <a:avLst/>
              </a:prstGeom>
            </p:spPr>
          </p:pic>
        </p:grpSp>
      </p:grpSp>
      <p:cxnSp>
        <p:nvCxnSpPr>
          <p:cNvPr id="122" name="Straight Arrow Connector 121">
            <a:extLst>
              <a:ext uri="{FF2B5EF4-FFF2-40B4-BE49-F238E27FC236}">
                <a16:creationId xmlns:a16="http://schemas.microsoft.com/office/drawing/2014/main" id="{5D9480AB-D681-4DF6-861C-29EA5A57A613}"/>
              </a:ext>
            </a:extLst>
          </p:cNvPr>
          <p:cNvCxnSpPr>
            <a:cxnSpLocks/>
            <a:stCxn id="3" idx="3"/>
            <a:endCxn id="7" idx="0"/>
          </p:cNvCxnSpPr>
          <p:nvPr/>
        </p:nvCxnSpPr>
        <p:spPr>
          <a:xfrm>
            <a:off x="4991370" y="1187647"/>
            <a:ext cx="1" cy="2065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A8479919-CBA1-4358-8A10-7F71531677BD}"/>
              </a:ext>
            </a:extLst>
          </p:cNvPr>
          <p:cNvCxnSpPr>
            <a:cxnSpLocks/>
            <a:stCxn id="7" idx="2"/>
            <a:endCxn id="41" idx="0"/>
          </p:cNvCxnSpPr>
          <p:nvPr/>
        </p:nvCxnSpPr>
        <p:spPr>
          <a:xfrm>
            <a:off x="4991371" y="2404170"/>
            <a:ext cx="0" cy="2065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315C4DC5-D887-470C-B32D-E0A2127D8A09}"/>
              </a:ext>
            </a:extLst>
          </p:cNvPr>
          <p:cNvCxnSpPr>
            <a:cxnSpLocks/>
            <a:stCxn id="41" idx="2"/>
            <a:endCxn id="19" idx="0"/>
          </p:cNvCxnSpPr>
          <p:nvPr/>
        </p:nvCxnSpPr>
        <p:spPr>
          <a:xfrm flipH="1">
            <a:off x="4991370" y="3938294"/>
            <a:ext cx="1" cy="2065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3EF0F767-18F8-4C52-BA82-C6199627EF83}"/>
              </a:ext>
            </a:extLst>
          </p:cNvPr>
          <p:cNvCxnSpPr>
            <a:cxnSpLocks/>
            <a:stCxn id="22" idx="4"/>
            <a:endCxn id="21" idx="1"/>
          </p:cNvCxnSpPr>
          <p:nvPr/>
        </p:nvCxnSpPr>
        <p:spPr>
          <a:xfrm flipV="1">
            <a:off x="3065789" y="2962884"/>
            <a:ext cx="408173" cy="12072"/>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6" name="Straight Connector 68">
            <a:extLst>
              <a:ext uri="{FF2B5EF4-FFF2-40B4-BE49-F238E27FC236}">
                <a16:creationId xmlns:a16="http://schemas.microsoft.com/office/drawing/2014/main" id="{A0B66C07-6BCA-446E-A76F-5DD8B712B8A7}"/>
              </a:ext>
            </a:extLst>
          </p:cNvPr>
          <p:cNvCxnSpPr>
            <a:cxnSpLocks/>
            <a:stCxn id="83" idx="1"/>
            <a:endCxn id="41" idx="3"/>
          </p:cNvCxnSpPr>
          <p:nvPr/>
        </p:nvCxnSpPr>
        <p:spPr>
          <a:xfrm rot="10800000">
            <a:off x="6626770" y="3274486"/>
            <a:ext cx="247064" cy="331532"/>
          </a:xfrm>
          <a:prstGeom prst="bentConnector3">
            <a:avLst>
              <a:gd name="adj1" fmla="val 50000"/>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167" name="Straight Connector 68">
            <a:extLst>
              <a:ext uri="{FF2B5EF4-FFF2-40B4-BE49-F238E27FC236}">
                <a16:creationId xmlns:a16="http://schemas.microsoft.com/office/drawing/2014/main" id="{B8C2C79D-1B94-4939-916F-223DAC6797AF}"/>
              </a:ext>
            </a:extLst>
          </p:cNvPr>
          <p:cNvCxnSpPr>
            <a:cxnSpLocks/>
            <a:stCxn id="92" idx="1"/>
            <a:endCxn id="19" idx="3"/>
          </p:cNvCxnSpPr>
          <p:nvPr/>
        </p:nvCxnSpPr>
        <p:spPr>
          <a:xfrm rot="10800000">
            <a:off x="6070362" y="4678460"/>
            <a:ext cx="803472" cy="364293"/>
          </a:xfrm>
          <a:prstGeom prst="bentConnector3">
            <a:avLst>
              <a:gd name="adj1" fmla="val 50000"/>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172" name="Straight Connector 68">
            <a:extLst>
              <a:ext uri="{FF2B5EF4-FFF2-40B4-BE49-F238E27FC236}">
                <a16:creationId xmlns:a16="http://schemas.microsoft.com/office/drawing/2014/main" id="{1D59052A-9510-42A9-8E8E-A814D381714D}"/>
              </a:ext>
            </a:extLst>
          </p:cNvPr>
          <p:cNvCxnSpPr>
            <a:cxnSpLocks/>
            <a:stCxn id="99" idx="1"/>
            <a:endCxn id="88" idx="3"/>
          </p:cNvCxnSpPr>
          <p:nvPr/>
        </p:nvCxnSpPr>
        <p:spPr>
          <a:xfrm rot="10800000">
            <a:off x="6726350" y="5809030"/>
            <a:ext cx="147484" cy="110198"/>
          </a:xfrm>
          <a:prstGeom prst="bentConnector3">
            <a:avLst>
              <a:gd name="adj1" fmla="val 50000"/>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8421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DF6E5-5621-4B85-AA5C-8768C1B4C04B}"/>
              </a:ext>
            </a:extLst>
          </p:cNvPr>
          <p:cNvSpPr>
            <a:spLocks noGrp="1"/>
          </p:cNvSpPr>
          <p:nvPr>
            <p:ph type="title"/>
          </p:nvPr>
        </p:nvSpPr>
        <p:spPr/>
        <p:txBody>
          <a:bodyPr/>
          <a:lstStyle/>
          <a:p>
            <a:r>
              <a:rPr lang="en-US" dirty="0"/>
              <a:t>POC Plan</a:t>
            </a:r>
          </a:p>
        </p:txBody>
      </p:sp>
      <p:sp>
        <p:nvSpPr>
          <p:cNvPr id="3" name="TextBox 2">
            <a:extLst>
              <a:ext uri="{FF2B5EF4-FFF2-40B4-BE49-F238E27FC236}">
                <a16:creationId xmlns:a16="http://schemas.microsoft.com/office/drawing/2014/main" id="{5BD39BBD-DCA0-4B7E-9387-9023EF0CB8F3}"/>
              </a:ext>
            </a:extLst>
          </p:cNvPr>
          <p:cNvSpPr txBox="1"/>
          <p:nvPr/>
        </p:nvSpPr>
        <p:spPr>
          <a:xfrm>
            <a:off x="2733965" y="600369"/>
            <a:ext cx="4784436" cy="5047536"/>
          </a:xfrm>
          <a:prstGeom prst="rect">
            <a:avLst/>
          </a:prstGeom>
          <a:noFill/>
        </p:spPr>
        <p:txBody>
          <a:bodyPr wrap="square" rtlCol="0">
            <a:spAutoFit/>
          </a:bodyPr>
          <a:lstStyle/>
          <a:p>
            <a:pPr marL="285750" indent="-285750">
              <a:buFont typeface="Arial" panose="020B0604020202020204" pitchFamily="34" charset="0"/>
              <a:buChar char="•"/>
            </a:pPr>
            <a:r>
              <a:rPr lang="en-US" sz="1400" dirty="0"/>
              <a:t>Create source SQL database</a:t>
            </a:r>
          </a:p>
          <a:p>
            <a:pPr marL="285750" indent="-285750">
              <a:buFont typeface="Arial" panose="020B0604020202020204" pitchFamily="34" charset="0"/>
              <a:buChar char="•"/>
            </a:pPr>
            <a:r>
              <a:rPr lang="en-US" sz="1400" dirty="0"/>
              <a:t>Create target database (e.g., Azure SQL Datawarehouse)</a:t>
            </a:r>
          </a:p>
          <a:p>
            <a:pPr marL="285750" indent="-285750">
              <a:buFont typeface="Arial" panose="020B0604020202020204" pitchFamily="34" charset="0"/>
              <a:buChar char="•"/>
            </a:pPr>
            <a:r>
              <a:rPr lang="en-US" sz="1400" dirty="0"/>
              <a:t>Create configuration file (JSON format)</a:t>
            </a:r>
          </a:p>
          <a:p>
            <a:pPr marL="742950" lvl="1" indent="-285750">
              <a:buFont typeface="Courier New" panose="02070309020205020404" pitchFamily="49" charset="0"/>
              <a:buChar char="o"/>
            </a:pPr>
            <a:r>
              <a:rPr lang="en-US" sz="1400" dirty="0"/>
              <a:t>Specify source info.</a:t>
            </a:r>
          </a:p>
          <a:p>
            <a:pPr marL="1200150" lvl="2" indent="-285750">
              <a:buFont typeface="Wingdings" panose="05000000000000000000" pitchFamily="2" charset="2"/>
              <a:buChar char="§"/>
            </a:pPr>
            <a:r>
              <a:rPr lang="en-US" sz="1400" dirty="0"/>
              <a:t>Endpoint</a:t>
            </a:r>
          </a:p>
          <a:p>
            <a:pPr marL="1200150" lvl="2" indent="-285750">
              <a:buFont typeface="Wingdings" panose="05000000000000000000" pitchFamily="2" charset="2"/>
              <a:buChar char="§"/>
            </a:pPr>
            <a:r>
              <a:rPr lang="en-US" sz="1400" dirty="0"/>
              <a:t>Login Id</a:t>
            </a:r>
          </a:p>
          <a:p>
            <a:pPr marL="1200150" lvl="2" indent="-285750">
              <a:buFont typeface="Wingdings" panose="05000000000000000000" pitchFamily="2" charset="2"/>
              <a:buChar char="§"/>
            </a:pPr>
            <a:r>
              <a:rPr lang="en-US" sz="1400" dirty="0"/>
              <a:t>Password</a:t>
            </a:r>
          </a:p>
          <a:p>
            <a:pPr marL="1200150" lvl="2" indent="-285750">
              <a:buFont typeface="Wingdings" panose="05000000000000000000" pitchFamily="2" charset="2"/>
              <a:buChar char="§"/>
            </a:pPr>
            <a:r>
              <a:rPr lang="en-US" sz="1400" dirty="0"/>
              <a:t>Login protocol</a:t>
            </a:r>
          </a:p>
          <a:p>
            <a:pPr marL="742950" lvl="1" indent="-285750">
              <a:buFont typeface="Courier New" panose="02070309020205020404" pitchFamily="49" charset="0"/>
              <a:buChar char="o"/>
            </a:pPr>
            <a:r>
              <a:rPr lang="en-US" sz="1400" dirty="0"/>
              <a:t>Specify target info.</a:t>
            </a:r>
          </a:p>
          <a:p>
            <a:pPr marL="1200150" lvl="2" indent="-285750">
              <a:buFont typeface="Wingdings" panose="05000000000000000000" pitchFamily="2" charset="2"/>
              <a:buChar char="§"/>
            </a:pPr>
            <a:r>
              <a:rPr lang="en-US" sz="1400" dirty="0"/>
              <a:t>Endpoint</a:t>
            </a:r>
          </a:p>
          <a:p>
            <a:pPr marL="1200150" lvl="2" indent="-285750">
              <a:buFont typeface="Wingdings" panose="05000000000000000000" pitchFamily="2" charset="2"/>
              <a:buChar char="§"/>
            </a:pPr>
            <a:r>
              <a:rPr lang="en-US" sz="1400" dirty="0"/>
              <a:t>Login Id</a:t>
            </a:r>
          </a:p>
          <a:p>
            <a:pPr marL="1200150" lvl="2" indent="-285750">
              <a:buFont typeface="Wingdings" panose="05000000000000000000" pitchFamily="2" charset="2"/>
              <a:buChar char="§"/>
            </a:pPr>
            <a:r>
              <a:rPr lang="en-US" sz="1400" dirty="0"/>
              <a:t>Password</a:t>
            </a:r>
          </a:p>
          <a:p>
            <a:pPr marL="1200150" lvl="2" indent="-285750">
              <a:buFont typeface="Wingdings" panose="05000000000000000000" pitchFamily="2" charset="2"/>
              <a:buChar char="§"/>
            </a:pPr>
            <a:r>
              <a:rPr lang="en-US" sz="1400" dirty="0"/>
              <a:t>Login protocol</a:t>
            </a:r>
          </a:p>
          <a:p>
            <a:pPr marL="742950" lvl="1" indent="-285750">
              <a:buFont typeface="Courier New" panose="02070309020205020404" pitchFamily="49" charset="0"/>
              <a:buChar char="o"/>
            </a:pPr>
            <a:r>
              <a:rPr lang="en-US" sz="1400" dirty="0"/>
              <a:t>Map source </a:t>
            </a:r>
          </a:p>
          <a:p>
            <a:pPr marL="1200150" lvl="2" indent="-285750">
              <a:buFont typeface="Wingdings" panose="05000000000000000000" pitchFamily="2" charset="2"/>
              <a:buChar char="§"/>
            </a:pPr>
            <a:r>
              <a:rPr lang="en-US" sz="1400" dirty="0"/>
              <a:t>Source element name </a:t>
            </a:r>
            <a:r>
              <a:rPr lang="en-US" sz="1400" dirty="0">
                <a:sym typeface="Wingdings" panose="05000000000000000000" pitchFamily="2" charset="2"/>
              </a:rPr>
              <a:t> target element </a:t>
            </a:r>
            <a:r>
              <a:rPr lang="en-US" sz="1400" dirty="0"/>
              <a:t>name</a:t>
            </a:r>
          </a:p>
          <a:p>
            <a:pPr marL="1200150" lvl="2" indent="-285750">
              <a:buFont typeface="Wingdings" panose="05000000000000000000" pitchFamily="2" charset="2"/>
              <a:buChar char="§"/>
            </a:pPr>
            <a:r>
              <a:rPr lang="en-US" sz="1400" dirty="0"/>
              <a:t>Source element type </a:t>
            </a:r>
            <a:r>
              <a:rPr lang="en-US" sz="1400" dirty="0">
                <a:sym typeface="Wingdings" panose="05000000000000000000" pitchFamily="2" charset="2"/>
              </a:rPr>
              <a:t> </a:t>
            </a:r>
            <a:r>
              <a:rPr lang="en-US" sz="1400" dirty="0"/>
              <a:t>target element type</a:t>
            </a:r>
          </a:p>
          <a:p>
            <a:pPr marL="285750" indent="-285750">
              <a:buFont typeface="Arial" panose="020B0604020202020204" pitchFamily="34" charset="0"/>
              <a:buChar char="•"/>
            </a:pPr>
            <a:r>
              <a:rPr lang="en-US" sz="1400" dirty="0"/>
              <a:t>Create a </a:t>
            </a:r>
            <a:r>
              <a:rPr lang="en-US" sz="1400" dirty="0" err="1"/>
              <a:t>Jupyter</a:t>
            </a:r>
            <a:r>
              <a:rPr lang="en-US" sz="1400" dirty="0"/>
              <a:t> (Python) notebook</a:t>
            </a:r>
          </a:p>
          <a:p>
            <a:pPr marL="1200150" lvl="2" indent="-285750">
              <a:buFont typeface="Wingdings" panose="05000000000000000000" pitchFamily="2" charset="2"/>
              <a:buChar char="§"/>
            </a:pPr>
            <a:r>
              <a:rPr lang="en-US" sz="1400" dirty="0"/>
              <a:t>Read data</a:t>
            </a:r>
          </a:p>
          <a:p>
            <a:pPr marL="1200150" lvl="2" indent="-285750">
              <a:buFont typeface="Wingdings" panose="05000000000000000000" pitchFamily="2" charset="2"/>
              <a:buChar char="§"/>
            </a:pPr>
            <a:r>
              <a:rPr lang="en-US" sz="1400" dirty="0"/>
              <a:t>Fill values (Nulls, empty, etc.)</a:t>
            </a:r>
          </a:p>
          <a:p>
            <a:pPr marL="1200150" lvl="2" indent="-285750">
              <a:buFont typeface="Wingdings" panose="05000000000000000000" pitchFamily="2" charset="2"/>
              <a:buChar char="§"/>
            </a:pPr>
            <a:r>
              <a:rPr lang="en-US" sz="1400" dirty="0"/>
              <a:t>Enrich data (read additional 3</a:t>
            </a:r>
            <a:r>
              <a:rPr lang="en-US" sz="1400" baseline="30000" dirty="0"/>
              <a:t>rd</a:t>
            </a:r>
            <a:r>
              <a:rPr lang="en-US" sz="1400" dirty="0"/>
              <a:t> party data</a:t>
            </a:r>
          </a:p>
          <a:p>
            <a:pPr marL="1200150" lvl="2" indent="-285750">
              <a:buFont typeface="Wingdings" panose="05000000000000000000" pitchFamily="2" charset="2"/>
              <a:buChar char="§"/>
            </a:pPr>
            <a:r>
              <a:rPr lang="en-US" sz="1400" dirty="0"/>
              <a:t>Perform necessary data type conversion</a:t>
            </a:r>
          </a:p>
          <a:p>
            <a:pPr marL="1200150" lvl="2" indent="-285750">
              <a:buFont typeface="Wingdings" panose="05000000000000000000" pitchFamily="2" charset="2"/>
              <a:buChar char="§"/>
            </a:pPr>
            <a:r>
              <a:rPr lang="en-US" sz="1400" dirty="0"/>
              <a:t>Map source to target</a:t>
            </a:r>
          </a:p>
          <a:p>
            <a:pPr marL="1200150" lvl="2" indent="-285750">
              <a:buFont typeface="Wingdings" panose="05000000000000000000" pitchFamily="2" charset="2"/>
              <a:buChar char="§"/>
            </a:pPr>
            <a:r>
              <a:rPr lang="en-US" sz="1400" dirty="0"/>
              <a:t>Save data in target</a:t>
            </a:r>
          </a:p>
        </p:txBody>
      </p:sp>
    </p:spTree>
    <p:extLst>
      <p:ext uri="{BB962C8B-B14F-4D97-AF65-F5344CB8AC3E}">
        <p14:creationId xmlns:p14="http://schemas.microsoft.com/office/powerpoint/2010/main" val="40715523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7DECE-6B7E-4B28-B240-2F03C883D61F}"/>
              </a:ext>
            </a:extLst>
          </p:cNvPr>
          <p:cNvSpPr>
            <a:spLocks noGrp="1"/>
          </p:cNvSpPr>
          <p:nvPr>
            <p:ph type="title"/>
          </p:nvPr>
        </p:nvSpPr>
        <p:spPr/>
        <p:txBody>
          <a:bodyPr/>
          <a:lstStyle/>
          <a:p>
            <a:r>
              <a:rPr lang="en-US" dirty="0"/>
              <a:t>Azure Databricks - Overview</a:t>
            </a:r>
          </a:p>
        </p:txBody>
      </p:sp>
      <p:pic>
        <p:nvPicPr>
          <p:cNvPr id="3" name="Picture 2">
            <a:extLst>
              <a:ext uri="{FF2B5EF4-FFF2-40B4-BE49-F238E27FC236}">
                <a16:creationId xmlns:a16="http://schemas.microsoft.com/office/drawing/2014/main" id="{0CA3336F-65E6-4FF3-9558-DF935E031F12}"/>
              </a:ext>
            </a:extLst>
          </p:cNvPr>
          <p:cNvPicPr/>
          <p:nvPr/>
        </p:nvPicPr>
        <p:blipFill rotWithShape="1">
          <a:blip r:embed="rId2"/>
          <a:srcRect l="2462" t="3627"/>
          <a:stretch/>
        </p:blipFill>
        <p:spPr>
          <a:xfrm>
            <a:off x="275426" y="2534201"/>
            <a:ext cx="5633760" cy="3608437"/>
          </a:xfrm>
          <a:prstGeom prst="rect">
            <a:avLst/>
          </a:prstGeom>
          <a:ln>
            <a:solidFill>
              <a:schemeClr val="tx1">
                <a:lumMod val="50000"/>
                <a:lumOff val="50000"/>
              </a:schemeClr>
            </a:solidFill>
          </a:ln>
        </p:spPr>
      </p:pic>
      <p:sp>
        <p:nvSpPr>
          <p:cNvPr id="4" name="Rectangle 3">
            <a:extLst>
              <a:ext uri="{FF2B5EF4-FFF2-40B4-BE49-F238E27FC236}">
                <a16:creationId xmlns:a16="http://schemas.microsoft.com/office/drawing/2014/main" id="{EAA5C474-6FF6-423C-B124-A75D47C374A3}"/>
              </a:ext>
            </a:extLst>
          </p:cNvPr>
          <p:cNvSpPr/>
          <p:nvPr/>
        </p:nvSpPr>
        <p:spPr>
          <a:xfrm>
            <a:off x="6160657" y="2530761"/>
            <a:ext cx="5375562" cy="3375283"/>
          </a:xfrm>
          <a:prstGeom prst="rect">
            <a:avLst/>
          </a:prstGeom>
        </p:spPr>
        <p:txBody>
          <a:bodyPr wrap="square">
            <a:spAutoFit/>
          </a:bodyPr>
          <a:lstStyle/>
          <a:p>
            <a:pPr marL="166688" indent="-166688">
              <a:spcAft>
                <a:spcPts val="900"/>
              </a:spcAft>
              <a:buFont typeface="Arial" panose="020B0604020202020204" pitchFamily="34" charset="0"/>
              <a:buChar char="•"/>
            </a:pPr>
            <a:r>
              <a:rPr lang="en-US" sz="1300" dirty="0">
                <a:ea typeface="Calibri" panose="020F0502020204030204" pitchFamily="34" charset="0"/>
              </a:rPr>
              <a:t>Enables insights generation from all data and AI solution. </a:t>
            </a:r>
          </a:p>
          <a:p>
            <a:pPr marL="166688" indent="-166688">
              <a:spcAft>
                <a:spcPts val="900"/>
              </a:spcAft>
              <a:buFont typeface="Arial" panose="020B0604020202020204" pitchFamily="34" charset="0"/>
              <a:buChar char="•"/>
            </a:pPr>
            <a:r>
              <a:rPr lang="en-US" sz="1300" dirty="0">
                <a:ea typeface="Calibri" panose="020F0502020204030204" pitchFamily="34" charset="0"/>
              </a:rPr>
              <a:t>You can set up the environment in minutes, auto-scale and collaborate on shared objects to promote productivity.</a:t>
            </a:r>
          </a:p>
          <a:p>
            <a:pPr marL="166688" indent="-166688">
              <a:spcAft>
                <a:spcPts val="900"/>
              </a:spcAft>
              <a:buFont typeface="Arial" panose="020B0604020202020204" pitchFamily="34" charset="0"/>
              <a:buChar char="•"/>
            </a:pPr>
            <a:r>
              <a:rPr lang="en-US" sz="1300" dirty="0">
                <a:ea typeface="Calibri" panose="020F0502020204030204" pitchFamily="34" charset="0"/>
              </a:rPr>
              <a:t>Databricks supports Python, Scala, R, Java and SQL. In addition, </a:t>
            </a:r>
            <a:r>
              <a:rPr lang="en-US" sz="1300" dirty="0"/>
              <a:t>data science frameworks, such as, TensorFlow, </a:t>
            </a:r>
            <a:r>
              <a:rPr lang="en-US" sz="1300" dirty="0" err="1"/>
              <a:t>PyTorch</a:t>
            </a:r>
            <a:r>
              <a:rPr lang="en-US" sz="1300" dirty="0"/>
              <a:t>, and Scikit-learn are supported as well.</a:t>
            </a:r>
          </a:p>
          <a:p>
            <a:pPr marL="166688" marR="0" lvl="0" indent="-166688">
              <a:lnSpc>
                <a:spcPct val="107000"/>
              </a:lnSpc>
              <a:spcBef>
                <a:spcPts val="0"/>
              </a:spcBef>
              <a:spcAft>
                <a:spcPts val="900"/>
              </a:spcAft>
              <a:buFont typeface="Arial" panose="020B0604020202020204" pitchFamily="34" charset="0"/>
              <a:buChar char="•"/>
            </a:pPr>
            <a:r>
              <a:rPr lang="en-US" sz="1300" dirty="0"/>
              <a:t>You can quickly standup fast and optimized Apache Spark environment.</a:t>
            </a:r>
          </a:p>
          <a:p>
            <a:pPr marL="166688" marR="0" lvl="0" indent="-166688">
              <a:lnSpc>
                <a:spcPct val="107000"/>
              </a:lnSpc>
              <a:spcBef>
                <a:spcPts val="0"/>
              </a:spcBef>
              <a:spcAft>
                <a:spcPts val="900"/>
              </a:spcAft>
              <a:buFont typeface="Arial" panose="020B0604020202020204" pitchFamily="34" charset="0"/>
              <a:buChar char="•"/>
            </a:pPr>
            <a:r>
              <a:rPr lang="en-US" sz="1300" dirty="0"/>
              <a:t>It has interactive workspace with built-in support for popular tools, languages, and frameworks makes its adoption easy. </a:t>
            </a:r>
          </a:p>
          <a:p>
            <a:pPr marL="166688" marR="0" lvl="0" indent="-166688">
              <a:lnSpc>
                <a:spcPct val="107000"/>
              </a:lnSpc>
              <a:spcBef>
                <a:spcPts val="0"/>
              </a:spcBef>
              <a:spcAft>
                <a:spcPts val="900"/>
              </a:spcAft>
              <a:buFont typeface="Arial" panose="020B0604020202020204" pitchFamily="34" charset="0"/>
              <a:buChar char="•"/>
            </a:pPr>
            <a:r>
              <a:rPr lang="en-US" sz="1300" dirty="0"/>
              <a:t>ML on big data with native Azure Machine Learning integration.</a:t>
            </a:r>
          </a:p>
          <a:p>
            <a:pPr marL="166688" marR="0" lvl="0" indent="-166688">
              <a:lnSpc>
                <a:spcPct val="107000"/>
              </a:lnSpc>
              <a:spcBef>
                <a:spcPts val="0"/>
              </a:spcBef>
              <a:spcAft>
                <a:spcPts val="900"/>
              </a:spcAft>
              <a:buFont typeface="Arial" panose="020B0604020202020204" pitchFamily="34" charset="0"/>
              <a:buChar char="•"/>
            </a:pPr>
            <a:r>
              <a:rPr lang="en-US" sz="1300" dirty="0"/>
              <a:t>High-performance modern data warehousing with Synapse</a:t>
            </a:r>
          </a:p>
          <a:p>
            <a:pPr marL="166688" marR="0" lvl="0" indent="-166688">
              <a:lnSpc>
                <a:spcPct val="107000"/>
              </a:lnSpc>
              <a:spcBef>
                <a:spcPts val="0"/>
              </a:spcBef>
              <a:spcAft>
                <a:spcPts val="900"/>
              </a:spcAft>
              <a:buFont typeface="Arial" panose="020B0604020202020204" pitchFamily="34" charset="0"/>
              <a:buChar char="•"/>
            </a:pPr>
            <a:r>
              <a:rPr lang="en-US" sz="1300" dirty="0"/>
              <a:t>Leverage autoscaling and auto-termination to improve TCO.</a:t>
            </a:r>
          </a:p>
        </p:txBody>
      </p:sp>
      <p:sp>
        <p:nvSpPr>
          <p:cNvPr id="5" name="TextBox 4">
            <a:extLst>
              <a:ext uri="{FF2B5EF4-FFF2-40B4-BE49-F238E27FC236}">
                <a16:creationId xmlns:a16="http://schemas.microsoft.com/office/drawing/2014/main" id="{D7ABA9C9-62BF-42C4-92A0-B2C15335D548}"/>
              </a:ext>
            </a:extLst>
          </p:cNvPr>
          <p:cNvSpPr txBox="1"/>
          <p:nvPr/>
        </p:nvSpPr>
        <p:spPr>
          <a:xfrm>
            <a:off x="1887855" y="6087222"/>
            <a:ext cx="2408903" cy="276999"/>
          </a:xfrm>
          <a:prstGeom prst="rect">
            <a:avLst/>
          </a:prstGeom>
          <a:noFill/>
        </p:spPr>
        <p:txBody>
          <a:bodyPr wrap="square" rtlCol="0">
            <a:spAutoFit/>
          </a:bodyPr>
          <a:lstStyle/>
          <a:p>
            <a:pPr algn="ctr"/>
            <a:r>
              <a:rPr lang="en-US" sz="1200" i="1" dirty="0"/>
              <a:t>Azure Databricks Architecture view</a:t>
            </a:r>
          </a:p>
        </p:txBody>
      </p:sp>
      <p:sp>
        <p:nvSpPr>
          <p:cNvPr id="6" name="Rectangle 5">
            <a:extLst>
              <a:ext uri="{FF2B5EF4-FFF2-40B4-BE49-F238E27FC236}">
                <a16:creationId xmlns:a16="http://schemas.microsoft.com/office/drawing/2014/main" id="{030B46E6-57BD-43E2-9029-716ADE6CAED7}"/>
              </a:ext>
            </a:extLst>
          </p:cNvPr>
          <p:cNvSpPr/>
          <p:nvPr/>
        </p:nvSpPr>
        <p:spPr>
          <a:xfrm>
            <a:off x="275426" y="618832"/>
            <a:ext cx="11641148" cy="1692771"/>
          </a:xfrm>
          <a:prstGeom prst="rect">
            <a:avLst/>
          </a:prstGeom>
        </p:spPr>
        <p:txBody>
          <a:bodyPr wrap="square">
            <a:spAutoFit/>
          </a:bodyPr>
          <a:lstStyle/>
          <a:p>
            <a:pPr marR="0">
              <a:spcBef>
                <a:spcPts val="0"/>
              </a:spcBef>
              <a:spcAft>
                <a:spcPts val="0"/>
              </a:spcAft>
            </a:pPr>
            <a:r>
              <a:rPr lang="en-US" sz="1300" b="1" dirty="0">
                <a:solidFill>
                  <a:srgbClr val="222222"/>
                </a:solidFill>
              </a:rPr>
              <a:t>Azure Databricks</a:t>
            </a:r>
            <a:r>
              <a:rPr lang="en-US" sz="1300" dirty="0"/>
              <a:t> is a fast, easy, and collaborative Apache </a:t>
            </a:r>
            <a:r>
              <a:rPr lang="en-US" sz="1300" b="1" dirty="0">
                <a:solidFill>
                  <a:srgbClr val="222222"/>
                </a:solidFill>
              </a:rPr>
              <a:t>Spark</a:t>
            </a:r>
            <a:r>
              <a:rPr lang="en-US" sz="1300" dirty="0"/>
              <a:t>-based analytics service. For a big data pipeline, the data (raw or structured) is ingested into </a:t>
            </a:r>
            <a:r>
              <a:rPr lang="en-US" sz="1300" b="1" dirty="0">
                <a:solidFill>
                  <a:srgbClr val="222222"/>
                </a:solidFill>
              </a:rPr>
              <a:t>Azure</a:t>
            </a:r>
            <a:r>
              <a:rPr lang="en-US" sz="1300" dirty="0"/>
              <a:t> through </a:t>
            </a:r>
            <a:r>
              <a:rPr lang="en-US" sz="1300" b="1" dirty="0">
                <a:solidFill>
                  <a:srgbClr val="222222"/>
                </a:solidFill>
              </a:rPr>
              <a:t>Azure</a:t>
            </a:r>
            <a:r>
              <a:rPr lang="en-US" sz="1300" dirty="0"/>
              <a:t> Data Factory in batches, or streamed near real-time using Kafka, Event Hub, or IoT Hub. It’s in-memory processing and a novel data structure to reach </a:t>
            </a:r>
            <a:r>
              <a:rPr lang="en-US" sz="1300" b="1" dirty="0"/>
              <a:t>processing speeds that are orders of magnitude faster than MapReduce</a:t>
            </a:r>
            <a:r>
              <a:rPr lang="en-US" sz="1300" dirty="0"/>
              <a:t>.  </a:t>
            </a:r>
          </a:p>
          <a:p>
            <a:pPr marR="0">
              <a:spcBef>
                <a:spcPts val="0"/>
              </a:spcBef>
              <a:spcAft>
                <a:spcPts val="0"/>
              </a:spcAft>
            </a:pPr>
            <a:r>
              <a:rPr lang="en-US" sz="1300" dirty="0"/>
              <a:t>You c</a:t>
            </a:r>
            <a:r>
              <a:rPr lang="en-US" sz="1300" dirty="0">
                <a:solidFill>
                  <a:srgbClr val="000000"/>
                </a:solidFill>
              </a:rPr>
              <a:t>an use Event Hubs on it; run SQL like  (</a:t>
            </a:r>
            <a:r>
              <a:rPr lang="en-US" sz="1300" dirty="0" err="1">
                <a:solidFill>
                  <a:srgbClr val="000000"/>
                </a:solidFill>
              </a:rPr>
              <a:t>SparkSQL</a:t>
            </a:r>
            <a:r>
              <a:rPr lang="en-US" sz="1300" dirty="0">
                <a:solidFill>
                  <a:srgbClr val="000000"/>
                </a:solidFill>
              </a:rPr>
              <a:t>/Azure Databricks) queries on it. You can also use time slice windows - </a:t>
            </a:r>
          </a:p>
          <a:p>
            <a:pPr marR="0">
              <a:spcBef>
                <a:spcPts val="0"/>
              </a:spcBef>
              <a:spcAft>
                <a:spcPts val="0"/>
              </a:spcAft>
            </a:pPr>
            <a:r>
              <a:rPr lang="en-US" sz="1300" b="1" dirty="0"/>
              <a:t>tumbling</a:t>
            </a:r>
            <a:r>
              <a:rPr lang="en-US" sz="1300" dirty="0"/>
              <a:t> window(fixed-sized, non-overlapping and contiguous time intervals)</a:t>
            </a:r>
          </a:p>
          <a:p>
            <a:pPr marR="0">
              <a:spcBef>
                <a:spcPts val="0"/>
              </a:spcBef>
              <a:spcAft>
                <a:spcPts val="0"/>
              </a:spcAft>
            </a:pPr>
            <a:r>
              <a:rPr lang="en-US" sz="1300" b="1" dirty="0"/>
              <a:t>hopping</a:t>
            </a:r>
            <a:r>
              <a:rPr lang="en-US" sz="1300" dirty="0"/>
              <a:t> window(scheduled overlapping windows)</a:t>
            </a:r>
          </a:p>
          <a:p>
            <a:pPr marR="0">
              <a:spcBef>
                <a:spcPts val="0"/>
              </a:spcBef>
              <a:spcAft>
                <a:spcPts val="0"/>
              </a:spcAft>
            </a:pPr>
            <a:r>
              <a:rPr lang="en-US" sz="1300" b="1" dirty="0"/>
              <a:t>sliding</a:t>
            </a:r>
            <a:r>
              <a:rPr lang="en-US" sz="1300" dirty="0"/>
              <a:t> window (outputs events only for those points in time when the content of the window actually changes - when an event entered or exits the window</a:t>
            </a:r>
          </a:p>
          <a:p>
            <a:pPr marR="0">
              <a:spcBef>
                <a:spcPts val="0"/>
              </a:spcBef>
              <a:spcAft>
                <a:spcPts val="0"/>
              </a:spcAft>
            </a:pPr>
            <a:r>
              <a:rPr lang="en-US" sz="1300" dirty="0">
                <a:solidFill>
                  <a:srgbClr val="000000"/>
                </a:solidFill>
              </a:rPr>
              <a:t>The output from which can be fed into Machine Learning, AI, BI, and stored in a number of datastores such as, </a:t>
            </a:r>
            <a:r>
              <a:rPr lang="en-US" sz="1300" dirty="0" err="1">
                <a:solidFill>
                  <a:srgbClr val="000000"/>
                </a:solidFill>
              </a:rPr>
              <a:t>AzureSQL</a:t>
            </a:r>
            <a:r>
              <a:rPr lang="en-US" sz="1300" dirty="0">
                <a:solidFill>
                  <a:srgbClr val="000000"/>
                </a:solidFill>
              </a:rPr>
              <a:t>, HBase, Azure Data Lake, Azure Blob and so on</a:t>
            </a:r>
            <a:endParaRPr lang="en-US" sz="1300" dirty="0">
              <a:solidFill>
                <a:srgbClr val="000000"/>
              </a:solidFill>
              <a:effectLst/>
            </a:endParaRPr>
          </a:p>
        </p:txBody>
      </p:sp>
    </p:spTree>
    <p:extLst>
      <p:ext uri="{BB962C8B-B14F-4D97-AF65-F5344CB8AC3E}">
        <p14:creationId xmlns:p14="http://schemas.microsoft.com/office/powerpoint/2010/main" val="31461055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B437DC0-DA84-4C98-B45F-844C563C8CD9}"/>
              </a:ext>
            </a:extLst>
          </p:cNvPr>
          <p:cNvSpPr/>
          <p:nvPr/>
        </p:nvSpPr>
        <p:spPr>
          <a:xfrm>
            <a:off x="3583709" y="609073"/>
            <a:ext cx="8313324" cy="5715539"/>
          </a:xfrm>
          <a:prstGeom prst="rect">
            <a:avLst/>
          </a:prstGeom>
        </p:spPr>
        <p:txBody>
          <a:bodyPr wrap="square">
            <a:spAutoFit/>
          </a:bodyPr>
          <a:lstStyle/>
          <a:p>
            <a:pPr>
              <a:lnSpc>
                <a:spcPct val="107000"/>
              </a:lnSpc>
            </a:pPr>
            <a:r>
              <a:rPr lang="en-US" sz="1250" b="1" dirty="0">
                <a:solidFill>
                  <a:srgbClr val="1A1A1F"/>
                </a:solidFill>
                <a:cs typeface="Calibri" panose="020F0502020204030204" pitchFamily="34" charset="0"/>
              </a:rPr>
              <a:t>Optimized Apache Spark environment - </a:t>
            </a:r>
            <a:r>
              <a:rPr lang="en-US" sz="1250" dirty="0">
                <a:solidFill>
                  <a:srgbClr val="1A1A1F"/>
                </a:solidFill>
                <a:cs typeface="Calibri" panose="020F0502020204030204" pitchFamily="34" charset="0"/>
              </a:rPr>
              <a:t>provides the latest versions of Apache Spark to seamlessly integrate with open source libraries. Set up clusters quickly in a fully managed Apache Spark environment with global scale and availability. Optimized clusters are set up, configured, and fine-tuned to ensure reliability and performance with no need for monitoring. Autoscaling and auto-termination improves the TCO.</a:t>
            </a:r>
          </a:p>
          <a:p>
            <a:pPr>
              <a:lnSpc>
                <a:spcPct val="107000"/>
              </a:lnSpc>
              <a:spcBef>
                <a:spcPts val="900"/>
              </a:spcBef>
            </a:pPr>
            <a:r>
              <a:rPr lang="en-US" sz="1250" b="1" dirty="0">
                <a:solidFill>
                  <a:srgbClr val="1A1A1F"/>
                </a:solidFill>
                <a:ea typeface="Times New Roman" panose="02020603050405020304" pitchFamily="18" charset="0"/>
                <a:cs typeface="Calibri" panose="020F0502020204030204" pitchFamily="34" charset="0"/>
              </a:rPr>
              <a:t>Azure ML compliments Azure Databricks -  </a:t>
            </a:r>
            <a:r>
              <a:rPr lang="en-US" sz="1250" dirty="0">
                <a:solidFill>
                  <a:srgbClr val="4C4C51"/>
                </a:solidFill>
                <a:ea typeface="Times New Roman" panose="02020603050405020304" pitchFamily="18" charset="0"/>
                <a:cs typeface="Calibri" panose="020F0502020204030204" pitchFamily="34" charset="0"/>
              </a:rPr>
              <a:t>enables data scientists identify suitable algorithms and hyperparameters faster. Enables DevOps for ML for simplified management, monitoring, and updating of ML models; deploy models from the cloud and the edge; a central registry for experiments, machine learning pipelines, and models at the enterprise level.</a:t>
            </a:r>
          </a:p>
          <a:p>
            <a:pPr>
              <a:lnSpc>
                <a:spcPct val="107000"/>
              </a:lnSpc>
              <a:spcBef>
                <a:spcPts val="900"/>
              </a:spcBef>
            </a:pPr>
            <a:r>
              <a:rPr lang="en-US" sz="1250" b="1" dirty="0">
                <a:solidFill>
                  <a:srgbClr val="1A1A1F"/>
                </a:solidFill>
                <a:ea typeface="Times New Roman" panose="02020603050405020304" pitchFamily="18" charset="0"/>
                <a:cs typeface="Calibri" panose="020F0502020204030204" pitchFamily="34" charset="0"/>
              </a:rPr>
              <a:t>Managed Mlflow - </a:t>
            </a:r>
            <a:r>
              <a:rPr lang="en-US" sz="1250" b="1" dirty="0">
                <a:solidFill>
                  <a:srgbClr val="4C4C51"/>
                </a:solidFill>
                <a:ea typeface="Times New Roman" panose="02020603050405020304" pitchFamily="18" charset="0"/>
                <a:cs typeface="Calibri" panose="020F0502020204030204" pitchFamily="34" charset="0"/>
              </a:rPr>
              <a:t>manages ML lifecycle</a:t>
            </a:r>
            <a:r>
              <a:rPr lang="en-US" sz="1250" dirty="0">
                <a:solidFill>
                  <a:srgbClr val="4C4C51"/>
                </a:solidFill>
                <a:ea typeface="Times New Roman" panose="02020603050405020304" pitchFamily="18" charset="0"/>
                <a:cs typeface="Calibri" panose="020F0502020204030204" pitchFamily="34" charset="0"/>
              </a:rPr>
              <a:t>.  Accessible natively from Azure Databricks environment and leverage Azure Active Directory for authentication. Track experiments by automatically recording parameters, results, code, and data; package machine learning code </a:t>
            </a:r>
          </a:p>
          <a:p>
            <a:pPr>
              <a:lnSpc>
                <a:spcPct val="107000"/>
              </a:lnSpc>
              <a:spcBef>
                <a:spcPts val="900"/>
              </a:spcBef>
            </a:pPr>
            <a:r>
              <a:rPr lang="en-US" sz="1250" b="1" dirty="0">
                <a:solidFill>
                  <a:srgbClr val="1A1A1F"/>
                </a:solidFill>
                <a:cs typeface="Calibri" panose="020F0502020204030204" pitchFamily="34" charset="0"/>
              </a:rPr>
              <a:t>Modern data warehousing –</a:t>
            </a:r>
            <a:r>
              <a:rPr lang="en-US" sz="1250" dirty="0">
                <a:solidFill>
                  <a:srgbClr val="1A1A1F"/>
                </a:solidFill>
                <a:cs typeface="Calibri" panose="020F0502020204030204" pitchFamily="34" charset="0"/>
              </a:rPr>
              <a:t>  the DW </a:t>
            </a:r>
            <a:r>
              <a:rPr lang="en-US" sz="1250" dirty="0"/>
              <a:t>in the cloud provides unmatched performance and scalability. You can combine data at any scale, and get insights through analytical dashboards and operational reports. Automate data movement using Azure Data Factory, load data into ADLS Gen 2, transform and cleanse using Azure Databricks.</a:t>
            </a:r>
          </a:p>
          <a:p>
            <a:pPr>
              <a:lnSpc>
                <a:spcPct val="107000"/>
              </a:lnSpc>
              <a:spcBef>
                <a:spcPts val="900"/>
              </a:spcBef>
            </a:pPr>
            <a:r>
              <a:rPr lang="en-US" sz="1250" b="1" dirty="0">
                <a:solidFill>
                  <a:srgbClr val="1A1A1F"/>
                </a:solidFill>
                <a:cs typeface="Calibri" panose="020F0502020204030204" pitchFamily="34" charset="0"/>
              </a:rPr>
              <a:t>Security and compliance - </a:t>
            </a:r>
            <a:r>
              <a:rPr lang="en-US" sz="1250" dirty="0"/>
              <a:t>Native integration with Azure Active Directory for role-based access control. Secure architectures without compromising on compliance using configurable virtual networks. Fine-grained user permissions for Azure Databricks notebooks, clusters, jobs, and data.</a:t>
            </a:r>
          </a:p>
          <a:p>
            <a:pPr>
              <a:lnSpc>
                <a:spcPct val="107000"/>
              </a:lnSpc>
              <a:spcBef>
                <a:spcPts val="900"/>
              </a:spcBef>
            </a:pPr>
            <a:r>
              <a:rPr lang="en-US" sz="1250" b="1" dirty="0">
                <a:solidFill>
                  <a:srgbClr val="1A1A1F"/>
                </a:solidFill>
                <a:cs typeface="Calibri" panose="020F0502020204030204" pitchFamily="34" charset="0"/>
              </a:rPr>
              <a:t>Shared workspace and common languages – </a:t>
            </a:r>
            <a:r>
              <a:rPr lang="en-US" sz="1250" dirty="0">
                <a:solidFill>
                  <a:srgbClr val="1A1A1F"/>
                </a:solidFill>
                <a:cs typeface="Calibri" panose="020F0502020204030204" pitchFamily="34" charset="0"/>
              </a:rPr>
              <a:t>c</a:t>
            </a:r>
            <a:r>
              <a:rPr lang="en-US" sz="1250" dirty="0"/>
              <a:t>ollaborate on shared projects. Supports languages such as, Python, Scala, R, and SQL. Version control of notebooks with GitHub and Azure DevOps.</a:t>
            </a:r>
          </a:p>
          <a:p>
            <a:pPr>
              <a:lnSpc>
                <a:spcPct val="107000"/>
              </a:lnSpc>
            </a:pPr>
            <a:endParaRPr lang="en-US" sz="1250" b="1" dirty="0">
              <a:solidFill>
                <a:srgbClr val="1A1A1F"/>
              </a:solidFill>
              <a:ea typeface="Times New Roman" panose="02020603050405020304" pitchFamily="18" charset="0"/>
              <a:cs typeface="Calibri" panose="020F0502020204030204" pitchFamily="34" charset="0"/>
            </a:endParaRPr>
          </a:p>
          <a:p>
            <a:pPr>
              <a:lnSpc>
                <a:spcPct val="107000"/>
              </a:lnSpc>
            </a:pPr>
            <a:r>
              <a:rPr lang="en-US" sz="1250" b="1" dirty="0">
                <a:solidFill>
                  <a:srgbClr val="1A1A1F"/>
                </a:solidFill>
                <a:ea typeface="Times New Roman" panose="02020603050405020304" pitchFamily="18" charset="0"/>
                <a:cs typeface="Calibri" panose="020F0502020204030204" pitchFamily="34" charset="0"/>
              </a:rPr>
              <a:t>Data Engineering Light</a:t>
            </a:r>
            <a:r>
              <a:rPr lang="en-US" sz="1250" dirty="0">
                <a:ea typeface="Calibri" panose="020F0502020204030204" pitchFamily="34" charset="0"/>
                <a:cs typeface="Times New Roman" panose="02020603050405020304" pitchFamily="18" charset="0"/>
              </a:rPr>
              <a:t> - </a:t>
            </a:r>
            <a:r>
              <a:rPr lang="en-US" sz="1250" dirty="0">
                <a:solidFill>
                  <a:srgbClr val="4C4C51"/>
                </a:solidFill>
                <a:ea typeface="Times New Roman" panose="02020603050405020304" pitchFamily="18" charset="0"/>
                <a:cs typeface="Calibri" panose="020F0502020204030204" pitchFamily="34" charset="0"/>
              </a:rPr>
              <a:t>enables customers to run batch applications on managed Apache Spark. Geared toward </a:t>
            </a:r>
            <a:r>
              <a:rPr lang="en-US" sz="1250" b="1" dirty="0">
                <a:solidFill>
                  <a:srgbClr val="4C4C51"/>
                </a:solidFill>
                <a:ea typeface="Times New Roman" panose="02020603050405020304" pitchFamily="18" charset="0"/>
                <a:cs typeface="Calibri" panose="020F0502020204030204" pitchFamily="34" charset="0"/>
              </a:rPr>
              <a:t>simple, non-critical workloads </a:t>
            </a:r>
            <a:r>
              <a:rPr lang="en-US" sz="1250" dirty="0">
                <a:solidFill>
                  <a:srgbClr val="4C4C51"/>
                </a:solidFill>
                <a:ea typeface="Times New Roman" panose="02020603050405020304" pitchFamily="18" charset="0"/>
                <a:cs typeface="Calibri" panose="020F0502020204030204" pitchFamily="34" charset="0"/>
              </a:rPr>
              <a:t>that don’t need the performance, autoscaling, and Data Analytics workloads.</a:t>
            </a:r>
            <a:endParaRPr lang="en-US" sz="1250" dirty="0">
              <a:ea typeface="Calibri" panose="020F0502020204030204" pitchFamily="34" charset="0"/>
              <a:cs typeface="Times New Roman" panose="02020603050405020304" pitchFamily="18" charset="0"/>
            </a:endParaRPr>
          </a:p>
          <a:p>
            <a:pPr>
              <a:lnSpc>
                <a:spcPct val="107000"/>
              </a:lnSpc>
              <a:spcBef>
                <a:spcPts val="900"/>
              </a:spcBef>
            </a:pPr>
            <a:r>
              <a:rPr lang="en-US" sz="1250" b="1" dirty="0">
                <a:solidFill>
                  <a:srgbClr val="1A1A1F"/>
                </a:solidFill>
                <a:cs typeface="Calibri" panose="020F0502020204030204" pitchFamily="34" charset="0"/>
              </a:rPr>
              <a:t>Quick machine learning on big data - </a:t>
            </a:r>
            <a:r>
              <a:rPr lang="en-US" sz="1250" dirty="0">
                <a:solidFill>
                  <a:srgbClr val="1A1A1F"/>
                </a:solidFill>
                <a:cs typeface="Calibri" panose="020F0502020204030204" pitchFamily="34" charset="0"/>
              </a:rPr>
              <a:t>a</a:t>
            </a:r>
            <a:r>
              <a:rPr lang="en-US" sz="1250" dirty="0"/>
              <a:t>dvanced automated ML capabilities using the integrated Azure ML to quickly identify suitable algorithms and hyperparameters. Provides simplified management, monitoring, and updating of machine learning models deployed from the cloud to the edge. And a central registry for experiments, machine learning pipelines, and models.</a:t>
            </a:r>
          </a:p>
        </p:txBody>
      </p:sp>
      <p:sp>
        <p:nvSpPr>
          <p:cNvPr id="2" name="Title 1">
            <a:extLst>
              <a:ext uri="{FF2B5EF4-FFF2-40B4-BE49-F238E27FC236}">
                <a16:creationId xmlns:a16="http://schemas.microsoft.com/office/drawing/2014/main" id="{C23B5806-0068-4381-A201-0C69B0B9D891}"/>
              </a:ext>
            </a:extLst>
          </p:cNvPr>
          <p:cNvSpPr>
            <a:spLocks noGrp="1"/>
          </p:cNvSpPr>
          <p:nvPr>
            <p:ph type="title"/>
          </p:nvPr>
        </p:nvSpPr>
        <p:spPr/>
        <p:txBody>
          <a:bodyPr/>
          <a:lstStyle/>
          <a:p>
            <a:r>
              <a:rPr lang="en-US" dirty="0"/>
              <a:t>Azure Databricks Features</a:t>
            </a:r>
          </a:p>
        </p:txBody>
      </p:sp>
      <p:grpSp>
        <p:nvGrpSpPr>
          <p:cNvPr id="8" name="Group 7">
            <a:extLst>
              <a:ext uri="{FF2B5EF4-FFF2-40B4-BE49-F238E27FC236}">
                <a16:creationId xmlns:a16="http://schemas.microsoft.com/office/drawing/2014/main" id="{FA51E33B-0529-412A-8292-CA0B48ACDCA5}"/>
              </a:ext>
            </a:extLst>
          </p:cNvPr>
          <p:cNvGrpSpPr/>
          <p:nvPr/>
        </p:nvGrpSpPr>
        <p:grpSpPr>
          <a:xfrm>
            <a:off x="196770" y="1723527"/>
            <a:ext cx="3500159" cy="3410947"/>
            <a:chOff x="4696371" y="2247900"/>
            <a:chExt cx="2951705" cy="2531966"/>
          </a:xfrm>
        </p:grpSpPr>
        <p:pic>
          <p:nvPicPr>
            <p:cNvPr id="4" name="Picture 3">
              <a:extLst>
                <a:ext uri="{FF2B5EF4-FFF2-40B4-BE49-F238E27FC236}">
                  <a16:creationId xmlns:a16="http://schemas.microsoft.com/office/drawing/2014/main" id="{C16F4907-0665-4D06-8B69-4EAAA7659825}"/>
                </a:ext>
              </a:extLst>
            </p:cNvPr>
            <p:cNvPicPr>
              <a:picLocks/>
            </p:cNvPicPr>
            <p:nvPr/>
          </p:nvPicPr>
          <p:blipFill rotWithShape="1">
            <a:blip r:embed="rId2">
              <a:extLst>
                <a:ext uri="{28A0092B-C50C-407E-A947-70E740481C1C}">
                  <a14:useLocalDpi xmlns:a14="http://schemas.microsoft.com/office/drawing/2010/main" val="0"/>
                </a:ext>
              </a:extLst>
            </a:blip>
            <a:srcRect l="26065" r="25860"/>
            <a:stretch/>
          </p:blipFill>
          <p:spPr>
            <a:xfrm>
              <a:off x="4992647" y="2247900"/>
              <a:ext cx="2359152" cy="2359152"/>
            </a:xfrm>
            <a:prstGeom prst="rect">
              <a:avLst/>
            </a:prstGeom>
          </p:spPr>
        </p:pic>
        <p:sp>
          <p:nvSpPr>
            <p:cNvPr id="5" name="Rectangle 4">
              <a:extLst>
                <a:ext uri="{FF2B5EF4-FFF2-40B4-BE49-F238E27FC236}">
                  <a16:creationId xmlns:a16="http://schemas.microsoft.com/office/drawing/2014/main" id="{D7DB311C-C5C9-4EBB-98D7-785FDD9BEC0D}"/>
                </a:ext>
              </a:extLst>
            </p:cNvPr>
            <p:cNvSpPr/>
            <p:nvPr/>
          </p:nvSpPr>
          <p:spPr>
            <a:xfrm>
              <a:off x="4696371" y="4502867"/>
              <a:ext cx="2951705" cy="276999"/>
            </a:xfrm>
            <a:prstGeom prst="rect">
              <a:avLst/>
            </a:prstGeom>
          </p:spPr>
          <p:txBody>
            <a:bodyPr wrap="none">
              <a:spAutoFit/>
            </a:bodyPr>
            <a:lstStyle/>
            <a:p>
              <a:r>
                <a:rPr lang="en-US" sz="1200" i="1" dirty="0">
                  <a:latin typeface="Calibri" panose="020F0502020204030204" pitchFamily="34" charset="0"/>
                  <a:ea typeface="Calibri" panose="020F0502020204030204" pitchFamily="34" charset="0"/>
                  <a:cs typeface="Calibri" panose="020F0502020204030204" pitchFamily="34" charset="0"/>
                </a:rPr>
                <a:t> Big data analytics and AI with Apache Spark</a:t>
              </a:r>
              <a:endParaRPr lang="en-US" sz="1200" i="1" dirty="0"/>
            </a:p>
          </p:txBody>
        </p:sp>
      </p:grpSp>
    </p:spTree>
    <p:extLst>
      <p:ext uri="{BB962C8B-B14F-4D97-AF65-F5344CB8AC3E}">
        <p14:creationId xmlns:p14="http://schemas.microsoft.com/office/powerpoint/2010/main" val="6755235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D3AE0D09-4360-4836-B93D-2AC33E1F1419}"/>
              </a:ext>
            </a:extLst>
          </p:cNvPr>
          <p:cNvSpPr/>
          <p:nvPr/>
        </p:nvSpPr>
        <p:spPr>
          <a:xfrm>
            <a:off x="2687650" y="1353198"/>
            <a:ext cx="5559175" cy="385100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1CCA62-3BD8-4D78-9F78-17B1423383EA}"/>
              </a:ext>
            </a:extLst>
          </p:cNvPr>
          <p:cNvSpPr>
            <a:spLocks noGrp="1"/>
          </p:cNvSpPr>
          <p:nvPr>
            <p:ph type="title"/>
          </p:nvPr>
        </p:nvSpPr>
        <p:spPr/>
        <p:txBody>
          <a:bodyPr/>
          <a:lstStyle/>
          <a:p>
            <a:r>
              <a:rPr lang="en-US" dirty="0">
                <a:solidFill>
                  <a:schemeClr val="bg2"/>
                </a:solidFill>
                <a:latin typeface="Century Gothic" panose="020B0502020202020204" pitchFamily="34" charset="0"/>
              </a:rPr>
              <a:t>Databricks - Reference Architecture </a:t>
            </a:r>
            <a:endParaRPr lang="en-US" dirty="0"/>
          </a:p>
        </p:txBody>
      </p:sp>
      <p:sp>
        <p:nvSpPr>
          <p:cNvPr id="3" name="Rectangle 2">
            <a:extLst>
              <a:ext uri="{FF2B5EF4-FFF2-40B4-BE49-F238E27FC236}">
                <a16:creationId xmlns:a16="http://schemas.microsoft.com/office/drawing/2014/main" id="{FB094623-1E3E-49F1-A67C-61506CF0619D}"/>
              </a:ext>
            </a:extLst>
          </p:cNvPr>
          <p:cNvSpPr/>
          <p:nvPr/>
        </p:nvSpPr>
        <p:spPr>
          <a:xfrm>
            <a:off x="8459361" y="4520660"/>
            <a:ext cx="1170432" cy="712734"/>
          </a:xfrm>
          <a:prstGeom prst="rect">
            <a:avLst/>
          </a:prstGeom>
          <a:solidFill>
            <a:sysClr val="window" lastClr="FFFFFF"/>
          </a:solidFill>
          <a:ln w="12700" cap="flat" cmpd="sng" algn="ctr">
            <a:solidFill>
              <a:srgbClr val="213E97"/>
            </a:solidFill>
            <a:prstDash val="solid"/>
          </a:ln>
          <a:effectLst/>
        </p:spPr>
        <p:txBody>
          <a:bodyPr rtlCol="0" anchor="b"/>
          <a:lstStyle/>
          <a:p>
            <a:pPr algn="ctr" defTabSz="914354">
              <a:defRPr/>
            </a:pPr>
            <a:endParaRPr lang="en-US" sz="800" kern="0" dirty="0">
              <a:solidFill>
                <a:prstClr val="black"/>
              </a:solidFill>
              <a:latin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59C7AFB5-7EA5-4AFF-85AB-29DEC73A2E0A}"/>
              </a:ext>
            </a:extLst>
          </p:cNvPr>
          <p:cNvGrpSpPr/>
          <p:nvPr/>
        </p:nvGrpSpPr>
        <p:grpSpPr>
          <a:xfrm>
            <a:off x="4829116" y="1686117"/>
            <a:ext cx="760803" cy="1184840"/>
            <a:chOff x="2040132" y="1145208"/>
            <a:chExt cx="570602" cy="1094401"/>
          </a:xfrm>
        </p:grpSpPr>
        <p:sp>
          <p:nvSpPr>
            <p:cNvPr id="6" name="Rectangle 5">
              <a:extLst>
                <a:ext uri="{FF2B5EF4-FFF2-40B4-BE49-F238E27FC236}">
                  <a16:creationId xmlns:a16="http://schemas.microsoft.com/office/drawing/2014/main" id="{AF665D21-7FCB-4650-82CC-46AD207BC6DE}"/>
                </a:ext>
              </a:extLst>
            </p:cNvPr>
            <p:cNvSpPr/>
            <p:nvPr/>
          </p:nvSpPr>
          <p:spPr>
            <a:xfrm>
              <a:off x="2040132" y="1155251"/>
              <a:ext cx="570602" cy="1084358"/>
            </a:xfrm>
            <a:prstGeom prst="rect">
              <a:avLst/>
            </a:prstGeom>
            <a:solidFill>
              <a:sysClr val="window" lastClr="FFFFFF">
                <a:alpha val="16000"/>
              </a:sysClr>
            </a:solidFill>
            <a:ln w="12700" cap="flat" cmpd="sng" algn="ctr">
              <a:solidFill>
                <a:srgbClr val="213E97">
                  <a:shade val="50000"/>
                </a:srgbClr>
              </a:solidFill>
              <a:prstDash val="solid"/>
            </a:ln>
            <a:effectLst/>
          </p:spPr>
          <p:txBody>
            <a:bodyPr rtlCol="0" anchor="ctr"/>
            <a:lstStyle/>
            <a:p>
              <a:pPr algn="ctr" defTabSz="914354">
                <a:defRPr/>
              </a:pPr>
              <a:endParaRPr lang="en-US" kern="0" dirty="0">
                <a:solidFill>
                  <a:srgbClr val="141414"/>
                </a:solidFill>
                <a:latin typeface="Calibri" panose="020F0502020204030204"/>
              </a:endParaRPr>
            </a:p>
          </p:txBody>
        </p:sp>
        <p:sp>
          <p:nvSpPr>
            <p:cNvPr id="7" name="Rectangle 6">
              <a:extLst>
                <a:ext uri="{FF2B5EF4-FFF2-40B4-BE49-F238E27FC236}">
                  <a16:creationId xmlns:a16="http://schemas.microsoft.com/office/drawing/2014/main" id="{053AF33C-763B-48B9-B3F2-83D9B0BB91E6}"/>
                </a:ext>
              </a:extLst>
            </p:cNvPr>
            <p:cNvSpPr/>
            <p:nvPr/>
          </p:nvSpPr>
          <p:spPr>
            <a:xfrm>
              <a:off x="2042806" y="1145208"/>
              <a:ext cx="566843" cy="242587"/>
            </a:xfrm>
            <a:prstGeom prst="rect">
              <a:avLst/>
            </a:prstGeom>
            <a:solidFill>
              <a:srgbClr val="0537A3"/>
            </a:solidFill>
            <a:ln w="6350" cap="flat" cmpd="sng" algn="ctr">
              <a:solidFill>
                <a:srgbClr val="184998"/>
              </a:solidFill>
              <a:prstDash val="solid"/>
            </a:ln>
            <a:effectLst/>
          </p:spPr>
          <p:txBody>
            <a:bodyPr rtlCol="0" anchor="ctr"/>
            <a:lstStyle/>
            <a:p>
              <a:pPr algn="ctr" defTabSz="609570">
                <a:defRPr/>
              </a:pPr>
              <a:r>
                <a:rPr lang="en-US" sz="1067" b="1" dirty="0">
                  <a:solidFill>
                    <a:prstClr val="white"/>
                  </a:solidFill>
                  <a:latin typeface="Calibri" panose="020F0502020204030204" pitchFamily="34" charset="0"/>
                  <a:cs typeface="Calibri" panose="020F0502020204030204" pitchFamily="34" charset="0"/>
                </a:rPr>
                <a:t>Store</a:t>
              </a:r>
            </a:p>
          </p:txBody>
        </p:sp>
      </p:grpSp>
      <p:sp>
        <p:nvSpPr>
          <p:cNvPr id="8" name="Rectangle 7">
            <a:extLst>
              <a:ext uri="{FF2B5EF4-FFF2-40B4-BE49-F238E27FC236}">
                <a16:creationId xmlns:a16="http://schemas.microsoft.com/office/drawing/2014/main" id="{5BEC7984-DC80-4550-85F5-9D99F840CBF4}"/>
              </a:ext>
            </a:extLst>
          </p:cNvPr>
          <p:cNvSpPr/>
          <p:nvPr/>
        </p:nvSpPr>
        <p:spPr>
          <a:xfrm>
            <a:off x="1239481" y="1412728"/>
            <a:ext cx="105256" cy="4014221"/>
          </a:xfrm>
          <a:prstGeom prst="rect">
            <a:avLst/>
          </a:prstGeom>
          <a:solidFill>
            <a:srgbClr val="213E97"/>
          </a:solidFill>
          <a:ln w="9525" cap="flat" cmpd="sng" algn="ctr">
            <a:noFill/>
            <a:prstDash val="solid"/>
          </a:ln>
          <a:effectLst/>
        </p:spPr>
        <p:txBody>
          <a:bodyPr vert="vert270" rtlCol="0" anchor="ctr"/>
          <a:lstStyle/>
          <a:p>
            <a:pPr algn="ctr" defTabSz="914354">
              <a:defRPr/>
            </a:pPr>
            <a:r>
              <a:rPr lang="en-US" sz="933" kern="0" dirty="0">
                <a:solidFill>
                  <a:prstClr val="white"/>
                </a:solidFill>
                <a:latin typeface="Calibiri"/>
              </a:rPr>
              <a:t>VPN</a:t>
            </a:r>
          </a:p>
        </p:txBody>
      </p:sp>
      <p:sp>
        <p:nvSpPr>
          <p:cNvPr id="9" name="Rounded Rectangle 15">
            <a:extLst>
              <a:ext uri="{FF2B5EF4-FFF2-40B4-BE49-F238E27FC236}">
                <a16:creationId xmlns:a16="http://schemas.microsoft.com/office/drawing/2014/main" id="{FC0A5E1B-7642-428B-9B7A-71B069E056DD}"/>
              </a:ext>
            </a:extLst>
          </p:cNvPr>
          <p:cNvSpPr>
            <a:spLocks noChangeArrowheads="1"/>
          </p:cNvSpPr>
          <p:nvPr/>
        </p:nvSpPr>
        <p:spPr bwMode="auto">
          <a:xfrm>
            <a:off x="1622725" y="1618094"/>
            <a:ext cx="839988" cy="3777385"/>
          </a:xfrm>
          <a:prstGeom prst="roundRect">
            <a:avLst>
              <a:gd name="adj" fmla="val 3153"/>
            </a:avLst>
          </a:prstGeom>
          <a:solidFill>
            <a:sysClr val="window" lastClr="FFFFFF"/>
          </a:solidFill>
          <a:ln w="12700" algn="ctr">
            <a:solidFill>
              <a:srgbClr val="1FB14A"/>
            </a:solidFill>
            <a:round/>
            <a:headEnd/>
            <a:tailEnd/>
          </a:ln>
        </p:spPr>
        <p:txBody>
          <a:bodyPr lIns="121873" tIns="60936" rIns="121873" bIns="60936" anchor="ctr"/>
          <a:lstStyle/>
          <a:p>
            <a:pPr defTabSz="1218540" fontAlgn="base">
              <a:spcBef>
                <a:spcPct val="0"/>
              </a:spcBef>
              <a:spcAft>
                <a:spcPct val="0"/>
              </a:spcAft>
              <a:buFont typeface="Wingdings" pitchFamily="2" charset="2"/>
              <a:buChar char="§"/>
              <a:defRPr/>
            </a:pPr>
            <a:endParaRPr lang="en-US" sz="1000" u="sng" kern="0" dirty="0">
              <a:solidFill>
                <a:srgbClr val="000000"/>
              </a:solidFill>
              <a:latin typeface="Calibri" panose="020F0502020204030204" pitchFamily="34" charset="0"/>
              <a:cs typeface="Arial" charset="0"/>
            </a:endParaRPr>
          </a:p>
          <a:p>
            <a:pPr algn="just" defTabSz="1218540" fontAlgn="base">
              <a:lnSpc>
                <a:spcPct val="105000"/>
              </a:lnSpc>
              <a:spcBef>
                <a:spcPts val="100"/>
              </a:spcBef>
              <a:spcAft>
                <a:spcPts val="100"/>
              </a:spcAft>
              <a:buSzPct val="80000"/>
              <a:defRPr/>
            </a:pPr>
            <a:endParaRPr lang="en-US" sz="1000" b="1" kern="0" dirty="0">
              <a:solidFill>
                <a:srgbClr val="000000"/>
              </a:solidFill>
              <a:latin typeface="Calibri" panose="020F0502020204030204" pitchFamily="34" charset="0"/>
              <a:cs typeface="Arial" charset="0"/>
            </a:endParaRPr>
          </a:p>
        </p:txBody>
      </p:sp>
      <p:sp>
        <p:nvSpPr>
          <p:cNvPr id="10" name="Round Same Side Corner Rectangle 5">
            <a:extLst>
              <a:ext uri="{FF2B5EF4-FFF2-40B4-BE49-F238E27FC236}">
                <a16:creationId xmlns:a16="http://schemas.microsoft.com/office/drawing/2014/main" id="{D1F31735-3665-4996-BBDF-543C22D3B886}"/>
              </a:ext>
            </a:extLst>
          </p:cNvPr>
          <p:cNvSpPr/>
          <p:nvPr/>
        </p:nvSpPr>
        <p:spPr bwMode="auto">
          <a:xfrm>
            <a:off x="1621499" y="1275807"/>
            <a:ext cx="837683" cy="374892"/>
          </a:xfrm>
          <a:prstGeom prst="round2SameRect">
            <a:avLst>
              <a:gd name="adj1" fmla="val 0"/>
              <a:gd name="adj2" fmla="val 0"/>
            </a:avLst>
          </a:prstGeom>
          <a:solidFill>
            <a:srgbClr val="1FB14A"/>
          </a:solidFill>
          <a:ln w="25400" cap="flat" cmpd="sng" algn="ctr">
            <a:noFill/>
            <a:prstDash val="solid"/>
          </a:ln>
          <a:effectLst/>
        </p:spPr>
        <p:txBody>
          <a:bodyPr lIns="76153" tIns="38075" rIns="76153" bIns="38075" rtlCol="0" anchor="ctr"/>
          <a:lstStyle/>
          <a:p>
            <a:pPr algn="ctr" defTabSz="914309" fontAlgn="base">
              <a:spcBef>
                <a:spcPct val="0"/>
              </a:spcBef>
              <a:spcAft>
                <a:spcPct val="0"/>
              </a:spcAft>
              <a:defRPr/>
            </a:pPr>
            <a:r>
              <a:rPr lang="de-DE" sz="1067" b="1" kern="0" dirty="0">
                <a:solidFill>
                  <a:srgbClr val="FFFFFF"/>
                </a:solidFill>
                <a:latin typeface="Calibri" panose="020F0502020204030204"/>
              </a:rPr>
              <a:t>Data Access</a:t>
            </a:r>
            <a:endParaRPr lang="en-US" sz="1067" b="1" kern="0" dirty="0">
              <a:solidFill>
                <a:srgbClr val="FFFFFF"/>
              </a:solidFill>
              <a:latin typeface="Calibri" panose="020F0502020204030204"/>
            </a:endParaRPr>
          </a:p>
        </p:txBody>
      </p:sp>
      <p:pic>
        <p:nvPicPr>
          <p:cNvPr id="11" name="Picture 10">
            <a:extLst>
              <a:ext uri="{FF2B5EF4-FFF2-40B4-BE49-F238E27FC236}">
                <a16:creationId xmlns:a16="http://schemas.microsoft.com/office/drawing/2014/main" id="{ADCEA113-B82A-4C04-B682-4DC65358C63B}"/>
              </a:ext>
            </a:extLst>
          </p:cNvPr>
          <p:cNvPicPr>
            <a:picLocks noChangeAspect="1"/>
          </p:cNvPicPr>
          <p:nvPr/>
        </p:nvPicPr>
        <p:blipFill>
          <a:blip r:embed="rId2"/>
          <a:stretch>
            <a:fillRect/>
          </a:stretch>
        </p:blipFill>
        <p:spPr>
          <a:xfrm rot="5400000">
            <a:off x="1921024" y="1683886"/>
            <a:ext cx="370035" cy="445156"/>
          </a:xfrm>
          <a:prstGeom prst="rect">
            <a:avLst/>
          </a:prstGeom>
        </p:spPr>
      </p:pic>
      <p:sp>
        <p:nvSpPr>
          <p:cNvPr id="12" name="TextBox 11">
            <a:extLst>
              <a:ext uri="{FF2B5EF4-FFF2-40B4-BE49-F238E27FC236}">
                <a16:creationId xmlns:a16="http://schemas.microsoft.com/office/drawing/2014/main" id="{49F1C4E4-EF7E-4DAB-8CA9-F592EAEA9DC8}"/>
              </a:ext>
            </a:extLst>
          </p:cNvPr>
          <p:cNvSpPr txBox="1"/>
          <p:nvPr/>
        </p:nvSpPr>
        <p:spPr>
          <a:xfrm>
            <a:off x="1602005" y="2068615"/>
            <a:ext cx="959604" cy="276950"/>
          </a:xfrm>
          <a:prstGeom prst="rect">
            <a:avLst/>
          </a:prstGeom>
          <a:noFill/>
        </p:spPr>
        <p:txBody>
          <a:bodyPr wrap="square" lIns="121873" tIns="60936" rIns="121873" bIns="60936" rtlCol="0">
            <a:spAutoFit/>
          </a:bodyPr>
          <a:lstStyle/>
          <a:p>
            <a:pPr algn="ctr" defTabSz="1218540">
              <a:defRPr/>
            </a:pPr>
            <a:r>
              <a:rPr lang="en-US" sz="1000" b="1" kern="0" dirty="0">
                <a:solidFill>
                  <a:prstClr val="black"/>
                </a:solidFill>
                <a:latin typeface="Calibri" panose="020F0502020204030204" pitchFamily="34" charset="0"/>
              </a:rPr>
              <a:t>ODBC/JDBC</a:t>
            </a:r>
          </a:p>
        </p:txBody>
      </p:sp>
      <p:pic>
        <p:nvPicPr>
          <p:cNvPr id="13" name="Picture 27" descr="http://files.softicons.com/download/system-icons/web0.2ama-icons-by-chrfb/png/256x256/File%20-%20Spreadsheet.png">
            <a:extLst>
              <a:ext uri="{FF2B5EF4-FFF2-40B4-BE49-F238E27FC236}">
                <a16:creationId xmlns:a16="http://schemas.microsoft.com/office/drawing/2014/main" id="{176B6DA8-CBA4-499E-97C4-3553B2228A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1921" y="2338893"/>
            <a:ext cx="305940" cy="275119"/>
          </a:xfrm>
          <a:prstGeom prst="rect">
            <a:avLst/>
          </a:prstGeom>
          <a:noFill/>
          <a:extLst>
            <a:ext uri="{909E8E84-426E-40DD-AFC4-6F175D3DCCD1}">
              <a14:hiddenFill xmlns:a14="http://schemas.microsoft.com/office/drawing/2010/main">
                <a:solidFill>
                  <a:srgbClr val="FFFFFF"/>
                </a:solidFill>
              </a14:hiddenFill>
            </a:ext>
          </a:extLst>
        </p:spPr>
      </p:pic>
      <p:grpSp>
        <p:nvGrpSpPr>
          <p:cNvPr id="176" name="Group 175">
            <a:extLst>
              <a:ext uri="{FF2B5EF4-FFF2-40B4-BE49-F238E27FC236}">
                <a16:creationId xmlns:a16="http://schemas.microsoft.com/office/drawing/2014/main" id="{1E7FC576-97A1-4777-8599-8AB169654C81}"/>
              </a:ext>
            </a:extLst>
          </p:cNvPr>
          <p:cNvGrpSpPr/>
          <p:nvPr/>
        </p:nvGrpSpPr>
        <p:grpSpPr>
          <a:xfrm>
            <a:off x="1802516" y="2460362"/>
            <a:ext cx="607051" cy="359083"/>
            <a:chOff x="1802517" y="2357579"/>
            <a:chExt cx="542892" cy="359083"/>
          </a:xfrm>
        </p:grpSpPr>
        <p:pic>
          <p:nvPicPr>
            <p:cNvPr id="14" name="Picture 27" descr="http://files.softicons.com/download/system-icons/web0.2ama-icons-by-chrfb/png/256x256/File%20-%20Spreadsheet.png">
              <a:extLst>
                <a:ext uri="{FF2B5EF4-FFF2-40B4-BE49-F238E27FC236}">
                  <a16:creationId xmlns:a16="http://schemas.microsoft.com/office/drawing/2014/main" id="{09B1BB06-76B1-43E8-94C1-8AAE0731A3C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02517" y="2357579"/>
              <a:ext cx="305940" cy="27511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7" descr="http://files.softicons.com/download/system-icons/web0.2ama-icons-by-chrfb/png/256x256/File%20-%20Spreadsheet.png">
              <a:extLst>
                <a:ext uri="{FF2B5EF4-FFF2-40B4-BE49-F238E27FC236}">
                  <a16:creationId xmlns:a16="http://schemas.microsoft.com/office/drawing/2014/main" id="{81F5E91F-E90D-40CA-AEBC-F4BE253BD9B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39469" y="2441543"/>
              <a:ext cx="305940" cy="275119"/>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TextBox 15">
            <a:extLst>
              <a:ext uri="{FF2B5EF4-FFF2-40B4-BE49-F238E27FC236}">
                <a16:creationId xmlns:a16="http://schemas.microsoft.com/office/drawing/2014/main" id="{A5EF5A28-A69A-4D94-B6E1-76657A617758}"/>
              </a:ext>
            </a:extLst>
          </p:cNvPr>
          <p:cNvSpPr txBox="1"/>
          <p:nvPr/>
        </p:nvSpPr>
        <p:spPr>
          <a:xfrm>
            <a:off x="1703287" y="2748322"/>
            <a:ext cx="731199" cy="276950"/>
          </a:xfrm>
          <a:prstGeom prst="rect">
            <a:avLst/>
          </a:prstGeom>
          <a:noFill/>
        </p:spPr>
        <p:txBody>
          <a:bodyPr wrap="square" lIns="121873" tIns="60936" rIns="121873" bIns="60936" rtlCol="0">
            <a:spAutoFit/>
          </a:bodyPr>
          <a:lstStyle/>
          <a:p>
            <a:pPr algn="ctr" defTabSz="1218540">
              <a:defRPr/>
            </a:pPr>
            <a:r>
              <a:rPr lang="en-US" sz="1000" kern="0" dirty="0">
                <a:solidFill>
                  <a:prstClr val="black"/>
                </a:solidFill>
                <a:latin typeface="Calibri" panose="020F0502020204030204" pitchFamily="34" charset="0"/>
              </a:rPr>
              <a:t>Files</a:t>
            </a:r>
          </a:p>
        </p:txBody>
      </p:sp>
      <p:pic>
        <p:nvPicPr>
          <p:cNvPr id="17" name="Picture 4" descr="https://www.west-wind.com/wsdlgenerator/images/WebService_128.png">
            <a:extLst>
              <a:ext uri="{FF2B5EF4-FFF2-40B4-BE49-F238E27FC236}">
                <a16:creationId xmlns:a16="http://schemas.microsoft.com/office/drawing/2014/main" id="{DA05532E-3DEB-4292-AD2B-6662F471F67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9153" y="3188326"/>
            <a:ext cx="433777" cy="2145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3786B032-FD18-4137-8A03-478C825ABE36}"/>
              </a:ext>
            </a:extLst>
          </p:cNvPr>
          <p:cNvSpPr txBox="1"/>
          <p:nvPr/>
        </p:nvSpPr>
        <p:spPr>
          <a:xfrm>
            <a:off x="1541019" y="3338950"/>
            <a:ext cx="1055459" cy="276950"/>
          </a:xfrm>
          <a:prstGeom prst="rect">
            <a:avLst/>
          </a:prstGeom>
          <a:noFill/>
        </p:spPr>
        <p:txBody>
          <a:bodyPr wrap="square" lIns="121873" tIns="60936" rIns="121873" bIns="60936" rtlCol="0">
            <a:spAutoFit/>
          </a:bodyPr>
          <a:lstStyle/>
          <a:p>
            <a:pPr algn="ctr" defTabSz="1218540">
              <a:defRPr/>
            </a:pPr>
            <a:r>
              <a:rPr lang="en-US" sz="1000" kern="0" dirty="0">
                <a:solidFill>
                  <a:prstClr val="black"/>
                </a:solidFill>
                <a:latin typeface="Calibri" panose="020F0502020204030204" pitchFamily="34" charset="0"/>
              </a:rPr>
              <a:t>Web Services</a:t>
            </a:r>
          </a:p>
        </p:txBody>
      </p:sp>
      <p:sp>
        <p:nvSpPr>
          <p:cNvPr id="19" name="Rounded Rectangle 16">
            <a:extLst>
              <a:ext uri="{FF2B5EF4-FFF2-40B4-BE49-F238E27FC236}">
                <a16:creationId xmlns:a16="http://schemas.microsoft.com/office/drawing/2014/main" id="{B7E19A3E-AB2C-49B1-99F0-5F9AF8E4E120}"/>
              </a:ext>
            </a:extLst>
          </p:cNvPr>
          <p:cNvSpPr/>
          <p:nvPr/>
        </p:nvSpPr>
        <p:spPr>
          <a:xfrm>
            <a:off x="114264" y="1654002"/>
            <a:ext cx="1044385" cy="3766938"/>
          </a:xfrm>
          <a:prstGeom prst="roundRect">
            <a:avLst>
              <a:gd name="adj" fmla="val 0"/>
            </a:avLst>
          </a:prstGeom>
          <a:solidFill>
            <a:sysClr val="window" lastClr="FFFFFF"/>
          </a:solidFill>
          <a:ln w="9525" cap="flat" cmpd="sng" algn="ctr">
            <a:solidFill>
              <a:srgbClr val="213E97"/>
            </a:solidFill>
            <a:prstDash val="solid"/>
          </a:ln>
          <a:effectLst/>
        </p:spPr>
        <p:txBody>
          <a:bodyPr lIns="76153" tIns="38075" rIns="76153" bIns="38075" rtlCol="0" anchor="ctr"/>
          <a:lstStyle/>
          <a:p>
            <a:pPr algn="ctr" defTabSz="761374">
              <a:defRPr/>
            </a:pPr>
            <a:endParaRPr lang="en-US" sz="1000" b="1" kern="0" dirty="0">
              <a:solidFill>
                <a:prstClr val="white"/>
              </a:solidFill>
              <a:latin typeface="Calibri" panose="020F0502020204030204" pitchFamily="34" charset="0"/>
              <a:ea typeface="ＭＳ Ｐゴシック" pitchFamily="-112" charset="-128"/>
              <a:cs typeface="Calibri" panose="020F0502020204030204" pitchFamily="34" charset="0"/>
            </a:endParaRPr>
          </a:p>
        </p:txBody>
      </p:sp>
      <p:sp>
        <p:nvSpPr>
          <p:cNvPr id="20" name="Round Same Side Corner Rectangle 17">
            <a:extLst>
              <a:ext uri="{FF2B5EF4-FFF2-40B4-BE49-F238E27FC236}">
                <a16:creationId xmlns:a16="http://schemas.microsoft.com/office/drawing/2014/main" id="{90660C45-19B5-490A-BE40-1DEB15BB49CF}"/>
              </a:ext>
            </a:extLst>
          </p:cNvPr>
          <p:cNvSpPr/>
          <p:nvPr/>
        </p:nvSpPr>
        <p:spPr bwMode="auto">
          <a:xfrm>
            <a:off x="111264" y="1287083"/>
            <a:ext cx="1065820" cy="364965"/>
          </a:xfrm>
          <a:prstGeom prst="round2SameRect">
            <a:avLst>
              <a:gd name="adj1" fmla="val 0"/>
              <a:gd name="adj2" fmla="val 0"/>
            </a:avLst>
          </a:prstGeom>
          <a:solidFill>
            <a:srgbClr val="213E97"/>
          </a:solidFill>
          <a:ln w="25400" cap="flat" cmpd="sng" algn="ctr">
            <a:noFill/>
            <a:prstDash val="solid"/>
          </a:ln>
          <a:effectLst/>
        </p:spPr>
        <p:txBody>
          <a:bodyPr lIns="76153" tIns="38075" rIns="76153" bIns="38075" rtlCol="0" anchor="ctr"/>
          <a:lstStyle/>
          <a:p>
            <a:pPr algn="ctr" defTabSz="914309">
              <a:defRPr/>
            </a:pPr>
            <a:r>
              <a:rPr lang="de-DE" sz="1067" b="1" kern="0" dirty="0">
                <a:solidFill>
                  <a:srgbClr val="FFFFFF"/>
                </a:solidFill>
                <a:latin typeface="Calibri" panose="020F0502020204030204"/>
              </a:rPr>
              <a:t>Source Layer</a:t>
            </a:r>
            <a:endParaRPr lang="en-US" sz="1067" b="1" kern="0" dirty="0">
              <a:solidFill>
                <a:srgbClr val="FFFFFF"/>
              </a:solidFill>
              <a:latin typeface="Calibri" panose="020F0502020204030204"/>
            </a:endParaRPr>
          </a:p>
        </p:txBody>
      </p:sp>
      <p:sp>
        <p:nvSpPr>
          <p:cNvPr id="21" name="Rounded Rectangle 15">
            <a:extLst>
              <a:ext uri="{FF2B5EF4-FFF2-40B4-BE49-F238E27FC236}">
                <a16:creationId xmlns:a16="http://schemas.microsoft.com/office/drawing/2014/main" id="{33966EB9-0629-458E-9F34-A155214619FC}"/>
              </a:ext>
            </a:extLst>
          </p:cNvPr>
          <p:cNvSpPr>
            <a:spLocks noChangeArrowheads="1"/>
          </p:cNvSpPr>
          <p:nvPr/>
        </p:nvSpPr>
        <p:spPr bwMode="auto">
          <a:xfrm>
            <a:off x="10961162" y="1471004"/>
            <a:ext cx="1000475" cy="3809387"/>
          </a:xfrm>
          <a:prstGeom prst="roundRect">
            <a:avLst>
              <a:gd name="adj" fmla="val 3153"/>
            </a:avLst>
          </a:prstGeom>
          <a:solidFill>
            <a:sysClr val="window" lastClr="FFFFFF"/>
          </a:solidFill>
          <a:ln w="12700" algn="ctr">
            <a:solidFill>
              <a:srgbClr val="1FB14A"/>
            </a:solidFill>
            <a:round/>
            <a:headEnd/>
            <a:tailEnd/>
          </a:ln>
        </p:spPr>
        <p:txBody>
          <a:bodyPr lIns="121873" tIns="60936" rIns="121873" bIns="60936" anchor="ctr"/>
          <a:lstStyle/>
          <a:p>
            <a:pPr defTabSz="1218540" fontAlgn="base">
              <a:spcBef>
                <a:spcPct val="0"/>
              </a:spcBef>
              <a:spcAft>
                <a:spcPct val="0"/>
              </a:spcAft>
              <a:buFont typeface="Wingdings" pitchFamily="2" charset="2"/>
              <a:buChar char="§"/>
              <a:defRPr/>
            </a:pPr>
            <a:endParaRPr lang="en-US" sz="1000" u="sng" kern="0" dirty="0">
              <a:solidFill>
                <a:srgbClr val="000000"/>
              </a:solidFill>
              <a:latin typeface="Calibri" panose="020F0502020204030204" pitchFamily="34" charset="0"/>
              <a:cs typeface="Arial" charset="0"/>
            </a:endParaRPr>
          </a:p>
          <a:p>
            <a:pPr algn="just" defTabSz="1218540" fontAlgn="base">
              <a:lnSpc>
                <a:spcPct val="105000"/>
              </a:lnSpc>
              <a:spcBef>
                <a:spcPts val="100"/>
              </a:spcBef>
              <a:spcAft>
                <a:spcPts val="100"/>
              </a:spcAft>
              <a:buSzPct val="80000"/>
              <a:defRPr/>
            </a:pPr>
            <a:endParaRPr lang="en-US" sz="1000" b="1" kern="0" dirty="0">
              <a:solidFill>
                <a:srgbClr val="000000"/>
              </a:solidFill>
              <a:latin typeface="Calibri" panose="020F0502020204030204" pitchFamily="34" charset="0"/>
              <a:cs typeface="Arial" charset="0"/>
            </a:endParaRPr>
          </a:p>
        </p:txBody>
      </p:sp>
      <p:sp>
        <p:nvSpPr>
          <p:cNvPr id="22" name="Round Same Side Corner Rectangle 26">
            <a:extLst>
              <a:ext uri="{FF2B5EF4-FFF2-40B4-BE49-F238E27FC236}">
                <a16:creationId xmlns:a16="http://schemas.microsoft.com/office/drawing/2014/main" id="{B31FAADE-3F14-4F7F-849B-BA0BC5A6190F}"/>
              </a:ext>
            </a:extLst>
          </p:cNvPr>
          <p:cNvSpPr/>
          <p:nvPr/>
        </p:nvSpPr>
        <p:spPr bwMode="auto">
          <a:xfrm>
            <a:off x="11028204" y="1102409"/>
            <a:ext cx="933433" cy="362772"/>
          </a:xfrm>
          <a:prstGeom prst="round2SameRect">
            <a:avLst>
              <a:gd name="adj1" fmla="val 0"/>
              <a:gd name="adj2" fmla="val 0"/>
            </a:avLst>
          </a:prstGeom>
          <a:solidFill>
            <a:srgbClr val="1FB14A"/>
          </a:solidFill>
          <a:ln w="25400" cap="flat" cmpd="sng" algn="ctr">
            <a:noFill/>
            <a:prstDash val="solid"/>
          </a:ln>
          <a:effectLst/>
        </p:spPr>
        <p:txBody>
          <a:bodyPr lIns="76153" tIns="38075" rIns="76153" bIns="38075" rtlCol="0" anchor="ctr"/>
          <a:lstStyle/>
          <a:p>
            <a:pPr algn="ctr" defTabSz="1218540">
              <a:defRPr/>
            </a:pPr>
            <a:r>
              <a:rPr lang="en-US" sz="933" b="1" kern="0" dirty="0">
                <a:solidFill>
                  <a:srgbClr val="FFFFFF"/>
                </a:solidFill>
                <a:latin typeface="Calibri" panose="020F0502020204030204" pitchFamily="34" charset="0"/>
              </a:rPr>
              <a:t>Data Consumption</a:t>
            </a:r>
          </a:p>
        </p:txBody>
      </p:sp>
      <p:pic>
        <p:nvPicPr>
          <p:cNvPr id="23" name="Picture 4" descr="Image result for personal computer logo">
            <a:extLst>
              <a:ext uri="{FF2B5EF4-FFF2-40B4-BE49-F238E27FC236}">
                <a16:creationId xmlns:a16="http://schemas.microsoft.com/office/drawing/2014/main" id="{77600ECF-DA7D-47EB-9816-9C9E9817BE3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220154" y="2202212"/>
            <a:ext cx="283413" cy="25486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Image result for web logo">
            <a:extLst>
              <a:ext uri="{FF2B5EF4-FFF2-40B4-BE49-F238E27FC236}">
                <a16:creationId xmlns:a16="http://schemas.microsoft.com/office/drawing/2014/main" id="{D477A151-914C-4934-A8EF-43261ACEA15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221643" y="2555371"/>
            <a:ext cx="256368" cy="282855"/>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6B86D991-1E02-4071-A4EC-AC571583F76C}"/>
              </a:ext>
            </a:extLst>
          </p:cNvPr>
          <p:cNvSpPr txBox="1"/>
          <p:nvPr/>
        </p:nvSpPr>
        <p:spPr>
          <a:xfrm>
            <a:off x="11346499" y="2541691"/>
            <a:ext cx="659599" cy="369283"/>
          </a:xfrm>
          <a:prstGeom prst="rect">
            <a:avLst/>
          </a:prstGeom>
          <a:noFill/>
        </p:spPr>
        <p:txBody>
          <a:bodyPr wrap="square" lIns="121873" tIns="60936" rIns="121873" bIns="60936" rtlCol="0">
            <a:spAutoFit/>
          </a:bodyPr>
          <a:lstStyle/>
          <a:p>
            <a:pPr algn="ctr" defTabSz="1218540">
              <a:defRPr/>
            </a:pPr>
            <a:r>
              <a:rPr lang="en-US" sz="800" b="1" kern="0" dirty="0">
                <a:solidFill>
                  <a:prstClr val="black"/>
                </a:solidFill>
                <a:latin typeface="Calibri" panose="020F0502020204030204" pitchFamily="34" charset="0"/>
              </a:rPr>
              <a:t>Web Service</a:t>
            </a:r>
          </a:p>
        </p:txBody>
      </p:sp>
      <p:sp>
        <p:nvSpPr>
          <p:cNvPr id="26" name="TextBox 25">
            <a:extLst>
              <a:ext uri="{FF2B5EF4-FFF2-40B4-BE49-F238E27FC236}">
                <a16:creationId xmlns:a16="http://schemas.microsoft.com/office/drawing/2014/main" id="{622C8806-1E0B-490B-82FC-D68C32822C30}"/>
              </a:ext>
            </a:extLst>
          </p:cNvPr>
          <p:cNvSpPr txBox="1"/>
          <p:nvPr/>
        </p:nvSpPr>
        <p:spPr>
          <a:xfrm>
            <a:off x="11375785" y="2129963"/>
            <a:ext cx="659599" cy="369283"/>
          </a:xfrm>
          <a:prstGeom prst="rect">
            <a:avLst/>
          </a:prstGeom>
          <a:noFill/>
        </p:spPr>
        <p:txBody>
          <a:bodyPr wrap="square" lIns="121873" tIns="60936" rIns="121873" bIns="60936" rtlCol="0">
            <a:spAutoFit/>
          </a:bodyPr>
          <a:lstStyle/>
          <a:p>
            <a:pPr algn="ctr" defTabSz="1218540">
              <a:defRPr/>
            </a:pPr>
            <a:r>
              <a:rPr lang="en-US" sz="800" b="1" kern="0" dirty="0">
                <a:solidFill>
                  <a:prstClr val="black"/>
                </a:solidFill>
                <a:latin typeface="Calibri" panose="020F0502020204030204" pitchFamily="34" charset="0"/>
              </a:rPr>
              <a:t>PC</a:t>
            </a:r>
          </a:p>
          <a:p>
            <a:pPr algn="ctr" defTabSz="1218540">
              <a:defRPr/>
            </a:pPr>
            <a:r>
              <a:rPr lang="en-US" sz="800" b="1" kern="0" dirty="0">
                <a:solidFill>
                  <a:prstClr val="black"/>
                </a:solidFill>
                <a:latin typeface="Calibri" panose="020F0502020204030204" pitchFamily="34" charset="0"/>
              </a:rPr>
              <a:t>(VPN)</a:t>
            </a:r>
          </a:p>
        </p:txBody>
      </p:sp>
      <p:pic>
        <p:nvPicPr>
          <p:cNvPr id="27" name="Picture 8" descr="Related image">
            <a:extLst>
              <a:ext uri="{FF2B5EF4-FFF2-40B4-BE49-F238E27FC236}">
                <a16:creationId xmlns:a16="http://schemas.microsoft.com/office/drawing/2014/main" id="{045B5474-0087-41FE-9CF5-9ED3B8C7194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121224" y="3016799"/>
            <a:ext cx="372913" cy="32805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7E3074C-6569-40A9-9C33-8348B959E0B9}"/>
              </a:ext>
            </a:extLst>
          </p:cNvPr>
          <p:cNvSpPr txBox="1"/>
          <p:nvPr/>
        </p:nvSpPr>
        <p:spPr>
          <a:xfrm>
            <a:off x="11271381" y="2979919"/>
            <a:ext cx="659599" cy="369283"/>
          </a:xfrm>
          <a:prstGeom prst="rect">
            <a:avLst/>
          </a:prstGeom>
          <a:noFill/>
        </p:spPr>
        <p:txBody>
          <a:bodyPr wrap="square" lIns="121873" tIns="60936" rIns="121873" bIns="60936" rtlCol="0">
            <a:spAutoFit/>
          </a:bodyPr>
          <a:lstStyle/>
          <a:p>
            <a:pPr algn="ctr" defTabSz="1218540">
              <a:defRPr/>
            </a:pPr>
            <a:r>
              <a:rPr lang="en-US" sz="800" b="1" kern="0" dirty="0">
                <a:solidFill>
                  <a:prstClr val="black"/>
                </a:solidFill>
                <a:latin typeface="Calibri" panose="020F0502020204030204" pitchFamily="34" charset="0"/>
              </a:rPr>
              <a:t>Smart</a:t>
            </a:r>
          </a:p>
          <a:p>
            <a:pPr algn="ctr" defTabSz="1218540">
              <a:defRPr/>
            </a:pPr>
            <a:r>
              <a:rPr lang="en-US" sz="800" b="1" kern="0" dirty="0">
                <a:solidFill>
                  <a:prstClr val="black"/>
                </a:solidFill>
                <a:latin typeface="Calibri" panose="020F0502020204030204" pitchFamily="34" charset="0"/>
              </a:rPr>
              <a:t>Phone</a:t>
            </a:r>
          </a:p>
        </p:txBody>
      </p:sp>
      <p:pic>
        <p:nvPicPr>
          <p:cNvPr id="29" name="Picture 8" descr="http://www.iconsdb.com/icons/preview/gray/database-5-xxl.png">
            <a:extLst>
              <a:ext uri="{FF2B5EF4-FFF2-40B4-BE49-F238E27FC236}">
                <a16:creationId xmlns:a16="http://schemas.microsoft.com/office/drawing/2014/main" id="{0C07BC1D-51E6-43EC-9B65-B3F187961102}"/>
              </a:ext>
            </a:extLst>
          </p:cNvPr>
          <p:cNvPicPr>
            <a:picLocks noChangeAspect="1" noChangeArrowheads="1"/>
          </p:cNvPicPr>
          <p:nvPr/>
        </p:nvPicPr>
        <p:blipFill>
          <a:blip r:embed="rId8" cstate="print">
            <a:duotone>
              <a:srgbClr val="1FB14A">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372525" y="3452864"/>
            <a:ext cx="329644" cy="29643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1EE830A5-2A0E-45DB-A21E-D6521DE49396}"/>
              </a:ext>
            </a:extLst>
          </p:cNvPr>
          <p:cNvSpPr txBox="1"/>
          <p:nvPr/>
        </p:nvSpPr>
        <p:spPr>
          <a:xfrm>
            <a:off x="11039816" y="3755509"/>
            <a:ext cx="939895" cy="410192"/>
          </a:xfrm>
          <a:prstGeom prst="rect">
            <a:avLst/>
          </a:prstGeom>
          <a:noFill/>
        </p:spPr>
        <p:txBody>
          <a:bodyPr wrap="square" lIns="121873" tIns="60936" rIns="121873" bIns="60936" rtlCol="0">
            <a:spAutoFit/>
          </a:bodyPr>
          <a:lstStyle/>
          <a:p>
            <a:pPr algn="ctr" defTabSz="1218540">
              <a:defRPr/>
            </a:pPr>
            <a:r>
              <a:rPr lang="en-US" sz="933" b="1" kern="0" dirty="0">
                <a:solidFill>
                  <a:prstClr val="black"/>
                </a:solidFill>
                <a:latin typeface="Calibri" panose="020F0502020204030204" pitchFamily="34" charset="0"/>
              </a:rPr>
              <a:t>Downstream Data Systems</a:t>
            </a:r>
          </a:p>
        </p:txBody>
      </p:sp>
      <p:pic>
        <p:nvPicPr>
          <p:cNvPr id="31" name="Picture 15">
            <a:extLst>
              <a:ext uri="{FF2B5EF4-FFF2-40B4-BE49-F238E27FC236}">
                <a16:creationId xmlns:a16="http://schemas.microsoft.com/office/drawing/2014/main" id="{256A229B-8B68-41A5-A2F4-9138A9D2F9A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286759" y="4197822"/>
            <a:ext cx="499651" cy="370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TextBox 31">
            <a:extLst>
              <a:ext uri="{FF2B5EF4-FFF2-40B4-BE49-F238E27FC236}">
                <a16:creationId xmlns:a16="http://schemas.microsoft.com/office/drawing/2014/main" id="{FD4922E3-2F21-46B0-820B-CAB84F10942D}"/>
              </a:ext>
            </a:extLst>
          </p:cNvPr>
          <p:cNvSpPr txBox="1"/>
          <p:nvPr/>
        </p:nvSpPr>
        <p:spPr>
          <a:xfrm>
            <a:off x="1666109" y="4803438"/>
            <a:ext cx="758768" cy="276950"/>
          </a:xfrm>
          <a:prstGeom prst="rect">
            <a:avLst/>
          </a:prstGeom>
          <a:noFill/>
        </p:spPr>
        <p:txBody>
          <a:bodyPr wrap="square" lIns="121873" tIns="60936" rIns="121873" bIns="60936" rtlCol="0">
            <a:spAutoFit/>
          </a:bodyPr>
          <a:lstStyle>
            <a:defPPr>
              <a:defRPr lang="en-US"/>
            </a:defPPr>
            <a:lvl1pPr algn="ctr" defTabSz="1218570">
              <a:defRPr sz="1000" kern="0">
                <a:solidFill>
                  <a:prstClr val="black"/>
                </a:solidFill>
                <a:latin typeface="Calibri" panose="020F0502020204030204" pitchFamily="34" charset="0"/>
              </a:defRPr>
            </a:lvl1pPr>
          </a:lstStyle>
          <a:p>
            <a:pPr defTabSz="1218540"/>
            <a:r>
              <a:rPr lang="en-US" dirty="0"/>
              <a:t>Logic APP</a:t>
            </a:r>
          </a:p>
        </p:txBody>
      </p:sp>
      <p:sp>
        <p:nvSpPr>
          <p:cNvPr id="33" name="Rectangle 32">
            <a:extLst>
              <a:ext uri="{FF2B5EF4-FFF2-40B4-BE49-F238E27FC236}">
                <a16:creationId xmlns:a16="http://schemas.microsoft.com/office/drawing/2014/main" id="{BCEC7B91-286F-4290-AEB1-88A231DC8711}"/>
              </a:ext>
            </a:extLst>
          </p:cNvPr>
          <p:cNvSpPr/>
          <p:nvPr/>
        </p:nvSpPr>
        <p:spPr>
          <a:xfrm>
            <a:off x="10968422" y="1478307"/>
            <a:ext cx="184581" cy="3782228"/>
          </a:xfrm>
          <a:prstGeom prst="rect">
            <a:avLst/>
          </a:prstGeom>
          <a:solidFill>
            <a:srgbClr val="1FB14A"/>
          </a:solidFill>
          <a:ln w="9525" cap="flat" cmpd="sng" algn="ctr">
            <a:noFill/>
            <a:prstDash val="solid"/>
          </a:ln>
          <a:effectLst/>
        </p:spPr>
        <p:txBody>
          <a:bodyPr vert="vert270" rtlCol="0" anchor="ctr"/>
          <a:lstStyle/>
          <a:p>
            <a:pPr algn="ctr" defTabSz="914354">
              <a:defRPr/>
            </a:pPr>
            <a:r>
              <a:rPr lang="en-US" sz="800" b="1" kern="0" dirty="0">
                <a:solidFill>
                  <a:prstClr val="white"/>
                </a:solidFill>
                <a:latin typeface="Calibiri"/>
              </a:rPr>
              <a:t>VPN</a:t>
            </a:r>
          </a:p>
        </p:txBody>
      </p:sp>
      <p:sp>
        <p:nvSpPr>
          <p:cNvPr id="34" name="Rectangle 33">
            <a:extLst>
              <a:ext uri="{FF2B5EF4-FFF2-40B4-BE49-F238E27FC236}">
                <a16:creationId xmlns:a16="http://schemas.microsoft.com/office/drawing/2014/main" id="{F416DBEF-33CD-4756-825B-C5B41CD4883C}"/>
              </a:ext>
            </a:extLst>
          </p:cNvPr>
          <p:cNvSpPr/>
          <p:nvPr/>
        </p:nvSpPr>
        <p:spPr>
          <a:xfrm>
            <a:off x="1443057" y="1419620"/>
            <a:ext cx="105256" cy="4014221"/>
          </a:xfrm>
          <a:prstGeom prst="rect">
            <a:avLst/>
          </a:prstGeom>
          <a:solidFill>
            <a:srgbClr val="213E97"/>
          </a:solidFill>
          <a:ln w="9525" cap="flat" cmpd="sng" algn="ctr">
            <a:noFill/>
            <a:prstDash val="solid"/>
          </a:ln>
          <a:effectLst/>
        </p:spPr>
        <p:txBody>
          <a:bodyPr vert="vert270" rtlCol="0" anchor="ctr"/>
          <a:lstStyle/>
          <a:p>
            <a:pPr algn="ctr" defTabSz="914354">
              <a:defRPr/>
            </a:pPr>
            <a:r>
              <a:rPr lang="en-US" sz="933" kern="0" dirty="0">
                <a:solidFill>
                  <a:prstClr val="white"/>
                </a:solidFill>
                <a:latin typeface="Calibiri"/>
              </a:rPr>
              <a:t>IP Firewall</a:t>
            </a:r>
          </a:p>
        </p:txBody>
      </p:sp>
      <p:sp>
        <p:nvSpPr>
          <p:cNvPr id="37" name="Rounded Rectangle 60">
            <a:extLst>
              <a:ext uri="{FF2B5EF4-FFF2-40B4-BE49-F238E27FC236}">
                <a16:creationId xmlns:a16="http://schemas.microsoft.com/office/drawing/2014/main" id="{B08B0924-445E-435F-B39C-26EF73A5E458}"/>
              </a:ext>
            </a:extLst>
          </p:cNvPr>
          <p:cNvSpPr/>
          <p:nvPr/>
        </p:nvSpPr>
        <p:spPr>
          <a:xfrm>
            <a:off x="9889544" y="1799129"/>
            <a:ext cx="901460" cy="3454352"/>
          </a:xfrm>
          <a:prstGeom prst="roundRect">
            <a:avLst>
              <a:gd name="adj" fmla="val 0"/>
            </a:avLst>
          </a:prstGeom>
          <a:solidFill>
            <a:srgbClr val="FFFFFF"/>
          </a:solidFill>
          <a:ln w="6350" cap="flat" cmpd="sng" algn="ctr">
            <a:solidFill>
              <a:srgbClr val="213E97"/>
            </a:solidFill>
            <a:prstDash val="solid"/>
            <a:miter lim="800000"/>
          </a:ln>
          <a:effectLst/>
        </p:spPr>
        <p:txBody>
          <a:bodyPr vert="vert270" lIns="57124" tIns="28563" rIns="57124" bIns="28563" rtlCol="0" anchor="ctr"/>
          <a:lstStyle/>
          <a:p>
            <a:pPr algn="ctr" defTabSz="285517">
              <a:spcAft>
                <a:spcPts val="375"/>
              </a:spcAft>
              <a:defRPr/>
            </a:pPr>
            <a:endParaRPr lang="en-US" sz="900" b="1" kern="0" dirty="0">
              <a:solidFill>
                <a:prstClr val="white"/>
              </a:solidFill>
              <a:latin typeface="Calibri" panose="020F0502020204030204"/>
              <a:ea typeface="ＭＳ Ｐゴシック"/>
              <a:cs typeface="Arial" panose="020B0604020202020204" pitchFamily="34" charset="0"/>
            </a:endParaRPr>
          </a:p>
        </p:txBody>
      </p:sp>
      <p:sp>
        <p:nvSpPr>
          <p:cNvPr id="38" name="Round Same Side Corner Rectangle 61">
            <a:extLst>
              <a:ext uri="{FF2B5EF4-FFF2-40B4-BE49-F238E27FC236}">
                <a16:creationId xmlns:a16="http://schemas.microsoft.com/office/drawing/2014/main" id="{A3D92F9D-3C4F-4238-9F28-BB59BA51BB76}"/>
              </a:ext>
            </a:extLst>
          </p:cNvPr>
          <p:cNvSpPr/>
          <p:nvPr/>
        </p:nvSpPr>
        <p:spPr>
          <a:xfrm>
            <a:off x="9889543" y="1478307"/>
            <a:ext cx="910108" cy="324100"/>
          </a:xfrm>
          <a:prstGeom prst="round2SameRect">
            <a:avLst>
              <a:gd name="adj1" fmla="val 0"/>
              <a:gd name="adj2" fmla="val 0"/>
            </a:avLst>
          </a:prstGeom>
          <a:solidFill>
            <a:srgbClr val="213E97"/>
          </a:solidFill>
          <a:ln w="9525" cap="flat" cmpd="sng" algn="ctr">
            <a:noFill/>
            <a:prstDash val="solid"/>
          </a:ln>
          <a:effectLst/>
        </p:spPr>
        <p:txBody>
          <a:bodyPr rtlCol="0" anchor="ctr"/>
          <a:lstStyle/>
          <a:p>
            <a:pPr algn="ctr" defTabSz="914309">
              <a:defRPr/>
            </a:pPr>
            <a:r>
              <a:rPr lang="en-US" sz="1067" b="1" kern="0" dirty="0">
                <a:solidFill>
                  <a:srgbClr val="FFFFFF"/>
                </a:solidFill>
                <a:latin typeface="Calibri" panose="020F0502020204030204"/>
              </a:rPr>
              <a:t>Publish Layer</a:t>
            </a:r>
          </a:p>
        </p:txBody>
      </p:sp>
      <p:sp>
        <p:nvSpPr>
          <p:cNvPr id="39" name="Rectangle 38">
            <a:extLst>
              <a:ext uri="{FF2B5EF4-FFF2-40B4-BE49-F238E27FC236}">
                <a16:creationId xmlns:a16="http://schemas.microsoft.com/office/drawing/2014/main" id="{C80A2E06-46FF-43EA-869B-55B51881223D}"/>
              </a:ext>
            </a:extLst>
          </p:cNvPr>
          <p:cNvSpPr/>
          <p:nvPr/>
        </p:nvSpPr>
        <p:spPr>
          <a:xfrm>
            <a:off x="8459361" y="1521257"/>
            <a:ext cx="1165964" cy="2999527"/>
          </a:xfrm>
          <a:prstGeom prst="rect">
            <a:avLst/>
          </a:prstGeom>
          <a:solidFill>
            <a:sysClr val="window" lastClr="FFFFFF">
              <a:alpha val="16000"/>
            </a:sysClr>
          </a:solidFill>
          <a:ln w="12700" cap="flat" cmpd="sng" algn="ctr">
            <a:solidFill>
              <a:srgbClr val="0537A3"/>
            </a:solidFill>
            <a:prstDash val="solid"/>
          </a:ln>
          <a:effectLst/>
        </p:spPr>
        <p:txBody>
          <a:bodyPr rtlCol="0" anchor="ctr"/>
          <a:lstStyle/>
          <a:p>
            <a:pPr algn="ctr" defTabSz="914354">
              <a:defRPr/>
            </a:pPr>
            <a:endParaRPr lang="en-US" kern="0" dirty="0">
              <a:solidFill>
                <a:prstClr val="white"/>
              </a:solidFill>
              <a:latin typeface="Calibri" panose="020F0502020204030204"/>
            </a:endParaRPr>
          </a:p>
        </p:txBody>
      </p:sp>
      <p:pic>
        <p:nvPicPr>
          <p:cNvPr id="40" name="Picture 39">
            <a:extLst>
              <a:ext uri="{FF2B5EF4-FFF2-40B4-BE49-F238E27FC236}">
                <a16:creationId xmlns:a16="http://schemas.microsoft.com/office/drawing/2014/main" id="{4935B689-63E4-4369-9353-4C09B8F45EC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144070" y="4799131"/>
            <a:ext cx="794496" cy="425996"/>
          </a:xfrm>
          <a:prstGeom prst="rect">
            <a:avLst/>
          </a:prstGeom>
        </p:spPr>
      </p:pic>
      <p:pic>
        <p:nvPicPr>
          <p:cNvPr id="41" name="Picture 40">
            <a:extLst>
              <a:ext uri="{FF2B5EF4-FFF2-40B4-BE49-F238E27FC236}">
                <a16:creationId xmlns:a16="http://schemas.microsoft.com/office/drawing/2014/main" id="{B47C868C-B45A-476F-9CDA-5CB22DE0EB2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189196" y="4651984"/>
            <a:ext cx="739937" cy="223051"/>
          </a:xfrm>
          <a:prstGeom prst="rect">
            <a:avLst/>
          </a:prstGeom>
        </p:spPr>
      </p:pic>
      <p:cxnSp>
        <p:nvCxnSpPr>
          <p:cNvPr id="42" name="Straight Arrow Connector 41">
            <a:extLst>
              <a:ext uri="{FF2B5EF4-FFF2-40B4-BE49-F238E27FC236}">
                <a16:creationId xmlns:a16="http://schemas.microsoft.com/office/drawing/2014/main" id="{5EAC1DB2-1284-4958-B06E-A15CD83617BA}"/>
              </a:ext>
            </a:extLst>
          </p:cNvPr>
          <p:cNvCxnSpPr/>
          <p:nvPr/>
        </p:nvCxnSpPr>
        <p:spPr>
          <a:xfrm>
            <a:off x="1156746" y="4448523"/>
            <a:ext cx="293409" cy="2092"/>
          </a:xfrm>
          <a:prstGeom prst="straightConnector1">
            <a:avLst/>
          </a:prstGeom>
          <a:noFill/>
          <a:ln w="25400" cap="flat" cmpd="sng" algn="ctr">
            <a:solidFill>
              <a:sysClr val="windowText" lastClr="000000">
                <a:lumMod val="75000"/>
                <a:lumOff val="25000"/>
              </a:sysClr>
            </a:solidFill>
            <a:prstDash val="solid"/>
            <a:tailEnd type="triangle"/>
          </a:ln>
          <a:effectLst>
            <a:outerShdw blurRad="40000" dist="20000" dir="5400000" rotWithShape="0">
              <a:srgbClr val="000000">
                <a:alpha val="38000"/>
              </a:srgbClr>
            </a:outerShdw>
          </a:effectLst>
        </p:spPr>
      </p:cxnSp>
      <p:sp>
        <p:nvSpPr>
          <p:cNvPr id="43" name="Pentagon 75">
            <a:extLst>
              <a:ext uri="{FF2B5EF4-FFF2-40B4-BE49-F238E27FC236}">
                <a16:creationId xmlns:a16="http://schemas.microsoft.com/office/drawing/2014/main" id="{9AD64C17-4DFF-4016-89F3-3CC821906F3E}"/>
              </a:ext>
            </a:extLst>
          </p:cNvPr>
          <p:cNvSpPr/>
          <p:nvPr/>
        </p:nvSpPr>
        <p:spPr>
          <a:xfrm>
            <a:off x="44391" y="666166"/>
            <a:ext cx="4151179" cy="360501"/>
          </a:xfrm>
          <a:prstGeom prst="homePlate">
            <a:avLst/>
          </a:prstGeom>
          <a:solidFill>
            <a:srgbClr val="213E97"/>
          </a:solidFill>
          <a:ln w="12700" cap="flat" cmpd="sng" algn="ctr">
            <a:noFill/>
            <a:prstDash val="solid"/>
            <a:miter lim="800000"/>
          </a:ln>
          <a:effectLst/>
        </p:spPr>
        <p:txBody>
          <a:bodyPr rtlCol="0" anchor="ctr"/>
          <a:lstStyle/>
          <a:p>
            <a:pPr algn="ctr" defTabSz="914332">
              <a:defRPr/>
            </a:pPr>
            <a:r>
              <a:rPr lang="en-US" sz="1200" b="1" kern="0" dirty="0">
                <a:solidFill>
                  <a:prstClr val="white"/>
                </a:solidFill>
                <a:latin typeface="Calibri" panose="020F0502020204030204"/>
              </a:rPr>
              <a:t>Source layer</a:t>
            </a:r>
          </a:p>
        </p:txBody>
      </p:sp>
      <p:sp>
        <p:nvSpPr>
          <p:cNvPr id="44" name="Pentagon 76">
            <a:extLst>
              <a:ext uri="{FF2B5EF4-FFF2-40B4-BE49-F238E27FC236}">
                <a16:creationId xmlns:a16="http://schemas.microsoft.com/office/drawing/2014/main" id="{4B2779CA-0E9B-431D-B2DB-08CAAB6D25A6}"/>
              </a:ext>
            </a:extLst>
          </p:cNvPr>
          <p:cNvSpPr/>
          <p:nvPr/>
        </p:nvSpPr>
        <p:spPr>
          <a:xfrm>
            <a:off x="4225994" y="660370"/>
            <a:ext cx="4145280" cy="387893"/>
          </a:xfrm>
          <a:prstGeom prst="homePlate">
            <a:avLst/>
          </a:prstGeom>
          <a:solidFill>
            <a:srgbClr val="213E97"/>
          </a:solidFill>
          <a:ln w="12700" cap="flat" cmpd="sng" algn="ctr">
            <a:noFill/>
            <a:prstDash val="solid"/>
            <a:miter lim="800000"/>
          </a:ln>
          <a:effectLst/>
        </p:spPr>
        <p:txBody>
          <a:bodyPr rtlCol="0" anchor="ctr"/>
          <a:lstStyle/>
          <a:p>
            <a:pPr algn="ctr" defTabSz="914332">
              <a:defRPr/>
            </a:pPr>
            <a:r>
              <a:rPr lang="en-US" sz="1200" b="1" kern="0" dirty="0">
                <a:solidFill>
                  <a:prstClr val="white"/>
                </a:solidFill>
                <a:latin typeface="Calibri" panose="020F0502020204030204"/>
              </a:rPr>
              <a:t>Aggregate layer</a:t>
            </a:r>
          </a:p>
        </p:txBody>
      </p:sp>
      <p:sp>
        <p:nvSpPr>
          <p:cNvPr id="45" name="Pentagon 77">
            <a:extLst>
              <a:ext uri="{FF2B5EF4-FFF2-40B4-BE49-F238E27FC236}">
                <a16:creationId xmlns:a16="http://schemas.microsoft.com/office/drawing/2014/main" id="{09663B2D-C167-4A36-A1A6-BA9E3728D0DA}"/>
              </a:ext>
            </a:extLst>
          </p:cNvPr>
          <p:cNvSpPr/>
          <p:nvPr/>
        </p:nvSpPr>
        <p:spPr>
          <a:xfrm>
            <a:off x="8365201" y="662583"/>
            <a:ext cx="1584960" cy="396309"/>
          </a:xfrm>
          <a:prstGeom prst="homePlate">
            <a:avLst/>
          </a:prstGeom>
          <a:solidFill>
            <a:srgbClr val="213E97"/>
          </a:solidFill>
          <a:ln w="12700" cap="flat" cmpd="sng" algn="ctr">
            <a:noFill/>
            <a:prstDash val="solid"/>
            <a:miter lim="800000"/>
          </a:ln>
          <a:effectLst/>
        </p:spPr>
        <p:txBody>
          <a:bodyPr rtlCol="0" anchor="ctr"/>
          <a:lstStyle/>
          <a:p>
            <a:pPr algn="ctr" defTabSz="914332">
              <a:defRPr/>
            </a:pPr>
            <a:r>
              <a:rPr lang="en-US" sz="1200" b="1" kern="0" dirty="0">
                <a:solidFill>
                  <a:prstClr val="white"/>
                </a:solidFill>
                <a:latin typeface="Calibri" panose="020F0502020204030204"/>
              </a:rPr>
              <a:t>Analyze layer</a:t>
            </a:r>
          </a:p>
        </p:txBody>
      </p:sp>
      <p:sp>
        <p:nvSpPr>
          <p:cNvPr id="46" name="Pentagon 78">
            <a:extLst>
              <a:ext uri="{FF2B5EF4-FFF2-40B4-BE49-F238E27FC236}">
                <a16:creationId xmlns:a16="http://schemas.microsoft.com/office/drawing/2014/main" id="{9EDA3775-E0AB-4730-926B-ECA16420D29E}"/>
              </a:ext>
            </a:extLst>
          </p:cNvPr>
          <p:cNvSpPr/>
          <p:nvPr/>
        </p:nvSpPr>
        <p:spPr>
          <a:xfrm>
            <a:off x="10084156" y="656784"/>
            <a:ext cx="2119135" cy="374504"/>
          </a:xfrm>
          <a:prstGeom prst="homePlate">
            <a:avLst/>
          </a:prstGeom>
          <a:solidFill>
            <a:srgbClr val="213E97"/>
          </a:solidFill>
          <a:ln w="12700" cap="flat" cmpd="sng" algn="ctr">
            <a:noFill/>
            <a:prstDash val="solid"/>
            <a:miter lim="800000"/>
          </a:ln>
          <a:effectLst/>
        </p:spPr>
        <p:txBody>
          <a:bodyPr rtlCol="0" anchor="ctr"/>
          <a:lstStyle/>
          <a:p>
            <a:pPr algn="ctr" defTabSz="914332">
              <a:defRPr/>
            </a:pPr>
            <a:r>
              <a:rPr lang="en-US" sz="1200" b="1" kern="0" dirty="0">
                <a:solidFill>
                  <a:prstClr val="white"/>
                </a:solidFill>
                <a:latin typeface="Calibri" panose="020F0502020204030204"/>
              </a:rPr>
              <a:t>Publish layer</a:t>
            </a:r>
          </a:p>
        </p:txBody>
      </p:sp>
      <p:cxnSp>
        <p:nvCxnSpPr>
          <p:cNvPr id="47" name="Straight Arrow Connector 46">
            <a:extLst>
              <a:ext uri="{FF2B5EF4-FFF2-40B4-BE49-F238E27FC236}">
                <a16:creationId xmlns:a16="http://schemas.microsoft.com/office/drawing/2014/main" id="{7C06C89D-1F4D-4BFC-8DCF-6101590D2FA3}"/>
              </a:ext>
            </a:extLst>
          </p:cNvPr>
          <p:cNvCxnSpPr/>
          <p:nvPr/>
        </p:nvCxnSpPr>
        <p:spPr>
          <a:xfrm>
            <a:off x="1161134" y="3484743"/>
            <a:ext cx="293409" cy="2092"/>
          </a:xfrm>
          <a:prstGeom prst="straightConnector1">
            <a:avLst/>
          </a:prstGeom>
          <a:noFill/>
          <a:ln w="25400" cap="flat" cmpd="sng" algn="ctr">
            <a:solidFill>
              <a:sysClr val="windowText" lastClr="000000">
                <a:lumMod val="75000"/>
                <a:lumOff val="25000"/>
              </a:sysClr>
            </a:solidFill>
            <a:prstDash val="solid"/>
            <a:tailEnd type="triangle"/>
          </a:ln>
          <a:effectLst>
            <a:outerShdw blurRad="40000" dist="20000" dir="5400000" rotWithShape="0">
              <a:srgbClr val="000000">
                <a:alpha val="38000"/>
              </a:srgbClr>
            </a:outerShdw>
          </a:effectLst>
        </p:spPr>
      </p:cxnSp>
      <p:cxnSp>
        <p:nvCxnSpPr>
          <p:cNvPr id="48" name="Straight Arrow Connector 47">
            <a:extLst>
              <a:ext uri="{FF2B5EF4-FFF2-40B4-BE49-F238E27FC236}">
                <a16:creationId xmlns:a16="http://schemas.microsoft.com/office/drawing/2014/main" id="{E8672E17-906B-49FB-9B9F-2F70BC3BD52E}"/>
              </a:ext>
            </a:extLst>
          </p:cNvPr>
          <p:cNvCxnSpPr/>
          <p:nvPr/>
        </p:nvCxnSpPr>
        <p:spPr>
          <a:xfrm>
            <a:off x="1157816" y="2167035"/>
            <a:ext cx="293409" cy="2092"/>
          </a:xfrm>
          <a:prstGeom prst="straightConnector1">
            <a:avLst/>
          </a:prstGeom>
          <a:noFill/>
          <a:ln w="25400" cap="flat" cmpd="sng" algn="ctr">
            <a:solidFill>
              <a:sysClr val="windowText" lastClr="000000">
                <a:lumMod val="75000"/>
                <a:lumOff val="25000"/>
              </a:sysClr>
            </a:solidFill>
            <a:prstDash val="solid"/>
            <a:tailEnd type="triangle"/>
          </a:ln>
          <a:effectLst>
            <a:outerShdw blurRad="40000" dist="20000" dir="5400000" rotWithShape="0">
              <a:srgbClr val="000000">
                <a:alpha val="38000"/>
              </a:srgbClr>
            </a:outerShdw>
          </a:effectLst>
        </p:spPr>
      </p:cxnSp>
      <p:sp>
        <p:nvSpPr>
          <p:cNvPr id="49" name="TextBox 48">
            <a:extLst>
              <a:ext uri="{FF2B5EF4-FFF2-40B4-BE49-F238E27FC236}">
                <a16:creationId xmlns:a16="http://schemas.microsoft.com/office/drawing/2014/main" id="{4543F9A7-F10E-41D9-B475-D879F8577690}"/>
              </a:ext>
            </a:extLst>
          </p:cNvPr>
          <p:cNvSpPr txBox="1"/>
          <p:nvPr/>
        </p:nvSpPr>
        <p:spPr>
          <a:xfrm>
            <a:off x="8595325" y="4125643"/>
            <a:ext cx="959604" cy="410192"/>
          </a:xfrm>
          <a:prstGeom prst="rect">
            <a:avLst/>
          </a:prstGeom>
          <a:noFill/>
        </p:spPr>
        <p:txBody>
          <a:bodyPr wrap="square" lIns="121873" tIns="60936" rIns="121873" bIns="60936" rtlCol="0">
            <a:spAutoFit/>
          </a:bodyPr>
          <a:lstStyle>
            <a:defPPr>
              <a:defRPr lang="en-US"/>
            </a:defPPr>
            <a:lvl1pPr marR="0" lvl="0" indent="0" algn="ctr" defTabSz="913995" fontAlgn="auto">
              <a:lnSpc>
                <a:spcPct val="100000"/>
              </a:lnSpc>
              <a:spcBef>
                <a:spcPts val="0"/>
              </a:spcBef>
              <a:spcAft>
                <a:spcPts val="0"/>
              </a:spcAft>
              <a:buClrTx/>
              <a:buSzTx/>
              <a:buFontTx/>
              <a:buNone/>
              <a:tabLst/>
              <a:defRPr kumimoji="0" sz="800" i="0" u="none" strike="noStrike" kern="0" cap="none" spc="0" normalizeH="0" baseline="0">
                <a:ln>
                  <a:noFill/>
                </a:ln>
                <a:solidFill>
                  <a:srgbClr val="44546A"/>
                </a:solidFill>
                <a:effectLst/>
                <a:uLnTx/>
                <a:uFillTx/>
                <a:latin typeface="Calibri" panose="020F0502020204030204"/>
                <a:cs typeface="Calibri" panose="020F0502020204030204" pitchFamily="34" charset="0"/>
              </a:defRPr>
            </a:lvl1pPr>
          </a:lstStyle>
          <a:p>
            <a:pPr defTabSz="1218600">
              <a:defRPr/>
            </a:pPr>
            <a:r>
              <a:rPr lang="en-US" sz="933" dirty="0"/>
              <a:t>Azure Analysis Services</a:t>
            </a:r>
          </a:p>
        </p:txBody>
      </p:sp>
      <p:cxnSp>
        <p:nvCxnSpPr>
          <p:cNvPr id="51" name="Straight Arrow Connector 50">
            <a:extLst>
              <a:ext uri="{FF2B5EF4-FFF2-40B4-BE49-F238E27FC236}">
                <a16:creationId xmlns:a16="http://schemas.microsoft.com/office/drawing/2014/main" id="{35E3F0BD-F044-4AE1-A586-836363E59FEB}"/>
              </a:ext>
            </a:extLst>
          </p:cNvPr>
          <p:cNvCxnSpPr>
            <a:cxnSpLocks/>
            <a:stCxn id="76" idx="0"/>
            <a:endCxn id="188" idx="1"/>
          </p:cNvCxnSpPr>
          <p:nvPr/>
        </p:nvCxnSpPr>
        <p:spPr>
          <a:xfrm rot="5400000" flipH="1" flipV="1">
            <a:off x="5287257" y="3123092"/>
            <a:ext cx="461818" cy="604768"/>
          </a:xfrm>
          <a:prstGeom prst="bentConnector2">
            <a:avLst/>
          </a:prstGeom>
          <a:noFill/>
          <a:ln w="38100" cap="flat" cmpd="sng" algn="ctr">
            <a:solidFill>
              <a:srgbClr val="1FB14A"/>
            </a:solidFill>
            <a:prstDash val="sysDash"/>
            <a:tailEnd type="triangle"/>
          </a:ln>
          <a:effectLst/>
        </p:spPr>
      </p:cxnSp>
      <p:sp>
        <p:nvSpPr>
          <p:cNvPr id="53" name="Rectangle 52">
            <a:extLst>
              <a:ext uri="{FF2B5EF4-FFF2-40B4-BE49-F238E27FC236}">
                <a16:creationId xmlns:a16="http://schemas.microsoft.com/office/drawing/2014/main" id="{3619A8C6-8C3E-4A87-A845-A340B7A567E6}"/>
              </a:ext>
            </a:extLst>
          </p:cNvPr>
          <p:cNvSpPr/>
          <p:nvPr/>
        </p:nvSpPr>
        <p:spPr>
          <a:xfrm>
            <a:off x="8462730" y="1520271"/>
            <a:ext cx="1157781" cy="268348"/>
          </a:xfrm>
          <a:prstGeom prst="rect">
            <a:avLst/>
          </a:prstGeom>
          <a:solidFill>
            <a:srgbClr val="0537A3"/>
          </a:solidFill>
          <a:ln w="6350" cap="flat" cmpd="sng" algn="ctr">
            <a:solidFill>
              <a:srgbClr val="184998"/>
            </a:solidFill>
            <a:prstDash val="solid"/>
          </a:ln>
          <a:effectLst/>
        </p:spPr>
        <p:txBody>
          <a:bodyPr rtlCol="0" anchor="ctr"/>
          <a:lstStyle/>
          <a:p>
            <a:pPr algn="ctr" defTabSz="914309">
              <a:defRPr/>
            </a:pPr>
            <a:r>
              <a:rPr lang="en-US" sz="1067" b="1" kern="0" dirty="0">
                <a:solidFill>
                  <a:srgbClr val="FFFFFF"/>
                </a:solidFill>
                <a:latin typeface="Calibri" panose="020F0502020204030204"/>
              </a:rPr>
              <a:t>Curated Layer</a:t>
            </a:r>
          </a:p>
        </p:txBody>
      </p:sp>
      <p:sp>
        <p:nvSpPr>
          <p:cNvPr id="56" name="Rectangle 55">
            <a:extLst>
              <a:ext uri="{FF2B5EF4-FFF2-40B4-BE49-F238E27FC236}">
                <a16:creationId xmlns:a16="http://schemas.microsoft.com/office/drawing/2014/main" id="{64C6E938-A295-42FE-938E-3E4F55A1934A}"/>
              </a:ext>
            </a:extLst>
          </p:cNvPr>
          <p:cNvSpPr/>
          <p:nvPr/>
        </p:nvSpPr>
        <p:spPr>
          <a:xfrm>
            <a:off x="209521" y="4749595"/>
            <a:ext cx="843288" cy="326584"/>
          </a:xfrm>
          <a:prstGeom prst="rect">
            <a:avLst/>
          </a:prstGeom>
          <a:solidFill>
            <a:srgbClr val="0537A3"/>
          </a:solidFill>
          <a:ln w="9525" cap="flat" cmpd="sng" algn="ctr">
            <a:solidFill>
              <a:srgbClr val="213E97"/>
            </a:solidFill>
            <a:prstDash val="solid"/>
          </a:ln>
          <a:effectLst/>
        </p:spPr>
        <p:txBody>
          <a:bodyPr rtlCol="0" anchor="ctr"/>
          <a:lstStyle/>
          <a:p>
            <a:pPr algn="ctr" defTabSz="457131"/>
            <a:r>
              <a:rPr lang="en-US" sz="933" kern="0" dirty="0">
                <a:solidFill>
                  <a:prstClr val="white"/>
                </a:solidFill>
                <a:latin typeface="Calibri" panose="020F0502020204030204" pitchFamily="34" charset="0"/>
              </a:rPr>
              <a:t>Real Time Data</a:t>
            </a:r>
          </a:p>
        </p:txBody>
      </p:sp>
      <p:sp>
        <p:nvSpPr>
          <p:cNvPr id="58" name="Rectangle 57">
            <a:extLst>
              <a:ext uri="{FF2B5EF4-FFF2-40B4-BE49-F238E27FC236}">
                <a16:creationId xmlns:a16="http://schemas.microsoft.com/office/drawing/2014/main" id="{32D1D254-2B69-4BD9-851F-66F3FECDF7BE}"/>
              </a:ext>
            </a:extLst>
          </p:cNvPr>
          <p:cNvSpPr/>
          <p:nvPr/>
        </p:nvSpPr>
        <p:spPr>
          <a:xfrm>
            <a:off x="209521" y="5146984"/>
            <a:ext cx="843288" cy="229653"/>
          </a:xfrm>
          <a:prstGeom prst="rect">
            <a:avLst/>
          </a:prstGeom>
          <a:solidFill>
            <a:srgbClr val="0537A3"/>
          </a:solidFill>
          <a:ln w="9525" cap="flat" cmpd="sng" algn="ctr">
            <a:solidFill>
              <a:srgbClr val="213E97"/>
            </a:solidFill>
            <a:prstDash val="solid"/>
          </a:ln>
          <a:effectLst/>
        </p:spPr>
        <p:txBody>
          <a:bodyPr rtlCol="0" anchor="ctr"/>
          <a:lstStyle/>
          <a:p>
            <a:pPr algn="ctr" defTabSz="457131"/>
            <a:r>
              <a:rPr lang="en-US" sz="933" kern="0" dirty="0">
                <a:solidFill>
                  <a:prstClr val="white"/>
                </a:solidFill>
                <a:latin typeface="Calibri" panose="020F0502020204030204" pitchFamily="34" charset="0"/>
              </a:rPr>
              <a:t>IOT</a:t>
            </a:r>
          </a:p>
        </p:txBody>
      </p:sp>
      <p:sp>
        <p:nvSpPr>
          <p:cNvPr id="59" name="Rectangle 58">
            <a:extLst>
              <a:ext uri="{FF2B5EF4-FFF2-40B4-BE49-F238E27FC236}">
                <a16:creationId xmlns:a16="http://schemas.microsoft.com/office/drawing/2014/main" id="{A99FFF24-8D99-4819-BEC4-2DDEAC9CC521}"/>
              </a:ext>
            </a:extLst>
          </p:cNvPr>
          <p:cNvSpPr/>
          <p:nvPr/>
        </p:nvSpPr>
        <p:spPr>
          <a:xfrm>
            <a:off x="111262" y="5485225"/>
            <a:ext cx="1691253" cy="679811"/>
          </a:xfrm>
          <a:prstGeom prst="rect">
            <a:avLst/>
          </a:prstGeom>
          <a:solidFill>
            <a:sysClr val="window" lastClr="FFFFFF"/>
          </a:solidFill>
          <a:ln w="9525" cap="flat" cmpd="sng" algn="ctr">
            <a:solidFill>
              <a:sysClr val="windowText" lastClr="000000">
                <a:lumMod val="65000"/>
                <a:lumOff val="35000"/>
              </a:sysClr>
            </a:solidFill>
            <a:prstDash val="solid"/>
          </a:ln>
          <a:effectLst/>
        </p:spPr>
        <p:txBody>
          <a:bodyPr rtlCol="0" anchor="ctr"/>
          <a:lstStyle/>
          <a:p>
            <a:pPr algn="ctr" defTabSz="1219140">
              <a:defRPr/>
            </a:pPr>
            <a:endParaRPr lang="en-US" sz="2400" kern="0" dirty="0">
              <a:solidFill>
                <a:prstClr val="white"/>
              </a:solidFill>
              <a:latin typeface="Arial"/>
            </a:endParaRPr>
          </a:p>
        </p:txBody>
      </p:sp>
      <p:sp>
        <p:nvSpPr>
          <p:cNvPr id="62" name="TextBox 61">
            <a:extLst>
              <a:ext uri="{FF2B5EF4-FFF2-40B4-BE49-F238E27FC236}">
                <a16:creationId xmlns:a16="http://schemas.microsoft.com/office/drawing/2014/main" id="{89F2AE59-6EF3-437E-B5DE-8EA7E6EED200}"/>
              </a:ext>
            </a:extLst>
          </p:cNvPr>
          <p:cNvSpPr txBox="1"/>
          <p:nvPr/>
        </p:nvSpPr>
        <p:spPr>
          <a:xfrm>
            <a:off x="591897" y="5510755"/>
            <a:ext cx="500458" cy="256545"/>
          </a:xfrm>
          <a:prstGeom prst="rect">
            <a:avLst/>
          </a:prstGeom>
          <a:noFill/>
        </p:spPr>
        <p:txBody>
          <a:bodyPr wrap="none" rtlCol="0">
            <a:spAutoFit/>
          </a:bodyPr>
          <a:lstStyle/>
          <a:p>
            <a:pPr defTabSz="609570">
              <a:defRPr/>
            </a:pPr>
            <a:r>
              <a:rPr lang="en-US" sz="1067" dirty="0">
                <a:solidFill>
                  <a:prstClr val="black"/>
                </a:solidFill>
                <a:latin typeface="Calibri" panose="020F0502020204030204" pitchFamily="34" charset="0"/>
                <a:cs typeface="Calibri" panose="020F0502020204030204" pitchFamily="34" charset="0"/>
              </a:rPr>
              <a:t>Batch</a:t>
            </a:r>
          </a:p>
        </p:txBody>
      </p:sp>
      <p:sp>
        <p:nvSpPr>
          <p:cNvPr id="64" name="Rectangle 63">
            <a:extLst>
              <a:ext uri="{FF2B5EF4-FFF2-40B4-BE49-F238E27FC236}">
                <a16:creationId xmlns:a16="http://schemas.microsoft.com/office/drawing/2014/main" id="{9841993A-309B-4880-9D20-B40F575832FE}"/>
              </a:ext>
            </a:extLst>
          </p:cNvPr>
          <p:cNvSpPr/>
          <p:nvPr/>
        </p:nvSpPr>
        <p:spPr>
          <a:xfrm>
            <a:off x="2609340" y="1325455"/>
            <a:ext cx="8301420" cy="3944924"/>
          </a:xfrm>
          <a:prstGeom prst="rect">
            <a:avLst/>
          </a:prstGeom>
          <a:noFill/>
          <a:ln w="19050">
            <a:solidFill>
              <a:srgbClr val="8B541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dirty="0">
              <a:solidFill>
                <a:prstClr val="white"/>
              </a:solidFill>
              <a:latin typeface="Arial"/>
            </a:endParaRPr>
          </a:p>
        </p:txBody>
      </p:sp>
      <p:sp>
        <p:nvSpPr>
          <p:cNvPr id="65" name="Rectangle 64">
            <a:extLst>
              <a:ext uri="{FF2B5EF4-FFF2-40B4-BE49-F238E27FC236}">
                <a16:creationId xmlns:a16="http://schemas.microsoft.com/office/drawing/2014/main" id="{D3989115-9A72-40ED-9E54-F4752CAF8A78}"/>
              </a:ext>
            </a:extLst>
          </p:cNvPr>
          <p:cNvSpPr/>
          <p:nvPr/>
        </p:nvSpPr>
        <p:spPr>
          <a:xfrm flipH="1">
            <a:off x="2591265" y="5264817"/>
            <a:ext cx="7190376" cy="206735"/>
          </a:xfrm>
          <a:prstGeom prst="rect">
            <a:avLst/>
          </a:prstGeom>
          <a:solidFill>
            <a:srgbClr val="213E97"/>
          </a:solidFill>
          <a:ln w="25400" cap="flat" cmpd="sng" algn="ctr">
            <a:noFill/>
            <a:prstDash val="solid"/>
            <a:headEnd type="none" w="med" len="med"/>
            <a:tailEnd type="none" w="med" len="med"/>
          </a:ln>
          <a:effectLst/>
        </p:spPr>
        <p:txBody>
          <a:bodyPr vert="horz" wrap="square" lIns="106983" tIns="53492" rIns="106983" bIns="53492" numCol="1" rtlCol="0" anchor="ctr" anchorCtr="0" compatLnSpc="1">
            <a:prstTxWarp prst="textNoShape">
              <a:avLst/>
            </a:prstTxWarp>
          </a:bodyPr>
          <a:lstStyle/>
          <a:p>
            <a:pPr algn="ctr" defTabSz="995774">
              <a:defRPr/>
            </a:pPr>
            <a:r>
              <a:rPr lang="en-US" sz="1200" b="1" kern="0" dirty="0">
                <a:solidFill>
                  <a:prstClr val="white"/>
                </a:solidFill>
                <a:latin typeface="Calibri" panose="020F0502020204030204" pitchFamily="34" charset="0"/>
                <a:ea typeface="ＭＳ Ｐゴシック" pitchFamily="-12" charset="-128"/>
                <a:cs typeface="ＭＳ Ｐゴシック" pitchFamily="-12" charset="-128"/>
              </a:rPr>
              <a:t>Audit balance and control</a:t>
            </a:r>
          </a:p>
        </p:txBody>
      </p:sp>
      <p:grpSp>
        <p:nvGrpSpPr>
          <p:cNvPr id="67" name="Group 66">
            <a:extLst>
              <a:ext uri="{FF2B5EF4-FFF2-40B4-BE49-F238E27FC236}">
                <a16:creationId xmlns:a16="http://schemas.microsoft.com/office/drawing/2014/main" id="{7606674D-0BE9-4D6D-A2E3-4580B7AD8B9D}"/>
              </a:ext>
            </a:extLst>
          </p:cNvPr>
          <p:cNvGrpSpPr/>
          <p:nvPr/>
        </p:nvGrpSpPr>
        <p:grpSpPr>
          <a:xfrm>
            <a:off x="190895" y="3477875"/>
            <a:ext cx="880541" cy="462847"/>
            <a:chOff x="127247" y="3094086"/>
            <a:chExt cx="660406" cy="347135"/>
          </a:xfrm>
        </p:grpSpPr>
        <p:sp>
          <p:nvSpPr>
            <p:cNvPr id="68" name="Rectangle 67">
              <a:extLst>
                <a:ext uri="{FF2B5EF4-FFF2-40B4-BE49-F238E27FC236}">
                  <a16:creationId xmlns:a16="http://schemas.microsoft.com/office/drawing/2014/main" id="{DFBE19A1-59DB-4B1B-AC3A-AF667667B9E5}"/>
                </a:ext>
              </a:extLst>
            </p:cNvPr>
            <p:cNvSpPr/>
            <p:nvPr/>
          </p:nvSpPr>
          <p:spPr>
            <a:xfrm>
              <a:off x="127247" y="3094086"/>
              <a:ext cx="660406" cy="347135"/>
            </a:xfrm>
            <a:prstGeom prst="rect">
              <a:avLst/>
            </a:prstGeom>
            <a:solidFill>
              <a:srgbClr val="0537A3"/>
            </a:solidFill>
            <a:ln w="9525" cap="flat" cmpd="sng" algn="ctr">
              <a:solidFill>
                <a:srgbClr val="00B050"/>
              </a:solidFill>
              <a:prstDash val="solid"/>
            </a:ln>
            <a:effectLst/>
          </p:spPr>
          <p:txBody>
            <a:bodyPr rtlCol="0" anchor="ctr"/>
            <a:lstStyle/>
            <a:p>
              <a:pPr algn="ctr" defTabSz="457131">
                <a:defRPr/>
              </a:pPr>
              <a:r>
                <a:rPr lang="en-US" sz="933" kern="0" dirty="0">
                  <a:solidFill>
                    <a:prstClr val="white"/>
                  </a:solidFill>
                  <a:latin typeface="Calibri" panose="020F0502020204030204" pitchFamily="34" charset="0"/>
                </a:rPr>
                <a:t>GIS</a:t>
              </a:r>
            </a:p>
          </p:txBody>
        </p:sp>
        <p:pic>
          <p:nvPicPr>
            <p:cNvPr id="69" name="Picture 68">
              <a:extLst>
                <a:ext uri="{FF2B5EF4-FFF2-40B4-BE49-F238E27FC236}">
                  <a16:creationId xmlns:a16="http://schemas.microsoft.com/office/drawing/2014/main" id="{DBAC11F2-F637-41B2-9EF1-81ECB1ED472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62523" y="3287108"/>
              <a:ext cx="205751" cy="126835"/>
            </a:xfrm>
            <a:prstGeom prst="rect">
              <a:avLst/>
            </a:prstGeom>
          </p:spPr>
        </p:pic>
      </p:grpSp>
      <p:sp>
        <p:nvSpPr>
          <p:cNvPr id="70" name="TextBox 69">
            <a:extLst>
              <a:ext uri="{FF2B5EF4-FFF2-40B4-BE49-F238E27FC236}">
                <a16:creationId xmlns:a16="http://schemas.microsoft.com/office/drawing/2014/main" id="{693E4E6C-F4CF-485C-9E6C-921837CCDE3F}"/>
              </a:ext>
            </a:extLst>
          </p:cNvPr>
          <p:cNvSpPr txBox="1"/>
          <p:nvPr/>
        </p:nvSpPr>
        <p:spPr>
          <a:xfrm>
            <a:off x="4922330" y="2622423"/>
            <a:ext cx="562472" cy="287274"/>
          </a:xfrm>
          <a:prstGeom prst="rect">
            <a:avLst/>
          </a:prstGeom>
          <a:noFill/>
        </p:spPr>
        <p:txBody>
          <a:bodyPr wrap="square" lIns="121873" tIns="60936" rIns="121873" bIns="60936" rtlCol="0">
            <a:spAutoFit/>
          </a:bodyPr>
          <a:lstStyle/>
          <a:p>
            <a:pPr algn="ctr" defTabSz="1218600">
              <a:defRPr/>
            </a:pPr>
            <a:r>
              <a:rPr lang="en-US" sz="1067" b="1" kern="0" dirty="0">
                <a:solidFill>
                  <a:srgbClr val="141414"/>
                </a:solidFill>
                <a:latin typeface="Calibri" panose="020F0502020204030204"/>
                <a:cs typeface="Calibri" panose="020F0502020204030204" pitchFamily="34" charset="0"/>
              </a:rPr>
              <a:t>ADLS</a:t>
            </a:r>
          </a:p>
        </p:txBody>
      </p:sp>
      <p:sp>
        <p:nvSpPr>
          <p:cNvPr id="71" name="TextBox 70">
            <a:extLst>
              <a:ext uri="{FF2B5EF4-FFF2-40B4-BE49-F238E27FC236}">
                <a16:creationId xmlns:a16="http://schemas.microsoft.com/office/drawing/2014/main" id="{F0CC28DF-0C72-4EF1-9D2E-ECC6DB310BDF}"/>
              </a:ext>
            </a:extLst>
          </p:cNvPr>
          <p:cNvSpPr txBox="1"/>
          <p:nvPr/>
        </p:nvSpPr>
        <p:spPr>
          <a:xfrm>
            <a:off x="8365203" y="2180450"/>
            <a:ext cx="1368313" cy="379463"/>
          </a:xfrm>
          <a:prstGeom prst="rect">
            <a:avLst/>
          </a:prstGeom>
          <a:noFill/>
        </p:spPr>
        <p:txBody>
          <a:bodyPr wrap="square" rtlCol="0">
            <a:spAutoFit/>
          </a:bodyPr>
          <a:lstStyle/>
          <a:p>
            <a:pPr algn="ctr" defTabSz="914354">
              <a:defRPr/>
            </a:pPr>
            <a:r>
              <a:rPr lang="en-US" sz="933" b="1" dirty="0">
                <a:solidFill>
                  <a:prstClr val="black"/>
                </a:solidFill>
                <a:latin typeface="Calibri" panose="020F0502020204030204"/>
              </a:rPr>
              <a:t>Azure SQL DW  &amp; SQL DB</a:t>
            </a:r>
          </a:p>
        </p:txBody>
      </p:sp>
      <p:grpSp>
        <p:nvGrpSpPr>
          <p:cNvPr id="63" name="Group 62">
            <a:extLst>
              <a:ext uri="{FF2B5EF4-FFF2-40B4-BE49-F238E27FC236}">
                <a16:creationId xmlns:a16="http://schemas.microsoft.com/office/drawing/2014/main" id="{2721B8BB-92EB-44E6-8E54-B7B81C8CECF8}"/>
              </a:ext>
            </a:extLst>
          </p:cNvPr>
          <p:cNvGrpSpPr/>
          <p:nvPr/>
        </p:nvGrpSpPr>
        <p:grpSpPr>
          <a:xfrm>
            <a:off x="4669719" y="3594899"/>
            <a:ext cx="1079597" cy="723335"/>
            <a:chOff x="4411336" y="3541711"/>
            <a:chExt cx="1079597" cy="723335"/>
          </a:xfrm>
        </p:grpSpPr>
        <p:sp>
          <p:nvSpPr>
            <p:cNvPr id="36" name="Rectangle 35">
              <a:extLst>
                <a:ext uri="{FF2B5EF4-FFF2-40B4-BE49-F238E27FC236}">
                  <a16:creationId xmlns:a16="http://schemas.microsoft.com/office/drawing/2014/main" id="{F84B7DE5-532E-42F1-B888-E4B6DCB2D3CC}"/>
                </a:ext>
              </a:extLst>
            </p:cNvPr>
            <p:cNvSpPr/>
            <p:nvPr/>
          </p:nvSpPr>
          <p:spPr>
            <a:xfrm>
              <a:off x="4411336" y="3541711"/>
              <a:ext cx="1079597" cy="723335"/>
            </a:xfrm>
            <a:prstGeom prst="rect">
              <a:avLst/>
            </a:prstGeom>
            <a:solidFill>
              <a:sysClr val="window" lastClr="FFFFFF"/>
            </a:solidFill>
            <a:ln w="12700" cap="flat" cmpd="sng" algn="ctr">
              <a:solidFill>
                <a:srgbClr val="213E97"/>
              </a:solidFill>
              <a:prstDash val="solid"/>
            </a:ln>
            <a:effectLst/>
          </p:spPr>
          <p:txBody>
            <a:bodyPr rtlCol="0" anchor="b"/>
            <a:lstStyle/>
            <a:p>
              <a:pPr algn="ctr" defTabSz="1219080">
                <a:defRPr/>
              </a:pPr>
              <a:endParaRPr lang="en-US" sz="1200" kern="0" dirty="0">
                <a:solidFill>
                  <a:prstClr val="black"/>
                </a:solidFill>
                <a:latin typeface="Calibri" panose="020F0502020204030204"/>
              </a:endParaRPr>
            </a:p>
          </p:txBody>
        </p:sp>
        <p:sp>
          <p:nvSpPr>
            <p:cNvPr id="75" name="TextBox 74">
              <a:extLst>
                <a:ext uri="{FF2B5EF4-FFF2-40B4-BE49-F238E27FC236}">
                  <a16:creationId xmlns:a16="http://schemas.microsoft.com/office/drawing/2014/main" id="{4ED92028-C571-440B-8C1B-B618A35CCD20}"/>
                </a:ext>
              </a:extLst>
            </p:cNvPr>
            <p:cNvSpPr txBox="1"/>
            <p:nvPr/>
          </p:nvSpPr>
          <p:spPr>
            <a:xfrm>
              <a:off x="4564479" y="3963965"/>
              <a:ext cx="765704" cy="177731"/>
            </a:xfrm>
            <a:prstGeom prst="rect">
              <a:avLst/>
            </a:prstGeom>
            <a:noFill/>
          </p:spPr>
          <p:txBody>
            <a:bodyPr wrap="square" lIns="0" tIns="0" rIns="0" bIns="0" rtlCol="0" anchor="t">
              <a:noAutofit/>
            </a:bodyPr>
            <a:lstStyle/>
            <a:p>
              <a:pPr algn="ctr" defTabSz="914332">
                <a:defRPr/>
              </a:pPr>
              <a:r>
                <a:rPr lang="en-US" sz="1067" b="1" kern="0" dirty="0">
                  <a:solidFill>
                    <a:srgbClr val="141414"/>
                  </a:solidFill>
                  <a:latin typeface="Calibri" panose="020F0502020204030204"/>
                  <a:cs typeface="Calibri" panose="020F0502020204030204" pitchFamily="34" charset="0"/>
                </a:rPr>
                <a:t>Azure Event Hub</a:t>
              </a:r>
            </a:p>
          </p:txBody>
        </p:sp>
        <p:pic>
          <p:nvPicPr>
            <p:cNvPr id="76" name="Picture 2" descr="https://s3-us-west-1.amazonaws.com/striim-prod-media/wp-content/uploads/2019/02/08170252/EventsHublogo.png">
              <a:extLst>
                <a:ext uri="{FF2B5EF4-FFF2-40B4-BE49-F238E27FC236}">
                  <a16:creationId xmlns:a16="http://schemas.microsoft.com/office/drawing/2014/main" id="{D00926B3-4054-4266-B66A-20CFDE684657}"/>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786665" y="3603197"/>
              <a:ext cx="341467" cy="341467"/>
            </a:xfrm>
            <a:prstGeom prst="rect">
              <a:avLst/>
            </a:prstGeom>
            <a:noFill/>
            <a:extLst>
              <a:ext uri="{909E8E84-426E-40DD-AFC4-6F175D3DCCD1}">
                <a14:hiddenFill xmlns:a14="http://schemas.microsoft.com/office/drawing/2010/main">
                  <a:solidFill>
                    <a:srgbClr val="FFFFFF"/>
                  </a:solidFill>
                </a14:hiddenFill>
              </a:ext>
            </a:extLst>
          </p:spPr>
        </p:pic>
      </p:grpSp>
      <p:pic>
        <p:nvPicPr>
          <p:cNvPr id="77" name="Picture 4" descr="https://pbs.twimg.com/profile_images/885688361834250240/a6Fc-jbW_400x400.jpg">
            <a:extLst>
              <a:ext uri="{FF2B5EF4-FFF2-40B4-BE49-F238E27FC236}">
                <a16:creationId xmlns:a16="http://schemas.microsoft.com/office/drawing/2014/main" id="{3A0E63D6-9157-4CC9-AF78-3783D65B4CE5}"/>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761330" y="2520709"/>
            <a:ext cx="455920" cy="379837"/>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8" descr="Related image">
            <a:extLst>
              <a:ext uri="{FF2B5EF4-FFF2-40B4-BE49-F238E27FC236}">
                <a16:creationId xmlns:a16="http://schemas.microsoft.com/office/drawing/2014/main" id="{5F3EA8A5-F303-499E-8EB9-4A6B02201AD3}"/>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663030" y="1868164"/>
            <a:ext cx="360653" cy="360653"/>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10" descr="https://pbs.twimg.com/profile_images/1117929641530933250/tC2ptE3H_400x400.png">
            <a:extLst>
              <a:ext uri="{FF2B5EF4-FFF2-40B4-BE49-F238E27FC236}">
                <a16:creationId xmlns:a16="http://schemas.microsoft.com/office/drawing/2014/main" id="{C82C78B5-8787-4C96-AEAE-33E42BFD719F}"/>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flipH="1">
            <a:off x="1930001" y="3771798"/>
            <a:ext cx="352080" cy="352080"/>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10" descr="Image result for azure data factory icon">
            <a:extLst>
              <a:ext uri="{FF2B5EF4-FFF2-40B4-BE49-F238E27FC236}">
                <a16:creationId xmlns:a16="http://schemas.microsoft.com/office/drawing/2014/main" id="{289EC295-FBE4-4CC6-A953-B38950BFF31F}"/>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073425" y="2036940"/>
            <a:ext cx="818932" cy="429939"/>
          </a:xfrm>
          <a:prstGeom prst="rect">
            <a:avLst/>
          </a:prstGeom>
          <a:noFill/>
          <a:extLst>
            <a:ext uri="{909E8E84-426E-40DD-AFC4-6F175D3DCCD1}">
              <a14:hiddenFill xmlns:a14="http://schemas.microsoft.com/office/drawing/2010/main">
                <a:solidFill>
                  <a:srgbClr val="FFFFFF"/>
                </a:solidFill>
              </a14:hiddenFill>
            </a:ext>
          </a:extLst>
        </p:spPr>
      </p:pic>
      <p:sp>
        <p:nvSpPr>
          <p:cNvPr id="84" name="Rounded Rectangle 181">
            <a:extLst>
              <a:ext uri="{FF2B5EF4-FFF2-40B4-BE49-F238E27FC236}">
                <a16:creationId xmlns:a16="http://schemas.microsoft.com/office/drawing/2014/main" id="{DE57A071-A8C6-4222-9F5E-320DC635866B}"/>
              </a:ext>
            </a:extLst>
          </p:cNvPr>
          <p:cNvSpPr/>
          <p:nvPr/>
        </p:nvSpPr>
        <p:spPr>
          <a:xfrm>
            <a:off x="2003999" y="5511143"/>
            <a:ext cx="1080864" cy="692991"/>
          </a:xfrm>
          <a:prstGeom prst="roundRect">
            <a:avLst/>
          </a:prstGeom>
          <a:solidFill>
            <a:sysClr val="window" lastClr="FFFFFF"/>
          </a:solidFill>
          <a:ln w="12700" cap="flat" cmpd="sng" algn="ctr">
            <a:solidFill>
              <a:srgbClr val="1FB14A"/>
            </a:solidFill>
            <a:prstDash val="sysDash"/>
          </a:ln>
          <a:effectLst/>
        </p:spPr>
        <p:txBody>
          <a:bodyPr lIns="91387" tIns="45689" rIns="91387" bIns="45689" rtlCol="0" anchor="t"/>
          <a:lstStyle/>
          <a:p>
            <a:pPr algn="ctr" defTabSz="639559">
              <a:defRPr/>
            </a:pPr>
            <a:endParaRPr lang="en-US" sz="1100" b="1" kern="0" dirty="0">
              <a:solidFill>
                <a:prstClr val="black"/>
              </a:solidFill>
              <a:latin typeface="Calibri" panose="020F0502020204030204" pitchFamily="34" charset="0"/>
              <a:ea typeface="ＭＳ Ｐゴシック" pitchFamily="-112" charset="-128"/>
              <a:cs typeface="Calibri" panose="020F0502020204030204" pitchFamily="34" charset="0"/>
            </a:endParaRPr>
          </a:p>
        </p:txBody>
      </p:sp>
      <p:sp>
        <p:nvSpPr>
          <p:cNvPr id="85" name="Rounded Rectangle 182">
            <a:extLst>
              <a:ext uri="{FF2B5EF4-FFF2-40B4-BE49-F238E27FC236}">
                <a16:creationId xmlns:a16="http://schemas.microsoft.com/office/drawing/2014/main" id="{F8ACDB58-5FBE-4757-A2D9-BAB5471504EB}"/>
              </a:ext>
            </a:extLst>
          </p:cNvPr>
          <p:cNvSpPr/>
          <p:nvPr/>
        </p:nvSpPr>
        <p:spPr>
          <a:xfrm>
            <a:off x="3451750" y="5509128"/>
            <a:ext cx="1285013" cy="698355"/>
          </a:xfrm>
          <a:prstGeom prst="roundRect">
            <a:avLst/>
          </a:prstGeom>
          <a:solidFill>
            <a:sysClr val="window" lastClr="FFFFFF"/>
          </a:solidFill>
          <a:ln w="9525" cap="flat" cmpd="sng" algn="ctr">
            <a:solidFill>
              <a:srgbClr val="1FB14A"/>
            </a:solidFill>
            <a:prstDash val="solid"/>
          </a:ln>
          <a:effectLst/>
        </p:spPr>
        <p:txBody>
          <a:bodyPr lIns="91387" tIns="45689" rIns="91387" bIns="45689" rtlCol="0" anchor="t"/>
          <a:lstStyle/>
          <a:p>
            <a:pPr algn="ctr" defTabSz="639559">
              <a:defRPr/>
            </a:pPr>
            <a:endParaRPr lang="en-US" sz="800" b="1" kern="0" dirty="0">
              <a:solidFill>
                <a:prstClr val="black"/>
              </a:solidFill>
              <a:latin typeface="Calibri" panose="020F0502020204030204" pitchFamily="34" charset="0"/>
              <a:ea typeface="ＭＳ Ｐゴシック" pitchFamily="-112" charset="-128"/>
              <a:cs typeface="Calibri" panose="020F0502020204030204" pitchFamily="34" charset="0"/>
            </a:endParaRPr>
          </a:p>
        </p:txBody>
      </p:sp>
      <p:sp>
        <p:nvSpPr>
          <p:cNvPr id="86" name="Rounded Rectangle 183">
            <a:extLst>
              <a:ext uri="{FF2B5EF4-FFF2-40B4-BE49-F238E27FC236}">
                <a16:creationId xmlns:a16="http://schemas.microsoft.com/office/drawing/2014/main" id="{E408D228-76CD-4914-9E52-DAA6C53E95DC}"/>
              </a:ext>
            </a:extLst>
          </p:cNvPr>
          <p:cNvSpPr/>
          <p:nvPr/>
        </p:nvSpPr>
        <p:spPr>
          <a:xfrm>
            <a:off x="4822558" y="5525230"/>
            <a:ext cx="1285013" cy="660687"/>
          </a:xfrm>
          <a:prstGeom prst="roundRect">
            <a:avLst/>
          </a:prstGeom>
          <a:solidFill>
            <a:sysClr val="window" lastClr="FFFFFF"/>
          </a:solidFill>
          <a:ln w="9525" cap="flat" cmpd="sng" algn="ctr">
            <a:solidFill>
              <a:srgbClr val="1FB14A"/>
            </a:solidFill>
            <a:prstDash val="solid"/>
          </a:ln>
          <a:effectLst/>
        </p:spPr>
        <p:txBody>
          <a:bodyPr lIns="91387" tIns="45689" rIns="91387" bIns="45689" rtlCol="0" anchor="t"/>
          <a:lstStyle/>
          <a:p>
            <a:pPr algn="ctr" defTabSz="639559">
              <a:defRPr/>
            </a:pPr>
            <a:r>
              <a:rPr lang="en-US" sz="800" b="1" kern="0" dirty="0">
                <a:solidFill>
                  <a:prstClr val="black"/>
                </a:solidFill>
                <a:latin typeface="Calibri" panose="020F0502020204030204" pitchFamily="34" charset="0"/>
                <a:ea typeface="ＭＳ Ｐゴシック" pitchFamily="-112" charset="-128"/>
                <a:cs typeface="Calibri" panose="020F0502020204030204" pitchFamily="34" charset="0"/>
              </a:rPr>
              <a:t>Secure Key Management</a:t>
            </a:r>
          </a:p>
        </p:txBody>
      </p:sp>
      <p:sp>
        <p:nvSpPr>
          <p:cNvPr id="87" name="Rounded Rectangle 184">
            <a:extLst>
              <a:ext uri="{FF2B5EF4-FFF2-40B4-BE49-F238E27FC236}">
                <a16:creationId xmlns:a16="http://schemas.microsoft.com/office/drawing/2014/main" id="{E3CB9356-5D6E-4427-9CDD-C9D05311148A}"/>
              </a:ext>
            </a:extLst>
          </p:cNvPr>
          <p:cNvSpPr/>
          <p:nvPr/>
        </p:nvSpPr>
        <p:spPr>
          <a:xfrm>
            <a:off x="7575575" y="5532169"/>
            <a:ext cx="1461536" cy="621713"/>
          </a:xfrm>
          <a:prstGeom prst="roundRect">
            <a:avLst/>
          </a:prstGeom>
          <a:solidFill>
            <a:sysClr val="window" lastClr="FFFFFF"/>
          </a:solidFill>
          <a:ln w="9525" cap="flat" cmpd="sng" algn="ctr">
            <a:solidFill>
              <a:srgbClr val="1FB14A"/>
            </a:solidFill>
            <a:prstDash val="solid"/>
          </a:ln>
          <a:effectLst/>
        </p:spPr>
        <p:txBody>
          <a:bodyPr lIns="91387" tIns="45689" rIns="91387" bIns="45689" rtlCol="0" anchor="t"/>
          <a:lstStyle/>
          <a:p>
            <a:pPr algn="ctr" defTabSz="639559">
              <a:defRPr/>
            </a:pPr>
            <a:r>
              <a:rPr lang="en-US" sz="933" b="1" kern="0" dirty="0">
                <a:solidFill>
                  <a:prstClr val="black"/>
                </a:solidFill>
                <a:latin typeface="Calibri" panose="020F0502020204030204" pitchFamily="34" charset="0"/>
                <a:ea typeface="ＭＳ Ｐゴシック" pitchFamily="-112" charset="-128"/>
                <a:cs typeface="Calibri" panose="020F0502020204030204" pitchFamily="34" charset="0"/>
              </a:rPr>
              <a:t>Monitoring and Administration</a:t>
            </a:r>
          </a:p>
        </p:txBody>
      </p:sp>
      <p:cxnSp>
        <p:nvCxnSpPr>
          <p:cNvPr id="88" name="Straight Arrow Connector 87">
            <a:extLst>
              <a:ext uri="{FF2B5EF4-FFF2-40B4-BE49-F238E27FC236}">
                <a16:creationId xmlns:a16="http://schemas.microsoft.com/office/drawing/2014/main" id="{9A57CF32-E66D-4D9E-B408-DA7FEE1D899E}"/>
              </a:ext>
            </a:extLst>
          </p:cNvPr>
          <p:cNvCxnSpPr/>
          <p:nvPr/>
        </p:nvCxnSpPr>
        <p:spPr>
          <a:xfrm flipH="1" flipV="1">
            <a:off x="3066843" y="5626243"/>
            <a:ext cx="404888" cy="3692"/>
          </a:xfrm>
          <a:prstGeom prst="straightConnector1">
            <a:avLst/>
          </a:prstGeom>
          <a:noFill/>
          <a:ln w="25400" cap="flat" cmpd="sng" algn="ctr">
            <a:solidFill>
              <a:sysClr val="windowText" lastClr="000000">
                <a:lumMod val="75000"/>
                <a:lumOff val="25000"/>
              </a:sysClr>
            </a:solidFill>
            <a:prstDash val="solid"/>
            <a:headEnd type="triangle"/>
            <a:tailEnd type="triangle"/>
          </a:ln>
          <a:effectLst/>
        </p:spPr>
      </p:cxnSp>
      <p:sp>
        <p:nvSpPr>
          <p:cNvPr id="89" name="TextBox 88">
            <a:extLst>
              <a:ext uri="{FF2B5EF4-FFF2-40B4-BE49-F238E27FC236}">
                <a16:creationId xmlns:a16="http://schemas.microsoft.com/office/drawing/2014/main" id="{0BE4E443-5C8B-4866-926B-82AA32A0E0A3}"/>
              </a:ext>
            </a:extLst>
          </p:cNvPr>
          <p:cNvSpPr txBox="1"/>
          <p:nvPr/>
        </p:nvSpPr>
        <p:spPr>
          <a:xfrm>
            <a:off x="1867277" y="5680915"/>
            <a:ext cx="1069116" cy="369283"/>
          </a:xfrm>
          <a:prstGeom prst="rect">
            <a:avLst/>
          </a:prstGeom>
          <a:noFill/>
        </p:spPr>
        <p:txBody>
          <a:bodyPr wrap="square" lIns="121873" tIns="60936" rIns="121873" bIns="60936" rtlCol="0">
            <a:spAutoFit/>
          </a:bodyPr>
          <a:lstStyle/>
          <a:p>
            <a:pPr algn="ctr" defTabSz="1218540">
              <a:defRPr/>
            </a:pPr>
            <a:r>
              <a:rPr lang="en-US" sz="800" b="1" kern="0" dirty="0">
                <a:solidFill>
                  <a:prstClr val="black"/>
                </a:solidFill>
                <a:latin typeface="Calibri" panose="020F0502020204030204" pitchFamily="34" charset="0"/>
              </a:rPr>
              <a:t>Azure Active Directory </a:t>
            </a:r>
          </a:p>
        </p:txBody>
      </p:sp>
      <p:cxnSp>
        <p:nvCxnSpPr>
          <p:cNvPr id="90" name="Straight Arrow Connector 89">
            <a:extLst>
              <a:ext uri="{FF2B5EF4-FFF2-40B4-BE49-F238E27FC236}">
                <a16:creationId xmlns:a16="http://schemas.microsoft.com/office/drawing/2014/main" id="{FBB46DD9-7B40-46EC-A94B-8D8B42D2DBA1}"/>
              </a:ext>
            </a:extLst>
          </p:cNvPr>
          <p:cNvCxnSpPr/>
          <p:nvPr/>
        </p:nvCxnSpPr>
        <p:spPr>
          <a:xfrm flipH="1" flipV="1">
            <a:off x="3069395" y="6084226"/>
            <a:ext cx="404888" cy="3692"/>
          </a:xfrm>
          <a:prstGeom prst="straightConnector1">
            <a:avLst/>
          </a:prstGeom>
          <a:noFill/>
          <a:ln w="25400" cap="flat" cmpd="sng" algn="ctr">
            <a:solidFill>
              <a:sysClr val="windowText" lastClr="000000">
                <a:lumMod val="75000"/>
                <a:lumOff val="25000"/>
              </a:sysClr>
            </a:solidFill>
            <a:prstDash val="solid"/>
            <a:headEnd type="triangle"/>
            <a:tailEnd type="triangle"/>
          </a:ln>
          <a:effectLst/>
        </p:spPr>
      </p:cxnSp>
      <p:sp>
        <p:nvSpPr>
          <p:cNvPr id="91" name="Rectangle 90">
            <a:extLst>
              <a:ext uri="{FF2B5EF4-FFF2-40B4-BE49-F238E27FC236}">
                <a16:creationId xmlns:a16="http://schemas.microsoft.com/office/drawing/2014/main" id="{77C55566-2F1F-442B-A929-C8490C32D338}"/>
              </a:ext>
            </a:extLst>
          </p:cNvPr>
          <p:cNvSpPr/>
          <p:nvPr/>
        </p:nvSpPr>
        <p:spPr>
          <a:xfrm>
            <a:off x="3379649" y="5496263"/>
            <a:ext cx="1427831" cy="666593"/>
          </a:xfrm>
          <a:prstGeom prst="rect">
            <a:avLst/>
          </a:prstGeom>
        </p:spPr>
        <p:txBody>
          <a:bodyPr wrap="square">
            <a:spAutoFit/>
          </a:bodyPr>
          <a:lstStyle/>
          <a:p>
            <a:pPr algn="ctr" defTabSz="639559">
              <a:defRPr/>
            </a:pPr>
            <a:r>
              <a:rPr lang="en-US" sz="933" b="1" kern="0" dirty="0">
                <a:solidFill>
                  <a:prstClr val="black"/>
                </a:solidFill>
                <a:latin typeface="Calibri" panose="020F0502020204030204" pitchFamily="34" charset="0"/>
                <a:ea typeface="ＭＳ Ｐゴシック" pitchFamily="-112" charset="-128"/>
                <a:cs typeface="Calibri" panose="020F0502020204030204" pitchFamily="34" charset="0"/>
              </a:rPr>
              <a:t>Authentication, Authorization, Accounting &amp; </a:t>
            </a:r>
          </a:p>
          <a:p>
            <a:pPr algn="ctr" defTabSz="639559">
              <a:defRPr/>
            </a:pPr>
            <a:r>
              <a:rPr lang="en-US" sz="933" b="1" kern="0" dirty="0">
                <a:solidFill>
                  <a:prstClr val="black"/>
                </a:solidFill>
                <a:latin typeface="Calibri" panose="020F0502020204030204" pitchFamily="34" charset="0"/>
                <a:ea typeface="ＭＳ Ｐゴシック" pitchFamily="-112" charset="-128"/>
                <a:cs typeface="Calibri" panose="020F0502020204030204" pitchFamily="34" charset="0"/>
              </a:rPr>
              <a:t>Data Protection</a:t>
            </a:r>
          </a:p>
        </p:txBody>
      </p:sp>
      <p:sp>
        <p:nvSpPr>
          <p:cNvPr id="92" name="Rounded Rectangle 191">
            <a:extLst>
              <a:ext uri="{FF2B5EF4-FFF2-40B4-BE49-F238E27FC236}">
                <a16:creationId xmlns:a16="http://schemas.microsoft.com/office/drawing/2014/main" id="{91F49FE7-20C4-462F-8134-F21FD79C0A07}"/>
              </a:ext>
            </a:extLst>
          </p:cNvPr>
          <p:cNvSpPr/>
          <p:nvPr/>
        </p:nvSpPr>
        <p:spPr>
          <a:xfrm>
            <a:off x="9119782" y="5532168"/>
            <a:ext cx="1577483" cy="621712"/>
          </a:xfrm>
          <a:prstGeom prst="roundRect">
            <a:avLst/>
          </a:prstGeom>
          <a:solidFill>
            <a:sysClr val="window" lastClr="FFFFFF"/>
          </a:solidFill>
          <a:ln w="9525" cap="flat" cmpd="sng" algn="ctr">
            <a:solidFill>
              <a:srgbClr val="1FB14A"/>
            </a:solidFill>
            <a:prstDash val="solid"/>
          </a:ln>
          <a:effectLst/>
        </p:spPr>
        <p:txBody>
          <a:bodyPr lIns="91387" tIns="45689" rIns="91387" bIns="45689" rtlCol="0" anchor="t"/>
          <a:lstStyle/>
          <a:p>
            <a:pPr algn="ctr" defTabSz="639559">
              <a:defRPr/>
            </a:pPr>
            <a:r>
              <a:rPr lang="en-US" sz="800" b="1" kern="0" dirty="0">
                <a:solidFill>
                  <a:prstClr val="black"/>
                </a:solidFill>
                <a:latin typeface="Calibri" panose="020F0502020204030204" pitchFamily="34" charset="0"/>
                <a:ea typeface="ＭＳ Ｐゴシック" pitchFamily="-112" charset="-128"/>
                <a:cs typeface="Calibri" panose="020F0502020204030204" pitchFamily="34" charset="0"/>
              </a:rPr>
              <a:t>Azure DevOps</a:t>
            </a:r>
          </a:p>
        </p:txBody>
      </p:sp>
      <p:pic>
        <p:nvPicPr>
          <p:cNvPr id="93" name="Picture 92">
            <a:extLst>
              <a:ext uri="{FF2B5EF4-FFF2-40B4-BE49-F238E27FC236}">
                <a16:creationId xmlns:a16="http://schemas.microsoft.com/office/drawing/2014/main" id="{EAED0A3A-86D5-435A-8022-D113AE9B8D4A}"/>
              </a:ext>
            </a:extLst>
          </p:cNvPr>
          <p:cNvPicPr>
            <a:picLocks noChangeAspect="1"/>
          </p:cNvPicPr>
          <p:nvPr/>
        </p:nvPicPr>
        <p:blipFill>
          <a:blip r:embed="rId18">
            <a:clrChange>
              <a:clrFrom>
                <a:srgbClr val="FFFFFF"/>
              </a:clrFrom>
              <a:clrTo>
                <a:srgbClr val="FFFFFF">
                  <a:alpha val="0"/>
                </a:srgbClr>
              </a:clrTo>
            </a:clrChange>
          </a:blip>
          <a:stretch>
            <a:fillRect/>
          </a:stretch>
        </p:blipFill>
        <p:spPr>
          <a:xfrm>
            <a:off x="2687650" y="5728368"/>
            <a:ext cx="276544" cy="276544"/>
          </a:xfrm>
          <a:prstGeom prst="rect">
            <a:avLst/>
          </a:prstGeom>
          <a:solidFill>
            <a:schemeClr val="bg1"/>
          </a:solidFill>
        </p:spPr>
      </p:pic>
      <p:pic>
        <p:nvPicPr>
          <p:cNvPr id="94" name="Picture 93">
            <a:extLst>
              <a:ext uri="{FF2B5EF4-FFF2-40B4-BE49-F238E27FC236}">
                <a16:creationId xmlns:a16="http://schemas.microsoft.com/office/drawing/2014/main" id="{7A474C17-0B67-47BD-9C12-177845AD5151}"/>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636247" y="5842420"/>
            <a:ext cx="480123" cy="266421"/>
          </a:xfrm>
          <a:prstGeom prst="rect">
            <a:avLst/>
          </a:prstGeom>
          <a:solidFill>
            <a:schemeClr val="bg1"/>
          </a:solidFill>
        </p:spPr>
      </p:pic>
      <p:sp>
        <p:nvSpPr>
          <p:cNvPr id="95" name="TextBox 94">
            <a:extLst>
              <a:ext uri="{FF2B5EF4-FFF2-40B4-BE49-F238E27FC236}">
                <a16:creationId xmlns:a16="http://schemas.microsoft.com/office/drawing/2014/main" id="{6C059B11-5E93-439C-B710-085357D37832}"/>
              </a:ext>
            </a:extLst>
          </p:cNvPr>
          <p:cNvSpPr txBox="1"/>
          <p:nvPr/>
        </p:nvSpPr>
        <p:spPr>
          <a:xfrm>
            <a:off x="7760037" y="5833792"/>
            <a:ext cx="1502820" cy="307648"/>
          </a:xfrm>
          <a:prstGeom prst="rect">
            <a:avLst/>
          </a:prstGeom>
          <a:noFill/>
        </p:spPr>
        <p:txBody>
          <a:bodyPr wrap="square" lIns="162497" tIns="81248" rIns="162497" bIns="81248" rtlCol="0">
            <a:spAutoFit/>
          </a:bodyPr>
          <a:lstStyle/>
          <a:p>
            <a:pPr algn="ctr" defTabSz="1624841">
              <a:defRPr/>
            </a:pPr>
            <a:r>
              <a:rPr lang="en-US" sz="933" b="1" kern="0" dirty="0">
                <a:solidFill>
                  <a:srgbClr val="141414"/>
                </a:solidFill>
                <a:latin typeface="Calibri" panose="020F0502020204030204" pitchFamily="34" charset="0"/>
                <a:cs typeface="Calibri" panose="020F0502020204030204" pitchFamily="34" charset="0"/>
              </a:rPr>
              <a:t>Azure Monitor</a:t>
            </a:r>
          </a:p>
        </p:txBody>
      </p:sp>
      <p:pic>
        <p:nvPicPr>
          <p:cNvPr id="96" name="Picture 95">
            <a:extLst>
              <a:ext uri="{FF2B5EF4-FFF2-40B4-BE49-F238E27FC236}">
                <a16:creationId xmlns:a16="http://schemas.microsoft.com/office/drawing/2014/main" id="{050D2A85-8014-4CE5-A945-C84AF86573C9}"/>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743793" y="5718667"/>
            <a:ext cx="351079" cy="351079"/>
          </a:xfrm>
          <a:prstGeom prst="rect">
            <a:avLst/>
          </a:prstGeom>
        </p:spPr>
      </p:pic>
      <p:sp>
        <p:nvSpPr>
          <p:cNvPr id="97" name="Rounded Rectangle 203">
            <a:extLst>
              <a:ext uri="{FF2B5EF4-FFF2-40B4-BE49-F238E27FC236}">
                <a16:creationId xmlns:a16="http://schemas.microsoft.com/office/drawing/2014/main" id="{733BA55D-0DCA-41AF-8414-602F1529009E}"/>
              </a:ext>
            </a:extLst>
          </p:cNvPr>
          <p:cNvSpPr/>
          <p:nvPr/>
        </p:nvSpPr>
        <p:spPr>
          <a:xfrm>
            <a:off x="6170870" y="5517254"/>
            <a:ext cx="1310640" cy="675796"/>
          </a:xfrm>
          <a:prstGeom prst="roundRect">
            <a:avLst/>
          </a:prstGeom>
          <a:solidFill>
            <a:sysClr val="window" lastClr="FFFFFF"/>
          </a:solidFill>
          <a:ln w="9525" cap="flat" cmpd="sng" algn="ctr">
            <a:solidFill>
              <a:srgbClr val="1FB14A"/>
            </a:solidFill>
            <a:prstDash val="solid"/>
          </a:ln>
          <a:effectLst/>
        </p:spPr>
        <p:txBody>
          <a:bodyPr lIns="91387" tIns="45689" rIns="91387" bIns="45689" rtlCol="0" anchor="t"/>
          <a:lstStyle/>
          <a:p>
            <a:pPr algn="ctr" defTabSz="639559">
              <a:defRPr/>
            </a:pPr>
            <a:r>
              <a:rPr lang="en-US" sz="933" b="1" kern="0" dirty="0">
                <a:solidFill>
                  <a:prstClr val="black"/>
                </a:solidFill>
                <a:latin typeface="Calibri" panose="020F0502020204030204" pitchFamily="34" charset="0"/>
              </a:rPr>
              <a:t>Orchestration </a:t>
            </a:r>
          </a:p>
        </p:txBody>
      </p:sp>
      <p:pic>
        <p:nvPicPr>
          <p:cNvPr id="98" name="Picture 10" descr="Image result for azure data factory icon">
            <a:extLst>
              <a:ext uri="{FF2B5EF4-FFF2-40B4-BE49-F238E27FC236}">
                <a16:creationId xmlns:a16="http://schemas.microsoft.com/office/drawing/2014/main" id="{B1981244-5817-4464-8EE9-6D72DFD4F5D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221117" y="5791960"/>
            <a:ext cx="554428" cy="291075"/>
          </a:xfrm>
          <a:prstGeom prst="rect">
            <a:avLst/>
          </a:prstGeom>
          <a:noFill/>
          <a:extLst>
            <a:ext uri="{909E8E84-426E-40DD-AFC4-6F175D3DCCD1}">
              <a14:hiddenFill xmlns:a14="http://schemas.microsoft.com/office/drawing/2010/main">
                <a:solidFill>
                  <a:srgbClr val="FFFFFF"/>
                </a:solidFill>
              </a14:hiddenFill>
            </a:ext>
          </a:extLst>
        </p:spPr>
      </p:pic>
      <p:sp>
        <p:nvSpPr>
          <p:cNvPr id="99" name="TextBox 98">
            <a:extLst>
              <a:ext uri="{FF2B5EF4-FFF2-40B4-BE49-F238E27FC236}">
                <a16:creationId xmlns:a16="http://schemas.microsoft.com/office/drawing/2014/main" id="{4E2C0BFF-AC9B-4368-AA8E-A7ADE7903183}"/>
              </a:ext>
            </a:extLst>
          </p:cNvPr>
          <p:cNvSpPr txBox="1"/>
          <p:nvPr/>
        </p:nvSpPr>
        <p:spPr>
          <a:xfrm>
            <a:off x="6304521" y="5802856"/>
            <a:ext cx="1502820" cy="307648"/>
          </a:xfrm>
          <a:prstGeom prst="rect">
            <a:avLst/>
          </a:prstGeom>
          <a:noFill/>
        </p:spPr>
        <p:txBody>
          <a:bodyPr wrap="square" lIns="162497" tIns="81248" rIns="162497" bIns="81248" rtlCol="0">
            <a:spAutoFit/>
          </a:bodyPr>
          <a:lstStyle/>
          <a:p>
            <a:pPr algn="ctr" defTabSz="1624841">
              <a:defRPr/>
            </a:pPr>
            <a:r>
              <a:rPr lang="en-US" sz="933" b="1" kern="0" dirty="0">
                <a:solidFill>
                  <a:srgbClr val="141414"/>
                </a:solidFill>
                <a:latin typeface="Calibri" panose="020F0502020204030204" pitchFamily="34" charset="0"/>
                <a:cs typeface="Calibri" panose="020F0502020204030204" pitchFamily="34" charset="0"/>
              </a:rPr>
              <a:t>Data Factory</a:t>
            </a:r>
          </a:p>
        </p:txBody>
      </p:sp>
      <p:sp>
        <p:nvSpPr>
          <p:cNvPr id="100" name="TextBox 99">
            <a:extLst>
              <a:ext uri="{FF2B5EF4-FFF2-40B4-BE49-F238E27FC236}">
                <a16:creationId xmlns:a16="http://schemas.microsoft.com/office/drawing/2014/main" id="{F624115B-8544-4EE7-9881-430E0FEB578C}"/>
              </a:ext>
            </a:extLst>
          </p:cNvPr>
          <p:cNvSpPr txBox="1"/>
          <p:nvPr/>
        </p:nvSpPr>
        <p:spPr>
          <a:xfrm>
            <a:off x="4913029" y="5860709"/>
            <a:ext cx="1502820" cy="307648"/>
          </a:xfrm>
          <a:prstGeom prst="rect">
            <a:avLst/>
          </a:prstGeom>
          <a:noFill/>
        </p:spPr>
        <p:txBody>
          <a:bodyPr wrap="square" lIns="162497" tIns="81248" rIns="162497" bIns="81248" rtlCol="0">
            <a:spAutoFit/>
          </a:bodyPr>
          <a:lstStyle/>
          <a:p>
            <a:pPr algn="ctr" defTabSz="1624841">
              <a:defRPr/>
            </a:pPr>
            <a:r>
              <a:rPr lang="en-US" sz="933" b="1" kern="0" dirty="0">
                <a:solidFill>
                  <a:srgbClr val="141414"/>
                </a:solidFill>
                <a:latin typeface="Calibri" panose="020F0502020204030204" pitchFamily="34" charset="0"/>
                <a:cs typeface="Calibri" panose="020F0502020204030204" pitchFamily="34" charset="0"/>
              </a:rPr>
              <a:t>Key Vault</a:t>
            </a:r>
          </a:p>
        </p:txBody>
      </p:sp>
      <p:pic>
        <p:nvPicPr>
          <p:cNvPr id="101" name="Picture 100">
            <a:extLst>
              <a:ext uri="{FF2B5EF4-FFF2-40B4-BE49-F238E27FC236}">
                <a16:creationId xmlns:a16="http://schemas.microsoft.com/office/drawing/2014/main" id="{03FA6BA7-B039-467D-A429-00508D0041DA}"/>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947761" y="5847140"/>
            <a:ext cx="312448" cy="312448"/>
          </a:xfrm>
          <a:prstGeom prst="rect">
            <a:avLst/>
          </a:prstGeom>
        </p:spPr>
      </p:pic>
      <p:pic>
        <p:nvPicPr>
          <p:cNvPr id="104" name="Picture 103">
            <a:extLst>
              <a:ext uri="{FF2B5EF4-FFF2-40B4-BE49-F238E27FC236}">
                <a16:creationId xmlns:a16="http://schemas.microsoft.com/office/drawing/2014/main" id="{451E6D5B-B547-4518-8E3D-ED34ABB218C4}"/>
              </a:ext>
            </a:extLst>
          </p:cNvPr>
          <p:cNvPicPr>
            <a:picLocks noChangeAspect="1"/>
          </p:cNvPicPr>
          <p:nvPr/>
        </p:nvPicPr>
        <p:blipFill>
          <a:blip r:embed="rId22"/>
          <a:stretch>
            <a:fillRect/>
          </a:stretch>
        </p:blipFill>
        <p:spPr>
          <a:xfrm>
            <a:off x="5903542" y="1391114"/>
            <a:ext cx="426511" cy="340055"/>
          </a:xfrm>
          <a:prstGeom prst="rect">
            <a:avLst/>
          </a:prstGeom>
          <a:solidFill>
            <a:schemeClr val="bg1"/>
          </a:solidFill>
        </p:spPr>
      </p:pic>
      <p:sp>
        <p:nvSpPr>
          <p:cNvPr id="105" name="TextBox 104">
            <a:extLst>
              <a:ext uri="{FF2B5EF4-FFF2-40B4-BE49-F238E27FC236}">
                <a16:creationId xmlns:a16="http://schemas.microsoft.com/office/drawing/2014/main" id="{FDF75F98-8CE7-44DD-B34E-77A2F1ACCBBB}"/>
              </a:ext>
            </a:extLst>
          </p:cNvPr>
          <p:cNvSpPr txBox="1"/>
          <p:nvPr/>
        </p:nvSpPr>
        <p:spPr>
          <a:xfrm>
            <a:off x="5514676" y="1634304"/>
            <a:ext cx="1221612" cy="276999"/>
          </a:xfrm>
          <a:prstGeom prst="rect">
            <a:avLst/>
          </a:prstGeom>
          <a:noFill/>
        </p:spPr>
        <p:txBody>
          <a:bodyPr wrap="square" rtlCol="0">
            <a:spAutoFit/>
          </a:bodyPr>
          <a:lstStyle>
            <a:defPPr>
              <a:defRPr lang="en-US"/>
            </a:defPPr>
            <a:lvl1pPr algn="ctr">
              <a:defRPr sz="1000">
                <a:solidFill>
                  <a:schemeClr val="tx2"/>
                </a:solidFill>
                <a:latin typeface="Calibri" panose="020F0502020204030204" pitchFamily="34" charset="0"/>
                <a:cs typeface="Calibri" panose="020F0502020204030204" pitchFamily="34" charset="0"/>
              </a:defRPr>
            </a:lvl1pPr>
          </a:lstStyle>
          <a:p>
            <a:pPr defTabSz="609570">
              <a:defRPr/>
            </a:pPr>
            <a:r>
              <a:rPr lang="en-US" sz="1200" dirty="0">
                <a:solidFill>
                  <a:srgbClr val="141414"/>
                </a:solidFill>
              </a:rPr>
              <a:t>Azure Databricks</a:t>
            </a:r>
            <a:endParaRPr lang="en-US" sz="1200" b="1" dirty="0">
              <a:solidFill>
                <a:srgbClr val="141414"/>
              </a:solidFill>
            </a:endParaRPr>
          </a:p>
        </p:txBody>
      </p:sp>
      <p:sp>
        <p:nvSpPr>
          <p:cNvPr id="108" name="TextBox 107">
            <a:extLst>
              <a:ext uri="{FF2B5EF4-FFF2-40B4-BE49-F238E27FC236}">
                <a16:creationId xmlns:a16="http://schemas.microsoft.com/office/drawing/2014/main" id="{1253DAF7-E073-480C-A1F0-756E94E0A932}"/>
              </a:ext>
            </a:extLst>
          </p:cNvPr>
          <p:cNvSpPr txBox="1"/>
          <p:nvPr/>
        </p:nvSpPr>
        <p:spPr>
          <a:xfrm>
            <a:off x="8657063" y="4649668"/>
            <a:ext cx="967562" cy="533415"/>
          </a:xfrm>
          <a:prstGeom prst="rect">
            <a:avLst/>
          </a:prstGeom>
          <a:noFill/>
        </p:spPr>
        <p:txBody>
          <a:bodyPr wrap="square" lIns="162497" tIns="81248" rIns="162497" bIns="81248" rtlCol="0">
            <a:spAutoFit/>
          </a:bodyPr>
          <a:lstStyle/>
          <a:p>
            <a:pPr algn="ctr" defTabSz="609570">
              <a:defRPr/>
            </a:pPr>
            <a:r>
              <a:rPr lang="en-US" sz="1200" dirty="0">
                <a:solidFill>
                  <a:srgbClr val="141414"/>
                </a:solidFill>
                <a:latin typeface="Calibri" panose="020F0502020204030204" pitchFamily="34" charset="0"/>
                <a:cs typeface="Calibri" panose="020F0502020204030204" pitchFamily="34" charset="0"/>
              </a:rPr>
              <a:t>Azure Functions</a:t>
            </a:r>
          </a:p>
        </p:txBody>
      </p:sp>
      <p:pic>
        <p:nvPicPr>
          <p:cNvPr id="109" name="Picture 2" descr="Related image">
            <a:extLst>
              <a:ext uri="{FF2B5EF4-FFF2-40B4-BE49-F238E27FC236}">
                <a16:creationId xmlns:a16="http://schemas.microsoft.com/office/drawing/2014/main" id="{33FB00BB-D2ED-44B8-9591-96D9CF043F4B}"/>
              </a:ext>
            </a:extLst>
          </p:cNvPr>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l="22695" t="17805" r="20567" b="20729"/>
          <a:stretch/>
        </p:blipFill>
        <p:spPr bwMode="auto">
          <a:xfrm>
            <a:off x="8551450" y="4785240"/>
            <a:ext cx="268605" cy="262540"/>
          </a:xfrm>
          <a:prstGeom prst="rect">
            <a:avLst/>
          </a:prstGeom>
          <a:noFill/>
          <a:extLst>
            <a:ext uri="{909E8E84-426E-40DD-AFC4-6F175D3DCCD1}">
              <a14:hiddenFill xmlns:a14="http://schemas.microsoft.com/office/drawing/2010/main">
                <a:solidFill>
                  <a:srgbClr val="FFFFFF"/>
                </a:solidFill>
              </a14:hiddenFill>
            </a:ext>
          </a:extLst>
        </p:spPr>
      </p:pic>
      <p:cxnSp>
        <p:nvCxnSpPr>
          <p:cNvPr id="111" name="Straight Arrow Connector 110">
            <a:extLst>
              <a:ext uri="{FF2B5EF4-FFF2-40B4-BE49-F238E27FC236}">
                <a16:creationId xmlns:a16="http://schemas.microsoft.com/office/drawing/2014/main" id="{D137E839-E7F0-4E78-A3BF-E2C76E383928}"/>
              </a:ext>
            </a:extLst>
          </p:cNvPr>
          <p:cNvCxnSpPr/>
          <p:nvPr/>
        </p:nvCxnSpPr>
        <p:spPr>
          <a:xfrm>
            <a:off x="166643" y="5943507"/>
            <a:ext cx="487680" cy="4436"/>
          </a:xfrm>
          <a:prstGeom prst="straightConnector1">
            <a:avLst/>
          </a:prstGeom>
          <a:noFill/>
          <a:ln w="6350" cap="flat" cmpd="sng" algn="ctr">
            <a:solidFill>
              <a:schemeClr val="accent6">
                <a:lumMod val="50000"/>
              </a:schemeClr>
            </a:solidFill>
            <a:prstDash val="sysDash"/>
            <a:tailEnd type="triangle"/>
          </a:ln>
          <a:effectLst/>
        </p:spPr>
      </p:cxnSp>
      <p:sp>
        <p:nvSpPr>
          <p:cNvPr id="112" name="TextBox 111">
            <a:extLst>
              <a:ext uri="{FF2B5EF4-FFF2-40B4-BE49-F238E27FC236}">
                <a16:creationId xmlns:a16="http://schemas.microsoft.com/office/drawing/2014/main" id="{94E50809-EA07-4B25-B4AC-2588E82CD6A4}"/>
              </a:ext>
            </a:extLst>
          </p:cNvPr>
          <p:cNvSpPr txBox="1"/>
          <p:nvPr/>
        </p:nvSpPr>
        <p:spPr>
          <a:xfrm>
            <a:off x="615354" y="5782767"/>
            <a:ext cx="759976" cy="256545"/>
          </a:xfrm>
          <a:prstGeom prst="rect">
            <a:avLst/>
          </a:prstGeom>
          <a:noFill/>
        </p:spPr>
        <p:txBody>
          <a:bodyPr wrap="square" rtlCol="0">
            <a:spAutoFit/>
          </a:bodyPr>
          <a:lstStyle/>
          <a:p>
            <a:pPr defTabSz="609570">
              <a:defRPr/>
            </a:pPr>
            <a:r>
              <a:rPr lang="en-US" sz="1067" dirty="0">
                <a:solidFill>
                  <a:prstClr val="black"/>
                </a:solidFill>
                <a:latin typeface="Calibri" panose="020F0502020204030204" pitchFamily="34" charset="0"/>
                <a:cs typeface="Calibri" panose="020F0502020204030204" pitchFamily="34" charset="0"/>
              </a:rPr>
              <a:t>Real-time </a:t>
            </a:r>
          </a:p>
        </p:txBody>
      </p:sp>
      <p:cxnSp>
        <p:nvCxnSpPr>
          <p:cNvPr id="114" name="Straight Connector 113">
            <a:extLst>
              <a:ext uri="{FF2B5EF4-FFF2-40B4-BE49-F238E27FC236}">
                <a16:creationId xmlns:a16="http://schemas.microsoft.com/office/drawing/2014/main" id="{B41B5990-5F35-4C29-A436-0D620A359BAA}"/>
              </a:ext>
            </a:extLst>
          </p:cNvPr>
          <p:cNvCxnSpPr/>
          <p:nvPr/>
        </p:nvCxnSpPr>
        <p:spPr>
          <a:xfrm>
            <a:off x="8467224" y="2502353"/>
            <a:ext cx="1165964" cy="0"/>
          </a:xfrm>
          <a:prstGeom prst="line">
            <a:avLst/>
          </a:prstGeom>
          <a:ln w="12700">
            <a:solidFill>
              <a:schemeClr val="tx2"/>
            </a:solidFill>
            <a:tailEnd type="none"/>
          </a:ln>
          <a:effectLst/>
        </p:spPr>
        <p:style>
          <a:lnRef idx="2">
            <a:schemeClr val="accent1"/>
          </a:lnRef>
          <a:fillRef idx="0">
            <a:schemeClr val="accent1"/>
          </a:fillRef>
          <a:effectRef idx="1">
            <a:schemeClr val="accent1"/>
          </a:effectRef>
          <a:fontRef idx="minor">
            <a:schemeClr val="tx1"/>
          </a:fontRef>
        </p:style>
      </p:cxnSp>
      <p:sp>
        <p:nvSpPr>
          <p:cNvPr id="115" name="TextBox 114">
            <a:extLst>
              <a:ext uri="{FF2B5EF4-FFF2-40B4-BE49-F238E27FC236}">
                <a16:creationId xmlns:a16="http://schemas.microsoft.com/office/drawing/2014/main" id="{15729A0E-3863-4696-87C2-4EC031AAE1E0}"/>
              </a:ext>
            </a:extLst>
          </p:cNvPr>
          <p:cNvSpPr txBox="1"/>
          <p:nvPr/>
        </p:nvSpPr>
        <p:spPr>
          <a:xfrm>
            <a:off x="8479727" y="2819680"/>
            <a:ext cx="1053055" cy="235898"/>
          </a:xfrm>
          <a:prstGeom prst="rect">
            <a:avLst/>
          </a:prstGeom>
          <a:noFill/>
        </p:spPr>
        <p:txBody>
          <a:bodyPr wrap="square" rtlCol="0">
            <a:spAutoFit/>
          </a:bodyPr>
          <a:lstStyle/>
          <a:p>
            <a:pPr algn="ctr" defTabSz="914354">
              <a:defRPr/>
            </a:pPr>
            <a:r>
              <a:rPr lang="en-US" sz="933" b="1" dirty="0">
                <a:solidFill>
                  <a:prstClr val="black"/>
                </a:solidFill>
                <a:latin typeface="Calibri" panose="020F0502020204030204"/>
              </a:rPr>
              <a:t>Cosmos DB</a:t>
            </a:r>
          </a:p>
        </p:txBody>
      </p:sp>
      <p:cxnSp>
        <p:nvCxnSpPr>
          <p:cNvPr id="116" name="Straight Arrow Connector 115">
            <a:extLst>
              <a:ext uri="{FF2B5EF4-FFF2-40B4-BE49-F238E27FC236}">
                <a16:creationId xmlns:a16="http://schemas.microsoft.com/office/drawing/2014/main" id="{59772464-38B5-4070-98B8-48ABDA68D4FC}"/>
              </a:ext>
            </a:extLst>
          </p:cNvPr>
          <p:cNvCxnSpPr/>
          <p:nvPr/>
        </p:nvCxnSpPr>
        <p:spPr>
          <a:xfrm flipV="1">
            <a:off x="11096760" y="3507138"/>
            <a:ext cx="128140" cy="2649"/>
          </a:xfrm>
          <a:prstGeom prst="straightConnector1">
            <a:avLst/>
          </a:prstGeom>
          <a:noFill/>
          <a:ln w="25400" cap="flat" cmpd="sng" algn="ctr">
            <a:solidFill>
              <a:sysClr val="windowText" lastClr="000000">
                <a:lumMod val="75000"/>
                <a:lumOff val="25000"/>
              </a:sysClr>
            </a:solidFill>
            <a:prstDash val="solid"/>
            <a:tailEnd type="triangle"/>
          </a:ln>
          <a:effectLst>
            <a:outerShdw blurRad="40000" dist="20000" dir="5400000" rotWithShape="0">
              <a:srgbClr val="000000">
                <a:alpha val="38000"/>
              </a:srgbClr>
            </a:outerShdw>
          </a:effectLst>
        </p:spPr>
      </p:cxnSp>
      <p:cxnSp>
        <p:nvCxnSpPr>
          <p:cNvPr id="122" name="Straight Arrow Connector 121">
            <a:extLst>
              <a:ext uri="{FF2B5EF4-FFF2-40B4-BE49-F238E27FC236}">
                <a16:creationId xmlns:a16="http://schemas.microsoft.com/office/drawing/2014/main" id="{0746374B-1325-4FEE-9DC8-404CBBBEE206}"/>
              </a:ext>
            </a:extLst>
          </p:cNvPr>
          <p:cNvCxnSpPr>
            <a:cxnSpLocks/>
          </p:cNvCxnSpPr>
          <p:nvPr/>
        </p:nvCxnSpPr>
        <p:spPr>
          <a:xfrm>
            <a:off x="9627559" y="3241620"/>
            <a:ext cx="270407" cy="1"/>
          </a:xfrm>
          <a:prstGeom prst="straightConnector1">
            <a:avLst/>
          </a:prstGeom>
          <a:ln w="50800">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23" name="Picture 122">
            <a:extLst>
              <a:ext uri="{FF2B5EF4-FFF2-40B4-BE49-F238E27FC236}">
                <a16:creationId xmlns:a16="http://schemas.microsoft.com/office/drawing/2014/main" id="{4CB6539C-E6B6-4CFF-BB72-86167A5C0A2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465317" y="2643485"/>
            <a:ext cx="144475" cy="186124"/>
          </a:xfrm>
          <a:prstGeom prst="rect">
            <a:avLst/>
          </a:prstGeom>
        </p:spPr>
      </p:pic>
      <p:sp>
        <p:nvSpPr>
          <p:cNvPr id="124" name="TextBox 123">
            <a:extLst>
              <a:ext uri="{FF2B5EF4-FFF2-40B4-BE49-F238E27FC236}">
                <a16:creationId xmlns:a16="http://schemas.microsoft.com/office/drawing/2014/main" id="{DC626EA6-6AAB-42A5-B626-9BF0E2829D71}"/>
              </a:ext>
            </a:extLst>
          </p:cNvPr>
          <p:cNvSpPr txBox="1"/>
          <p:nvPr/>
        </p:nvSpPr>
        <p:spPr>
          <a:xfrm rot="16200000">
            <a:off x="1969223" y="3196224"/>
            <a:ext cx="1123569" cy="256545"/>
          </a:xfrm>
          <a:prstGeom prst="rect">
            <a:avLst/>
          </a:prstGeom>
          <a:noFill/>
        </p:spPr>
        <p:txBody>
          <a:bodyPr wrap="square" rtlCol="0">
            <a:spAutoFit/>
          </a:bodyPr>
          <a:lstStyle>
            <a:defPPr>
              <a:defRPr lang="en-US"/>
            </a:defPPr>
            <a:lvl1pPr algn="ctr">
              <a:defRPr sz="1000">
                <a:solidFill>
                  <a:schemeClr val="tx2"/>
                </a:solidFill>
                <a:latin typeface="Calibri" panose="020F0502020204030204" pitchFamily="34" charset="0"/>
                <a:cs typeface="Calibri" panose="020F0502020204030204" pitchFamily="34" charset="0"/>
              </a:defRPr>
            </a:lvl1pPr>
          </a:lstStyle>
          <a:p>
            <a:pPr defTabSz="609570">
              <a:defRPr/>
            </a:pPr>
            <a:r>
              <a:rPr lang="en-US" sz="1067" dirty="0">
                <a:solidFill>
                  <a:srgbClr val="141414"/>
                </a:solidFill>
              </a:rPr>
              <a:t>Express Route</a:t>
            </a:r>
            <a:endParaRPr lang="en-US" sz="1067" b="1" dirty="0">
              <a:solidFill>
                <a:srgbClr val="141414"/>
              </a:solidFill>
            </a:endParaRPr>
          </a:p>
        </p:txBody>
      </p:sp>
      <p:grpSp>
        <p:nvGrpSpPr>
          <p:cNvPr id="186" name="Group 185">
            <a:extLst>
              <a:ext uri="{FF2B5EF4-FFF2-40B4-BE49-F238E27FC236}">
                <a16:creationId xmlns:a16="http://schemas.microsoft.com/office/drawing/2014/main" id="{35A60B36-23C3-488A-B6BC-537494F1E101}"/>
              </a:ext>
            </a:extLst>
          </p:cNvPr>
          <p:cNvGrpSpPr/>
          <p:nvPr/>
        </p:nvGrpSpPr>
        <p:grpSpPr>
          <a:xfrm>
            <a:off x="6780414" y="3488522"/>
            <a:ext cx="1173067" cy="829712"/>
            <a:chOff x="5842305" y="3166129"/>
            <a:chExt cx="1173067" cy="829712"/>
          </a:xfrm>
        </p:grpSpPr>
        <p:sp>
          <p:nvSpPr>
            <p:cNvPr id="126" name="Rectangle 125">
              <a:extLst>
                <a:ext uri="{FF2B5EF4-FFF2-40B4-BE49-F238E27FC236}">
                  <a16:creationId xmlns:a16="http://schemas.microsoft.com/office/drawing/2014/main" id="{5B10B7B1-5FDB-4B17-8472-37D716194C40}"/>
                </a:ext>
              </a:extLst>
            </p:cNvPr>
            <p:cNvSpPr/>
            <p:nvPr/>
          </p:nvSpPr>
          <p:spPr>
            <a:xfrm>
              <a:off x="5842305" y="3166129"/>
              <a:ext cx="1173067" cy="806782"/>
            </a:xfrm>
            <a:prstGeom prst="rect">
              <a:avLst/>
            </a:prstGeom>
            <a:solidFill>
              <a:schemeClr val="accent4">
                <a:lumMod val="20000"/>
                <a:lumOff val="80000"/>
              </a:schemeClr>
            </a:solidFill>
            <a:ln w="12700">
              <a:solidFill>
                <a:srgbClr val="0033B4"/>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609570">
                <a:defRPr/>
              </a:pPr>
              <a:r>
                <a:rPr lang="en-US" sz="1067" b="1" dirty="0">
                  <a:solidFill>
                    <a:srgbClr val="141414"/>
                  </a:solidFill>
                  <a:latin typeface="Calibri" panose="020F0502020204030204" pitchFamily="34" charset="0"/>
                  <a:cs typeface="Calibri" panose="020F0502020204030204" pitchFamily="34" charset="0"/>
                </a:rPr>
                <a:t>Insights/Models</a:t>
              </a:r>
            </a:p>
          </p:txBody>
        </p:sp>
        <p:pic>
          <p:nvPicPr>
            <p:cNvPr id="127" name="Picture 126">
              <a:extLst>
                <a:ext uri="{FF2B5EF4-FFF2-40B4-BE49-F238E27FC236}">
                  <a16:creationId xmlns:a16="http://schemas.microsoft.com/office/drawing/2014/main" id="{EBEA723D-2020-41D3-A359-F301213ACBF8}"/>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5928630" y="3475342"/>
              <a:ext cx="200417" cy="200417"/>
            </a:xfrm>
            <a:prstGeom prst="rect">
              <a:avLst/>
            </a:prstGeom>
          </p:spPr>
        </p:pic>
        <p:sp>
          <p:nvSpPr>
            <p:cNvPr id="128" name="TextBox 127">
              <a:extLst>
                <a:ext uri="{FF2B5EF4-FFF2-40B4-BE49-F238E27FC236}">
                  <a16:creationId xmlns:a16="http://schemas.microsoft.com/office/drawing/2014/main" id="{479C2CB2-68B1-4B1F-8BAB-BCD138FFDF79}"/>
                </a:ext>
              </a:extLst>
            </p:cNvPr>
            <p:cNvSpPr txBox="1"/>
            <p:nvPr/>
          </p:nvSpPr>
          <p:spPr>
            <a:xfrm>
              <a:off x="5842305" y="3633735"/>
              <a:ext cx="429586" cy="338554"/>
            </a:xfrm>
            <a:prstGeom prst="rect">
              <a:avLst/>
            </a:prstGeom>
            <a:noFill/>
          </p:spPr>
          <p:txBody>
            <a:bodyPr wrap="square" rtlCol="0">
              <a:spAutoFit/>
            </a:bodyPr>
            <a:lstStyle/>
            <a:p>
              <a:pPr algn="ctr" defTabSz="914354">
                <a:defRPr/>
              </a:pPr>
              <a:r>
                <a:rPr lang="en-US" sz="800" b="1" dirty="0">
                  <a:solidFill>
                    <a:prstClr val="black"/>
                  </a:solidFill>
                  <a:latin typeface="Calibri" panose="020F0502020204030204"/>
                </a:rPr>
                <a:t>Azure ML</a:t>
              </a:r>
            </a:p>
          </p:txBody>
        </p:sp>
        <p:pic>
          <p:nvPicPr>
            <p:cNvPr id="129" name="Picture 128">
              <a:extLst>
                <a:ext uri="{FF2B5EF4-FFF2-40B4-BE49-F238E27FC236}">
                  <a16:creationId xmlns:a16="http://schemas.microsoft.com/office/drawing/2014/main" id="{7927A77E-B6D1-447F-8FFD-58E227E2E048}"/>
                </a:ext>
              </a:extLst>
            </p:cNvPr>
            <p:cNvPicPr>
              <a:picLocks noChangeAspect="1"/>
            </p:cNvPicPr>
            <p:nvPr/>
          </p:nvPicPr>
          <p:blipFill rotWithShape="1">
            <a:blip r:embed="rId26" cstate="print">
              <a:extLst>
                <a:ext uri="{28A0092B-C50C-407E-A947-70E740481C1C}">
                  <a14:useLocalDpi xmlns:a14="http://schemas.microsoft.com/office/drawing/2010/main" val="0"/>
                </a:ext>
              </a:extLst>
            </a:blip>
            <a:srcRect l="22747" t="-2831" r="25262" b="64256"/>
            <a:stretch/>
          </p:blipFill>
          <p:spPr>
            <a:xfrm>
              <a:off x="6387828" y="3533606"/>
              <a:ext cx="448055" cy="166214"/>
            </a:xfrm>
            <a:prstGeom prst="rect">
              <a:avLst/>
            </a:prstGeom>
          </p:spPr>
        </p:pic>
        <p:pic>
          <p:nvPicPr>
            <p:cNvPr id="130" name="Picture 129">
              <a:extLst>
                <a:ext uri="{FF2B5EF4-FFF2-40B4-BE49-F238E27FC236}">
                  <a16:creationId xmlns:a16="http://schemas.microsoft.com/office/drawing/2014/main" id="{E9432069-935D-4E07-9344-63CBB61383AD}"/>
                </a:ext>
              </a:extLst>
            </p:cNvPr>
            <p:cNvPicPr>
              <a:picLocks noChangeAspect="1"/>
            </p:cNvPicPr>
            <p:nvPr/>
          </p:nvPicPr>
          <p:blipFill>
            <a:blip r:embed="rId22"/>
            <a:stretch>
              <a:fillRect/>
            </a:stretch>
          </p:blipFill>
          <p:spPr>
            <a:xfrm>
              <a:off x="6527279" y="3380803"/>
              <a:ext cx="180744" cy="144106"/>
            </a:xfrm>
            <a:prstGeom prst="rect">
              <a:avLst/>
            </a:prstGeom>
            <a:solidFill>
              <a:schemeClr val="bg1"/>
            </a:solidFill>
          </p:spPr>
        </p:pic>
        <p:sp>
          <p:nvSpPr>
            <p:cNvPr id="131" name="TextBox 130">
              <a:extLst>
                <a:ext uri="{FF2B5EF4-FFF2-40B4-BE49-F238E27FC236}">
                  <a16:creationId xmlns:a16="http://schemas.microsoft.com/office/drawing/2014/main" id="{D10138DA-F366-469A-AAD4-8F578607CAC0}"/>
                </a:ext>
              </a:extLst>
            </p:cNvPr>
            <p:cNvSpPr txBox="1"/>
            <p:nvPr/>
          </p:nvSpPr>
          <p:spPr>
            <a:xfrm>
              <a:off x="6302161" y="3657287"/>
              <a:ext cx="682777" cy="338554"/>
            </a:xfrm>
            <a:prstGeom prst="rect">
              <a:avLst/>
            </a:prstGeom>
            <a:noFill/>
          </p:spPr>
          <p:txBody>
            <a:bodyPr wrap="square" rtlCol="0">
              <a:spAutoFit/>
            </a:bodyPr>
            <a:lstStyle/>
            <a:p>
              <a:pPr algn="ctr" defTabSz="914354">
                <a:defRPr/>
              </a:pPr>
              <a:r>
                <a:rPr lang="en-US" sz="800" b="1" dirty="0">
                  <a:solidFill>
                    <a:prstClr val="black"/>
                  </a:solidFill>
                  <a:latin typeface="Calibri" panose="020F0502020204030204"/>
                </a:rPr>
                <a:t>Databricks</a:t>
              </a:r>
            </a:p>
            <a:p>
              <a:pPr algn="ctr" defTabSz="914354">
                <a:defRPr/>
              </a:pPr>
              <a:r>
                <a:rPr lang="en-US" sz="800" b="1" dirty="0">
                  <a:solidFill>
                    <a:prstClr val="black"/>
                  </a:solidFill>
                  <a:latin typeface="Calibri" panose="020F0502020204030204"/>
                </a:rPr>
                <a:t>ML Flow</a:t>
              </a:r>
            </a:p>
          </p:txBody>
        </p:sp>
      </p:grpSp>
      <p:sp>
        <p:nvSpPr>
          <p:cNvPr id="132" name="TextBox 131">
            <a:extLst>
              <a:ext uri="{FF2B5EF4-FFF2-40B4-BE49-F238E27FC236}">
                <a16:creationId xmlns:a16="http://schemas.microsoft.com/office/drawing/2014/main" id="{B35BD6C1-7D2D-4974-B7BD-375821C32648}"/>
              </a:ext>
            </a:extLst>
          </p:cNvPr>
          <p:cNvSpPr txBox="1"/>
          <p:nvPr/>
        </p:nvSpPr>
        <p:spPr>
          <a:xfrm>
            <a:off x="5154907" y="3294948"/>
            <a:ext cx="656805" cy="338554"/>
          </a:xfrm>
          <a:prstGeom prst="rect">
            <a:avLst/>
          </a:prstGeom>
          <a:noFill/>
        </p:spPr>
        <p:txBody>
          <a:bodyPr wrap="square" rtlCol="0">
            <a:spAutoFit/>
          </a:bodyPr>
          <a:lstStyle/>
          <a:p>
            <a:pPr algn="ctr" defTabSz="914354">
              <a:defRPr/>
            </a:pPr>
            <a:r>
              <a:rPr lang="en-US" sz="800" b="1" dirty="0">
                <a:solidFill>
                  <a:prstClr val="black"/>
                </a:solidFill>
                <a:latin typeface="Calibri" panose="020F0502020204030204"/>
              </a:rPr>
              <a:t>Event hub- Capture</a:t>
            </a:r>
          </a:p>
        </p:txBody>
      </p:sp>
      <p:sp>
        <p:nvSpPr>
          <p:cNvPr id="133" name="Right Arrow 3">
            <a:extLst>
              <a:ext uri="{FF2B5EF4-FFF2-40B4-BE49-F238E27FC236}">
                <a16:creationId xmlns:a16="http://schemas.microsoft.com/office/drawing/2014/main" id="{ACF8A58C-FD50-40BB-BC89-F6DA8FB4C5D4}"/>
              </a:ext>
            </a:extLst>
          </p:cNvPr>
          <p:cNvSpPr/>
          <p:nvPr/>
        </p:nvSpPr>
        <p:spPr>
          <a:xfrm>
            <a:off x="2462712" y="2326298"/>
            <a:ext cx="654114" cy="137160"/>
          </a:xfrm>
          <a:prstGeom prst="rightArrow">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34" name="Right Arrow 167">
            <a:extLst>
              <a:ext uri="{FF2B5EF4-FFF2-40B4-BE49-F238E27FC236}">
                <a16:creationId xmlns:a16="http://schemas.microsoft.com/office/drawing/2014/main" id="{609C7022-17E7-4BFE-98B1-9A3A253CDFA0}"/>
              </a:ext>
            </a:extLst>
          </p:cNvPr>
          <p:cNvSpPr/>
          <p:nvPr/>
        </p:nvSpPr>
        <p:spPr>
          <a:xfrm>
            <a:off x="5586815" y="2326298"/>
            <a:ext cx="1072368" cy="137160"/>
          </a:xfrm>
          <a:prstGeom prst="rightArrow">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35" name="Right Arrow 168">
            <a:extLst>
              <a:ext uri="{FF2B5EF4-FFF2-40B4-BE49-F238E27FC236}">
                <a16:creationId xmlns:a16="http://schemas.microsoft.com/office/drawing/2014/main" id="{B02B50F9-DA45-402F-B33A-BDEEB69CBF14}"/>
              </a:ext>
            </a:extLst>
          </p:cNvPr>
          <p:cNvSpPr/>
          <p:nvPr/>
        </p:nvSpPr>
        <p:spPr>
          <a:xfrm>
            <a:off x="8082321" y="2326297"/>
            <a:ext cx="394991" cy="143719"/>
          </a:xfrm>
          <a:prstGeom prst="rightArrow">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36" name="Right Arrow 170">
            <a:extLst>
              <a:ext uri="{FF2B5EF4-FFF2-40B4-BE49-F238E27FC236}">
                <a16:creationId xmlns:a16="http://schemas.microsoft.com/office/drawing/2014/main" id="{0DAEBC9B-BC89-40B5-ADCE-AB0364EEE783}"/>
              </a:ext>
            </a:extLst>
          </p:cNvPr>
          <p:cNvSpPr/>
          <p:nvPr/>
        </p:nvSpPr>
        <p:spPr>
          <a:xfrm>
            <a:off x="143235" y="5582804"/>
            <a:ext cx="548443" cy="137160"/>
          </a:xfrm>
          <a:prstGeom prst="rightArrow">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37" name="Right Arrow 172">
            <a:extLst>
              <a:ext uri="{FF2B5EF4-FFF2-40B4-BE49-F238E27FC236}">
                <a16:creationId xmlns:a16="http://schemas.microsoft.com/office/drawing/2014/main" id="{8511B14A-135E-4690-AEF3-B960A9B071FD}"/>
              </a:ext>
            </a:extLst>
          </p:cNvPr>
          <p:cNvSpPr/>
          <p:nvPr/>
        </p:nvSpPr>
        <p:spPr>
          <a:xfrm>
            <a:off x="2452760" y="3848619"/>
            <a:ext cx="2215944" cy="137160"/>
          </a:xfrm>
          <a:prstGeom prst="rightArrow">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sp>
        <p:nvSpPr>
          <p:cNvPr id="150" name="Right Arrow 219">
            <a:extLst>
              <a:ext uri="{FF2B5EF4-FFF2-40B4-BE49-F238E27FC236}">
                <a16:creationId xmlns:a16="http://schemas.microsoft.com/office/drawing/2014/main" id="{B0C05854-9B7E-439F-9D4B-D2FFFD4E46B5}"/>
              </a:ext>
            </a:extLst>
          </p:cNvPr>
          <p:cNvSpPr/>
          <p:nvPr/>
        </p:nvSpPr>
        <p:spPr>
          <a:xfrm>
            <a:off x="156179" y="5858560"/>
            <a:ext cx="548443" cy="137160"/>
          </a:xfrm>
          <a:prstGeom prst="rightArrow">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grpSp>
        <p:nvGrpSpPr>
          <p:cNvPr id="57" name="Group 56">
            <a:extLst>
              <a:ext uri="{FF2B5EF4-FFF2-40B4-BE49-F238E27FC236}">
                <a16:creationId xmlns:a16="http://schemas.microsoft.com/office/drawing/2014/main" id="{F0D3566D-D48B-4116-B082-6A5DD13B25ED}"/>
              </a:ext>
            </a:extLst>
          </p:cNvPr>
          <p:cNvGrpSpPr/>
          <p:nvPr/>
        </p:nvGrpSpPr>
        <p:grpSpPr>
          <a:xfrm>
            <a:off x="9815684" y="4372121"/>
            <a:ext cx="1058564" cy="609624"/>
            <a:chOff x="9815684" y="4372121"/>
            <a:chExt cx="1058564" cy="609624"/>
          </a:xfrm>
        </p:grpSpPr>
        <p:sp>
          <p:nvSpPr>
            <p:cNvPr id="117" name="TextBox 116">
              <a:extLst>
                <a:ext uri="{FF2B5EF4-FFF2-40B4-BE49-F238E27FC236}">
                  <a16:creationId xmlns:a16="http://schemas.microsoft.com/office/drawing/2014/main" id="{C70EAF02-9DA1-498D-9240-BB731DC7417D}"/>
                </a:ext>
              </a:extLst>
            </p:cNvPr>
            <p:cNvSpPr txBox="1"/>
            <p:nvPr/>
          </p:nvSpPr>
          <p:spPr>
            <a:xfrm>
              <a:off x="9815684" y="4571553"/>
              <a:ext cx="1058564" cy="410192"/>
            </a:xfrm>
            <a:prstGeom prst="rect">
              <a:avLst/>
            </a:prstGeom>
            <a:noFill/>
          </p:spPr>
          <p:txBody>
            <a:bodyPr wrap="square" lIns="121873" tIns="60936" rIns="121873" bIns="60936" rtlCol="0">
              <a:spAutoFit/>
            </a:bodyPr>
            <a:lstStyle/>
            <a:p>
              <a:pPr algn="ctr" defTabSz="1218600">
                <a:defRPr/>
              </a:pPr>
              <a:r>
                <a:rPr lang="en-US" sz="933" kern="0" dirty="0">
                  <a:solidFill>
                    <a:srgbClr val="44546A"/>
                  </a:solidFill>
                  <a:latin typeface="Calibri" panose="020F0502020204030204"/>
                  <a:cs typeface="Calibri" panose="020F0502020204030204" pitchFamily="34" charset="0"/>
                </a:rPr>
                <a:t>Azure Cognitive Services</a:t>
              </a:r>
            </a:p>
          </p:txBody>
        </p:sp>
        <p:pic>
          <p:nvPicPr>
            <p:cNvPr id="151" name="Picture 150">
              <a:extLst>
                <a:ext uri="{FF2B5EF4-FFF2-40B4-BE49-F238E27FC236}">
                  <a16:creationId xmlns:a16="http://schemas.microsoft.com/office/drawing/2014/main" id="{B119C0DA-DD5F-4BBF-8D09-660279EC8BB0}"/>
                </a:ext>
              </a:extLst>
            </p:cNvPr>
            <p:cNvPicPr>
              <a:picLocks noChangeAspect="1"/>
            </p:cNvPicPr>
            <p:nvPr/>
          </p:nvPicPr>
          <p:blipFill rotWithShape="1">
            <a:blip r:embed="rId27" cstate="print">
              <a:extLst>
                <a:ext uri="{28A0092B-C50C-407E-A947-70E740481C1C}">
                  <a14:useLocalDpi xmlns:a14="http://schemas.microsoft.com/office/drawing/2010/main" val="0"/>
                </a:ext>
              </a:extLst>
            </a:blip>
            <a:srcRect l="6277" t="14998" r="6424" b="24982"/>
            <a:stretch/>
          </p:blipFill>
          <p:spPr>
            <a:xfrm>
              <a:off x="10179855" y="4372121"/>
              <a:ext cx="309639" cy="255211"/>
            </a:xfrm>
            <a:prstGeom prst="rect">
              <a:avLst/>
            </a:prstGeom>
          </p:spPr>
        </p:pic>
      </p:grpSp>
      <p:pic>
        <p:nvPicPr>
          <p:cNvPr id="154" name="Picture 153">
            <a:extLst>
              <a:ext uri="{FF2B5EF4-FFF2-40B4-BE49-F238E27FC236}">
                <a16:creationId xmlns:a16="http://schemas.microsoft.com/office/drawing/2014/main" id="{2971C3B9-D47E-4C9F-AA61-70BFC67F4FAE}"/>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958300" y="4492759"/>
            <a:ext cx="295483" cy="295483"/>
          </a:xfrm>
          <a:prstGeom prst="rect">
            <a:avLst/>
          </a:prstGeom>
        </p:spPr>
      </p:pic>
      <p:grpSp>
        <p:nvGrpSpPr>
          <p:cNvPr id="54" name="Group 53">
            <a:extLst>
              <a:ext uri="{FF2B5EF4-FFF2-40B4-BE49-F238E27FC236}">
                <a16:creationId xmlns:a16="http://schemas.microsoft.com/office/drawing/2014/main" id="{AB6E7573-12A8-44C7-9D61-F6833E963DE6}"/>
              </a:ext>
            </a:extLst>
          </p:cNvPr>
          <p:cNvGrpSpPr/>
          <p:nvPr/>
        </p:nvGrpSpPr>
        <p:grpSpPr>
          <a:xfrm>
            <a:off x="9950856" y="2736800"/>
            <a:ext cx="788220" cy="641561"/>
            <a:chOff x="9950161" y="3394078"/>
            <a:chExt cx="788220" cy="641561"/>
          </a:xfrm>
        </p:grpSpPr>
        <p:sp>
          <p:nvSpPr>
            <p:cNvPr id="80" name="TextBox 79">
              <a:extLst>
                <a:ext uri="{FF2B5EF4-FFF2-40B4-BE49-F238E27FC236}">
                  <a16:creationId xmlns:a16="http://schemas.microsoft.com/office/drawing/2014/main" id="{D358D1F5-9C1D-433D-816B-86CCF0F1AD45}"/>
                </a:ext>
              </a:extLst>
            </p:cNvPr>
            <p:cNvSpPr txBox="1"/>
            <p:nvPr/>
          </p:nvSpPr>
          <p:spPr>
            <a:xfrm>
              <a:off x="9950161" y="3645685"/>
              <a:ext cx="788220" cy="389954"/>
            </a:xfrm>
            <a:prstGeom prst="rect">
              <a:avLst/>
            </a:prstGeom>
            <a:noFill/>
          </p:spPr>
          <p:txBody>
            <a:bodyPr wrap="square" lIns="121873" tIns="0" rIns="121873" bIns="60936" rtlCol="0">
              <a:spAutoFit/>
            </a:bodyPr>
            <a:lstStyle/>
            <a:p>
              <a:pPr algn="ctr" defTabSz="1218600">
                <a:defRPr/>
              </a:pPr>
              <a:r>
                <a:rPr lang="en-US" sz="1067" kern="0" dirty="0">
                  <a:solidFill>
                    <a:srgbClr val="44546A"/>
                  </a:solidFill>
                  <a:latin typeface="Calibri" panose="020F0502020204030204"/>
                  <a:cs typeface="Calibri" panose="020F0502020204030204" pitchFamily="34" charset="0"/>
                </a:rPr>
                <a:t>Azure API </a:t>
              </a:r>
            </a:p>
            <a:p>
              <a:pPr algn="ctr" defTabSz="1218600">
                <a:defRPr/>
              </a:pPr>
              <a:r>
                <a:rPr lang="en-US" sz="1067" kern="0" dirty="0">
                  <a:solidFill>
                    <a:srgbClr val="44546A"/>
                  </a:solidFill>
                  <a:latin typeface="Calibri" panose="020F0502020204030204"/>
                  <a:cs typeface="Calibri" panose="020F0502020204030204" pitchFamily="34" charset="0"/>
                </a:rPr>
                <a:t>APP</a:t>
              </a:r>
            </a:p>
          </p:txBody>
        </p:sp>
        <p:pic>
          <p:nvPicPr>
            <p:cNvPr id="155" name="Picture 154">
              <a:extLst>
                <a:ext uri="{FF2B5EF4-FFF2-40B4-BE49-F238E27FC236}">
                  <a16:creationId xmlns:a16="http://schemas.microsoft.com/office/drawing/2014/main" id="{6B399550-9919-44D5-A013-505FBBC7DEFA}"/>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142389" y="3394078"/>
              <a:ext cx="272660" cy="272660"/>
            </a:xfrm>
            <a:prstGeom prst="rect">
              <a:avLst/>
            </a:prstGeom>
          </p:spPr>
        </p:pic>
      </p:grpSp>
      <p:grpSp>
        <p:nvGrpSpPr>
          <p:cNvPr id="55" name="Group 54">
            <a:extLst>
              <a:ext uri="{FF2B5EF4-FFF2-40B4-BE49-F238E27FC236}">
                <a16:creationId xmlns:a16="http://schemas.microsoft.com/office/drawing/2014/main" id="{42AAF76F-90E7-4CA3-8CB8-95A2662822C9}"/>
              </a:ext>
            </a:extLst>
          </p:cNvPr>
          <p:cNvGrpSpPr/>
          <p:nvPr/>
        </p:nvGrpSpPr>
        <p:grpSpPr>
          <a:xfrm>
            <a:off x="9898440" y="3570863"/>
            <a:ext cx="893053" cy="608757"/>
            <a:chOff x="9891689" y="4083017"/>
            <a:chExt cx="893053" cy="608757"/>
          </a:xfrm>
        </p:grpSpPr>
        <p:pic>
          <p:nvPicPr>
            <p:cNvPr id="81" name="Picture 10" descr="https://pbs.twimg.com/profile_images/1117929641530933250/tC2ptE3H_400x400.png">
              <a:extLst>
                <a:ext uri="{FF2B5EF4-FFF2-40B4-BE49-F238E27FC236}">
                  <a16:creationId xmlns:a16="http://schemas.microsoft.com/office/drawing/2014/main" id="{46AEFBEF-50A2-4691-97B6-004DEE4DB395}"/>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flipH="1">
              <a:off x="10135350" y="4083017"/>
              <a:ext cx="307905" cy="307905"/>
            </a:xfrm>
            <a:prstGeom prst="rect">
              <a:avLst/>
            </a:prstGeom>
            <a:noFill/>
            <a:extLst>
              <a:ext uri="{909E8E84-426E-40DD-AFC4-6F175D3DCCD1}">
                <a14:hiddenFill xmlns:a14="http://schemas.microsoft.com/office/drawing/2010/main">
                  <a:solidFill>
                    <a:srgbClr val="FFFFFF"/>
                  </a:solidFill>
                </a14:hiddenFill>
              </a:ext>
            </a:extLst>
          </p:spPr>
        </p:pic>
        <p:sp>
          <p:nvSpPr>
            <p:cNvPr id="156" name="TextBox 155">
              <a:extLst>
                <a:ext uri="{FF2B5EF4-FFF2-40B4-BE49-F238E27FC236}">
                  <a16:creationId xmlns:a16="http://schemas.microsoft.com/office/drawing/2014/main" id="{50ABEE71-A06F-40AD-9A46-D5A53571C053}"/>
                </a:ext>
              </a:extLst>
            </p:cNvPr>
            <p:cNvSpPr txBox="1"/>
            <p:nvPr/>
          </p:nvSpPr>
          <p:spPr>
            <a:xfrm>
              <a:off x="9891689" y="4281582"/>
              <a:ext cx="893053" cy="410192"/>
            </a:xfrm>
            <a:prstGeom prst="rect">
              <a:avLst/>
            </a:prstGeom>
            <a:noFill/>
          </p:spPr>
          <p:txBody>
            <a:bodyPr wrap="square" lIns="121873" tIns="60936" rIns="121873" bIns="60936" rtlCol="0">
              <a:spAutoFit/>
            </a:bodyPr>
            <a:lstStyle/>
            <a:p>
              <a:pPr algn="ctr" defTabSz="1218600">
                <a:defRPr/>
              </a:pPr>
              <a:r>
                <a:rPr lang="en-US" sz="933" kern="0" dirty="0">
                  <a:solidFill>
                    <a:srgbClr val="44546A"/>
                  </a:solidFill>
                  <a:latin typeface="Calibri" panose="020F0502020204030204"/>
                  <a:cs typeface="Calibri" panose="020F0502020204030204" pitchFamily="34" charset="0"/>
                </a:rPr>
                <a:t>Azure API </a:t>
              </a:r>
            </a:p>
            <a:p>
              <a:pPr algn="ctr" defTabSz="1218600">
                <a:defRPr/>
              </a:pPr>
              <a:r>
                <a:rPr lang="en-US" sz="933" kern="0" dirty="0">
                  <a:solidFill>
                    <a:srgbClr val="44546A"/>
                  </a:solidFill>
                  <a:latin typeface="Calibri" panose="020F0502020204030204"/>
                  <a:cs typeface="Calibri" panose="020F0502020204030204" pitchFamily="34" charset="0"/>
                </a:rPr>
                <a:t>Management</a:t>
              </a:r>
            </a:p>
          </p:txBody>
        </p:sp>
      </p:grpSp>
      <p:grpSp>
        <p:nvGrpSpPr>
          <p:cNvPr id="157" name="Group 156">
            <a:extLst>
              <a:ext uri="{FF2B5EF4-FFF2-40B4-BE49-F238E27FC236}">
                <a16:creationId xmlns:a16="http://schemas.microsoft.com/office/drawing/2014/main" id="{D81771D5-E915-44EF-96EB-D621A4B3C70F}"/>
              </a:ext>
            </a:extLst>
          </p:cNvPr>
          <p:cNvGrpSpPr/>
          <p:nvPr/>
        </p:nvGrpSpPr>
        <p:grpSpPr>
          <a:xfrm>
            <a:off x="9931751" y="1951917"/>
            <a:ext cx="826431" cy="592381"/>
            <a:chOff x="7468766" y="1930235"/>
            <a:chExt cx="619823" cy="444286"/>
          </a:xfrm>
        </p:grpSpPr>
        <p:sp>
          <p:nvSpPr>
            <p:cNvPr id="158" name="Rectangle 157">
              <a:extLst>
                <a:ext uri="{FF2B5EF4-FFF2-40B4-BE49-F238E27FC236}">
                  <a16:creationId xmlns:a16="http://schemas.microsoft.com/office/drawing/2014/main" id="{D10CD011-F91D-4AAF-8BB9-1992725B417B}"/>
                </a:ext>
              </a:extLst>
            </p:cNvPr>
            <p:cNvSpPr/>
            <p:nvPr/>
          </p:nvSpPr>
          <p:spPr>
            <a:xfrm>
              <a:off x="7468766" y="1930235"/>
              <a:ext cx="619823" cy="444286"/>
            </a:xfrm>
            <a:prstGeom prst="rect">
              <a:avLst/>
            </a:prstGeom>
            <a:solidFill>
              <a:schemeClr val="bg2">
                <a:lumMod val="85000"/>
              </a:schemeClr>
            </a:solidFill>
            <a:ln>
              <a:solidFill>
                <a:schemeClr val="bg2">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609570">
                <a:defRPr/>
              </a:pPr>
              <a:r>
                <a:rPr lang="en-US" sz="933" b="1" dirty="0">
                  <a:solidFill>
                    <a:srgbClr val="141414"/>
                  </a:solidFill>
                  <a:latin typeface="Arial"/>
                </a:rPr>
                <a:t>API</a:t>
              </a:r>
            </a:p>
          </p:txBody>
        </p:sp>
        <p:pic>
          <p:nvPicPr>
            <p:cNvPr id="159" name="Picture 158">
              <a:extLst>
                <a:ext uri="{FF2B5EF4-FFF2-40B4-BE49-F238E27FC236}">
                  <a16:creationId xmlns:a16="http://schemas.microsoft.com/office/drawing/2014/main" id="{5B22F4DD-C6C6-45AA-AFC3-84BFA4195416}"/>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7517748" y="2093657"/>
              <a:ext cx="243660" cy="261783"/>
            </a:xfrm>
            <a:prstGeom prst="rect">
              <a:avLst/>
            </a:prstGeom>
          </p:spPr>
        </p:pic>
        <p:pic>
          <p:nvPicPr>
            <p:cNvPr id="160" name="Picture 159">
              <a:extLst>
                <a:ext uri="{FF2B5EF4-FFF2-40B4-BE49-F238E27FC236}">
                  <a16:creationId xmlns:a16="http://schemas.microsoft.com/office/drawing/2014/main" id="{78D5FA3A-D211-4C12-A3BC-4B06C5453A76}"/>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7794416" y="2096056"/>
              <a:ext cx="241104" cy="241104"/>
            </a:xfrm>
            <a:prstGeom prst="rect">
              <a:avLst/>
            </a:prstGeom>
          </p:spPr>
        </p:pic>
      </p:grpSp>
      <p:pic>
        <p:nvPicPr>
          <p:cNvPr id="161" name="Picture 160">
            <a:extLst>
              <a:ext uri="{FF2B5EF4-FFF2-40B4-BE49-F238E27FC236}">
                <a16:creationId xmlns:a16="http://schemas.microsoft.com/office/drawing/2014/main" id="{E913BAA2-EAA6-43F9-A8B0-09DD60667DA0}"/>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8822030" y="3754200"/>
            <a:ext cx="438197" cy="438197"/>
          </a:xfrm>
          <a:prstGeom prst="rect">
            <a:avLst/>
          </a:prstGeom>
        </p:spPr>
      </p:pic>
      <p:pic>
        <p:nvPicPr>
          <p:cNvPr id="162" name="Picture 161">
            <a:extLst>
              <a:ext uri="{FF2B5EF4-FFF2-40B4-BE49-F238E27FC236}">
                <a16:creationId xmlns:a16="http://schemas.microsoft.com/office/drawing/2014/main" id="{1B8EFF51-3455-4907-85E4-4C886F6B4399}"/>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2741027" y="1418705"/>
            <a:ext cx="459179" cy="226497"/>
          </a:xfrm>
          <a:prstGeom prst="rect">
            <a:avLst/>
          </a:prstGeom>
        </p:spPr>
      </p:pic>
      <p:sp>
        <p:nvSpPr>
          <p:cNvPr id="163" name="Rectangle 162">
            <a:extLst>
              <a:ext uri="{FF2B5EF4-FFF2-40B4-BE49-F238E27FC236}">
                <a16:creationId xmlns:a16="http://schemas.microsoft.com/office/drawing/2014/main" id="{419EE352-1C03-4072-9614-075E98BD8AB1}"/>
              </a:ext>
            </a:extLst>
          </p:cNvPr>
          <p:cNvSpPr/>
          <p:nvPr/>
        </p:nvSpPr>
        <p:spPr>
          <a:xfrm>
            <a:off x="209521" y="4011527"/>
            <a:ext cx="843288" cy="298229"/>
          </a:xfrm>
          <a:prstGeom prst="rect">
            <a:avLst/>
          </a:prstGeom>
          <a:solidFill>
            <a:schemeClr val="bg1">
              <a:lumMod val="95000"/>
            </a:schemeClr>
          </a:solidFill>
          <a:ln w="9525" cap="flat" cmpd="sng" algn="ctr">
            <a:solidFill>
              <a:schemeClr val="bg1">
                <a:lumMod val="95000"/>
              </a:schemeClr>
            </a:solidFill>
            <a:prstDash val="solid"/>
          </a:ln>
          <a:effectLst/>
        </p:spPr>
        <p:txBody>
          <a:bodyPr rtlCol="0" anchor="ctr"/>
          <a:lstStyle/>
          <a:p>
            <a:pPr algn="ctr" defTabSz="457131">
              <a:defRPr/>
            </a:pPr>
            <a:r>
              <a:rPr lang="en-US" sz="933" kern="0" dirty="0">
                <a:solidFill>
                  <a:srgbClr val="141414"/>
                </a:solidFill>
                <a:latin typeface="Calibri" panose="020F0502020204030204" pitchFamily="34" charset="0"/>
              </a:rPr>
              <a:t>Semi-structured</a:t>
            </a:r>
          </a:p>
        </p:txBody>
      </p:sp>
      <p:sp>
        <p:nvSpPr>
          <p:cNvPr id="164" name="Rectangle 163">
            <a:extLst>
              <a:ext uri="{FF2B5EF4-FFF2-40B4-BE49-F238E27FC236}">
                <a16:creationId xmlns:a16="http://schemas.microsoft.com/office/drawing/2014/main" id="{8BCCC95E-D7AA-42ED-8740-8E79B919441B}"/>
              </a:ext>
            </a:extLst>
          </p:cNvPr>
          <p:cNvSpPr/>
          <p:nvPr/>
        </p:nvSpPr>
        <p:spPr>
          <a:xfrm>
            <a:off x="209521" y="4380561"/>
            <a:ext cx="843288" cy="298229"/>
          </a:xfrm>
          <a:prstGeom prst="rect">
            <a:avLst/>
          </a:prstGeom>
          <a:solidFill>
            <a:schemeClr val="bg1">
              <a:lumMod val="95000"/>
            </a:schemeClr>
          </a:solidFill>
          <a:ln w="9525" cap="flat" cmpd="sng" algn="ctr">
            <a:solidFill>
              <a:schemeClr val="bg1">
                <a:lumMod val="95000"/>
              </a:schemeClr>
            </a:solidFill>
            <a:prstDash val="solid"/>
          </a:ln>
          <a:effectLst/>
        </p:spPr>
        <p:txBody>
          <a:bodyPr rtlCol="0" anchor="ctr"/>
          <a:lstStyle/>
          <a:p>
            <a:pPr algn="ctr" defTabSz="457131">
              <a:defRPr/>
            </a:pPr>
            <a:r>
              <a:rPr lang="en-US" sz="933" kern="0" dirty="0">
                <a:solidFill>
                  <a:srgbClr val="141414"/>
                </a:solidFill>
                <a:latin typeface="Calibri" panose="020F0502020204030204" pitchFamily="34" charset="0"/>
              </a:rPr>
              <a:t>Un-structured</a:t>
            </a:r>
          </a:p>
        </p:txBody>
      </p:sp>
      <p:pic>
        <p:nvPicPr>
          <p:cNvPr id="165" name="Picture 164">
            <a:extLst>
              <a:ext uri="{FF2B5EF4-FFF2-40B4-BE49-F238E27FC236}">
                <a16:creationId xmlns:a16="http://schemas.microsoft.com/office/drawing/2014/main" id="{954E7B5E-ABAF-4C03-B163-DC79D3637813}"/>
              </a:ext>
            </a:extLst>
          </p:cNvPr>
          <p:cNvPicPr>
            <a:picLocks noChangeAspect="1"/>
          </p:cNvPicPr>
          <p:nvPr/>
        </p:nvPicPr>
        <p:blipFill rotWithShape="1">
          <a:blip r:embed="rId35" cstate="print">
            <a:extLst>
              <a:ext uri="{28A0092B-C50C-407E-A947-70E740481C1C}">
                <a14:useLocalDpi xmlns:a14="http://schemas.microsoft.com/office/drawing/2010/main" val="0"/>
              </a:ext>
            </a:extLst>
          </a:blip>
          <a:srcRect l="25756" t="18903" r="24103" b="17732"/>
          <a:stretch/>
        </p:blipFill>
        <p:spPr>
          <a:xfrm>
            <a:off x="9217250" y="1965057"/>
            <a:ext cx="205584" cy="259803"/>
          </a:xfrm>
          <a:prstGeom prst="rect">
            <a:avLst/>
          </a:prstGeom>
        </p:spPr>
      </p:pic>
      <p:sp>
        <p:nvSpPr>
          <p:cNvPr id="169" name="Rectangle: Rounded Corners 168">
            <a:extLst>
              <a:ext uri="{FF2B5EF4-FFF2-40B4-BE49-F238E27FC236}">
                <a16:creationId xmlns:a16="http://schemas.microsoft.com/office/drawing/2014/main" id="{7E32A1D2-D9FC-4211-A3C3-87B6B149DAC5}"/>
              </a:ext>
            </a:extLst>
          </p:cNvPr>
          <p:cNvSpPr/>
          <p:nvPr/>
        </p:nvSpPr>
        <p:spPr>
          <a:xfrm>
            <a:off x="196825" y="3178470"/>
            <a:ext cx="868680" cy="2286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Billing</a:t>
            </a:r>
          </a:p>
        </p:txBody>
      </p:sp>
      <p:sp>
        <p:nvSpPr>
          <p:cNvPr id="170" name="Rectangle: Rounded Corners 169">
            <a:extLst>
              <a:ext uri="{FF2B5EF4-FFF2-40B4-BE49-F238E27FC236}">
                <a16:creationId xmlns:a16="http://schemas.microsoft.com/office/drawing/2014/main" id="{0793312D-C687-4C16-9886-F17CF57AA81F}"/>
              </a:ext>
            </a:extLst>
          </p:cNvPr>
          <p:cNvSpPr/>
          <p:nvPr/>
        </p:nvSpPr>
        <p:spPr>
          <a:xfrm>
            <a:off x="196825" y="2879065"/>
            <a:ext cx="868680" cy="2286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Membership</a:t>
            </a:r>
          </a:p>
        </p:txBody>
      </p:sp>
      <p:sp>
        <p:nvSpPr>
          <p:cNvPr id="171" name="Rectangle: Rounded Corners 170">
            <a:extLst>
              <a:ext uri="{FF2B5EF4-FFF2-40B4-BE49-F238E27FC236}">
                <a16:creationId xmlns:a16="http://schemas.microsoft.com/office/drawing/2014/main" id="{A882271D-26DD-4CC9-8FF5-19E5AD846637}"/>
              </a:ext>
            </a:extLst>
          </p:cNvPr>
          <p:cNvSpPr/>
          <p:nvPr/>
        </p:nvSpPr>
        <p:spPr>
          <a:xfrm>
            <a:off x="196825" y="2579660"/>
            <a:ext cx="868680" cy="2286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Pharmacy</a:t>
            </a:r>
          </a:p>
        </p:txBody>
      </p:sp>
      <p:sp>
        <p:nvSpPr>
          <p:cNvPr id="172" name="Rectangle: Rounded Corners 171">
            <a:extLst>
              <a:ext uri="{FF2B5EF4-FFF2-40B4-BE49-F238E27FC236}">
                <a16:creationId xmlns:a16="http://schemas.microsoft.com/office/drawing/2014/main" id="{8AD26A61-A937-4268-A09A-0891DD7A1DAA}"/>
              </a:ext>
            </a:extLst>
          </p:cNvPr>
          <p:cNvSpPr/>
          <p:nvPr/>
        </p:nvSpPr>
        <p:spPr>
          <a:xfrm>
            <a:off x="196825" y="1681445"/>
            <a:ext cx="868680" cy="2286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Encounter</a:t>
            </a:r>
          </a:p>
        </p:txBody>
      </p:sp>
      <p:sp>
        <p:nvSpPr>
          <p:cNvPr id="173" name="Rectangle: Rounded Corners 172">
            <a:extLst>
              <a:ext uri="{FF2B5EF4-FFF2-40B4-BE49-F238E27FC236}">
                <a16:creationId xmlns:a16="http://schemas.microsoft.com/office/drawing/2014/main" id="{C163FA26-7336-4512-A21F-49EE08A47C99}"/>
              </a:ext>
            </a:extLst>
          </p:cNvPr>
          <p:cNvSpPr/>
          <p:nvPr/>
        </p:nvSpPr>
        <p:spPr>
          <a:xfrm>
            <a:off x="196825" y="1980850"/>
            <a:ext cx="868680" cy="2286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EMS</a:t>
            </a:r>
          </a:p>
        </p:txBody>
      </p:sp>
      <p:sp>
        <p:nvSpPr>
          <p:cNvPr id="174" name="Rectangle: Rounded Corners 173">
            <a:extLst>
              <a:ext uri="{FF2B5EF4-FFF2-40B4-BE49-F238E27FC236}">
                <a16:creationId xmlns:a16="http://schemas.microsoft.com/office/drawing/2014/main" id="{DF7B6A62-A314-4414-B25B-DF8449E794A6}"/>
              </a:ext>
            </a:extLst>
          </p:cNvPr>
          <p:cNvSpPr/>
          <p:nvPr/>
        </p:nvSpPr>
        <p:spPr>
          <a:xfrm>
            <a:off x="196825" y="2280255"/>
            <a:ext cx="868680" cy="2286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Lab</a:t>
            </a:r>
          </a:p>
        </p:txBody>
      </p:sp>
      <p:sp>
        <p:nvSpPr>
          <p:cNvPr id="175" name="TextBox 174">
            <a:extLst>
              <a:ext uri="{FF2B5EF4-FFF2-40B4-BE49-F238E27FC236}">
                <a16:creationId xmlns:a16="http://schemas.microsoft.com/office/drawing/2014/main" id="{887C9F05-9368-4D84-A87A-F8742C4BADED}"/>
              </a:ext>
            </a:extLst>
          </p:cNvPr>
          <p:cNvSpPr txBox="1"/>
          <p:nvPr/>
        </p:nvSpPr>
        <p:spPr>
          <a:xfrm>
            <a:off x="1666109" y="3990105"/>
            <a:ext cx="758768" cy="430839"/>
          </a:xfrm>
          <a:prstGeom prst="rect">
            <a:avLst/>
          </a:prstGeom>
          <a:noFill/>
        </p:spPr>
        <p:txBody>
          <a:bodyPr wrap="square" lIns="121873" tIns="60936" rIns="121873" bIns="60936" rtlCol="0">
            <a:spAutoFit/>
          </a:bodyPr>
          <a:lstStyle/>
          <a:p>
            <a:pPr algn="ctr" defTabSz="1218540">
              <a:defRPr/>
            </a:pPr>
            <a:r>
              <a:rPr lang="en-US" sz="1000" kern="0" dirty="0">
                <a:solidFill>
                  <a:prstClr val="black"/>
                </a:solidFill>
                <a:latin typeface="Calibri" panose="020F0502020204030204" pitchFamily="34" charset="0"/>
              </a:rPr>
              <a:t>Azure API Mgmt.</a:t>
            </a:r>
          </a:p>
        </p:txBody>
      </p:sp>
      <p:sp>
        <p:nvSpPr>
          <p:cNvPr id="50" name="Rectangle 49">
            <a:extLst>
              <a:ext uri="{FF2B5EF4-FFF2-40B4-BE49-F238E27FC236}">
                <a16:creationId xmlns:a16="http://schemas.microsoft.com/office/drawing/2014/main" id="{3DBC7585-110C-4735-AB91-83DD2448C556}"/>
              </a:ext>
            </a:extLst>
          </p:cNvPr>
          <p:cNvSpPr/>
          <p:nvPr/>
        </p:nvSpPr>
        <p:spPr>
          <a:xfrm>
            <a:off x="6647653" y="1681449"/>
            <a:ext cx="1438589" cy="1194177"/>
          </a:xfrm>
          <a:prstGeom prst="rect">
            <a:avLst/>
          </a:prstGeom>
          <a:noFill/>
          <a:ln w="12700" cap="flat" cmpd="sng" algn="ctr">
            <a:solidFill>
              <a:srgbClr val="213E97"/>
            </a:solidFill>
            <a:prstDash val="solid"/>
          </a:ln>
          <a:effectLst/>
        </p:spPr>
        <p:txBody>
          <a:bodyPr rtlCol="0" anchor="ctr"/>
          <a:lstStyle/>
          <a:p>
            <a:pPr algn="ctr" defTabSz="1219140">
              <a:defRPr/>
            </a:pPr>
            <a:endParaRPr lang="en-US" kern="0" dirty="0">
              <a:solidFill>
                <a:prstClr val="white"/>
              </a:solidFill>
              <a:latin typeface="Arial"/>
            </a:endParaRPr>
          </a:p>
        </p:txBody>
      </p:sp>
      <p:sp>
        <p:nvSpPr>
          <p:cNvPr id="52" name="Rectangle 51">
            <a:extLst>
              <a:ext uri="{FF2B5EF4-FFF2-40B4-BE49-F238E27FC236}">
                <a16:creationId xmlns:a16="http://schemas.microsoft.com/office/drawing/2014/main" id="{9F306C89-87CF-4F28-9700-E0E7AE6EB1B8}"/>
              </a:ext>
            </a:extLst>
          </p:cNvPr>
          <p:cNvSpPr/>
          <p:nvPr/>
        </p:nvSpPr>
        <p:spPr>
          <a:xfrm>
            <a:off x="6667979" y="1681449"/>
            <a:ext cx="1414342" cy="299401"/>
          </a:xfrm>
          <a:prstGeom prst="rect">
            <a:avLst/>
          </a:prstGeom>
          <a:solidFill>
            <a:srgbClr val="0537A3"/>
          </a:solidFill>
          <a:ln w="6350" cap="flat" cmpd="sng" algn="ctr">
            <a:solidFill>
              <a:srgbClr val="184998"/>
            </a:solidFill>
            <a:prstDash val="solid"/>
          </a:ln>
          <a:effectLst/>
        </p:spPr>
        <p:txBody>
          <a:bodyPr rtlCol="0" anchor="ctr"/>
          <a:lstStyle/>
          <a:p>
            <a:pPr algn="ctr" defTabSz="914354">
              <a:defRPr/>
            </a:pPr>
            <a:endParaRPr lang="en-US" sz="667" b="1" kern="0" dirty="0">
              <a:solidFill>
                <a:prstClr val="white"/>
              </a:solidFill>
              <a:latin typeface="Calibri" panose="020F0502020204030204"/>
            </a:endParaRPr>
          </a:p>
        </p:txBody>
      </p:sp>
      <p:sp>
        <p:nvSpPr>
          <p:cNvPr id="66" name="TextBox 65">
            <a:extLst>
              <a:ext uri="{FF2B5EF4-FFF2-40B4-BE49-F238E27FC236}">
                <a16:creationId xmlns:a16="http://schemas.microsoft.com/office/drawing/2014/main" id="{1A081CC4-9D22-46EF-AF73-7BCB45539A42}"/>
              </a:ext>
            </a:extLst>
          </p:cNvPr>
          <p:cNvSpPr txBox="1"/>
          <p:nvPr/>
        </p:nvSpPr>
        <p:spPr>
          <a:xfrm>
            <a:off x="6706907" y="1684281"/>
            <a:ext cx="1375414" cy="265176"/>
          </a:xfrm>
          <a:prstGeom prst="rect">
            <a:avLst/>
          </a:prstGeom>
          <a:noFill/>
        </p:spPr>
        <p:txBody>
          <a:bodyPr wrap="square" rtlCol="0">
            <a:spAutoFit/>
          </a:bodyPr>
          <a:lstStyle/>
          <a:p>
            <a:pPr algn="ctr" defTabSz="609570">
              <a:defRPr/>
            </a:pPr>
            <a:r>
              <a:rPr lang="en-US" sz="1067" b="1" dirty="0">
                <a:solidFill>
                  <a:prstClr val="white"/>
                </a:solidFill>
                <a:latin typeface="Calibri" panose="020F0502020204030204" pitchFamily="34" charset="0"/>
                <a:cs typeface="Calibri" panose="020F0502020204030204" pitchFamily="34" charset="0"/>
              </a:rPr>
              <a:t>Cleansed/Enriched </a:t>
            </a:r>
          </a:p>
        </p:txBody>
      </p:sp>
      <p:pic>
        <p:nvPicPr>
          <p:cNvPr id="119" name="Picture 118">
            <a:extLst>
              <a:ext uri="{FF2B5EF4-FFF2-40B4-BE49-F238E27FC236}">
                <a16:creationId xmlns:a16="http://schemas.microsoft.com/office/drawing/2014/main" id="{B4F69A74-3757-4022-B747-E21BA3EE5F55}"/>
              </a:ext>
            </a:extLst>
          </p:cNvPr>
          <p:cNvPicPr>
            <a:picLocks noChangeAspect="1"/>
          </p:cNvPicPr>
          <p:nvPr/>
        </p:nvPicPr>
        <p:blipFill>
          <a:blip r:embed="rId22"/>
          <a:stretch>
            <a:fillRect/>
          </a:stretch>
        </p:blipFill>
        <p:spPr>
          <a:xfrm>
            <a:off x="6759495" y="2101412"/>
            <a:ext cx="369263" cy="294411"/>
          </a:xfrm>
          <a:prstGeom prst="rect">
            <a:avLst/>
          </a:prstGeom>
          <a:solidFill>
            <a:schemeClr val="bg1"/>
          </a:solidFill>
        </p:spPr>
      </p:pic>
      <p:sp>
        <p:nvSpPr>
          <p:cNvPr id="120" name="TextBox 119">
            <a:extLst>
              <a:ext uri="{FF2B5EF4-FFF2-40B4-BE49-F238E27FC236}">
                <a16:creationId xmlns:a16="http://schemas.microsoft.com/office/drawing/2014/main" id="{E3AFE477-7E9F-41C7-8842-8DB4086CA012}"/>
              </a:ext>
            </a:extLst>
          </p:cNvPr>
          <p:cNvSpPr txBox="1"/>
          <p:nvPr/>
        </p:nvSpPr>
        <p:spPr>
          <a:xfrm>
            <a:off x="6850154" y="2538213"/>
            <a:ext cx="868073" cy="287274"/>
          </a:xfrm>
          <a:prstGeom prst="rect">
            <a:avLst/>
          </a:prstGeom>
          <a:noFill/>
        </p:spPr>
        <p:txBody>
          <a:bodyPr wrap="square" lIns="121873" tIns="60936" rIns="121873" bIns="60936" rtlCol="0">
            <a:spAutoFit/>
          </a:bodyPr>
          <a:lstStyle/>
          <a:p>
            <a:pPr algn="ctr" defTabSz="1218600">
              <a:defRPr/>
            </a:pPr>
            <a:r>
              <a:rPr lang="en-US" sz="1067" b="1" kern="0" dirty="0">
                <a:solidFill>
                  <a:srgbClr val="141414"/>
                </a:solidFill>
                <a:latin typeface="Calibri" panose="020F0502020204030204"/>
                <a:cs typeface="Calibri" panose="020F0502020204030204" pitchFamily="34" charset="0"/>
              </a:rPr>
              <a:t>ADLS</a:t>
            </a:r>
          </a:p>
        </p:txBody>
      </p:sp>
      <p:pic>
        <p:nvPicPr>
          <p:cNvPr id="121" name="Picture 8" descr="https://azure.microsoft.com/svghandler/data-lake-store/?width=600&amp;height=315">
            <a:extLst>
              <a:ext uri="{FF2B5EF4-FFF2-40B4-BE49-F238E27FC236}">
                <a16:creationId xmlns:a16="http://schemas.microsoft.com/office/drawing/2014/main" id="{7BB4B11F-98CA-4BFD-9F50-8C653FD1C02C}"/>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6786930" y="2524322"/>
            <a:ext cx="369809" cy="224855"/>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6EA14A2D-0623-41E7-BD75-D3E83F7D9C8A}"/>
              </a:ext>
            </a:extLst>
          </p:cNvPr>
          <p:cNvSpPr txBox="1"/>
          <p:nvPr/>
        </p:nvSpPr>
        <p:spPr>
          <a:xfrm>
            <a:off x="6900958" y="2045392"/>
            <a:ext cx="1084972" cy="451485"/>
          </a:xfrm>
          <a:prstGeom prst="rect">
            <a:avLst/>
          </a:prstGeom>
          <a:noFill/>
        </p:spPr>
        <p:txBody>
          <a:bodyPr wrap="square" lIns="121873" tIns="60936" rIns="121873" bIns="60936" rtlCol="0">
            <a:spAutoFit/>
          </a:bodyPr>
          <a:lstStyle/>
          <a:p>
            <a:pPr algn="ctr" defTabSz="1218600">
              <a:defRPr/>
            </a:pPr>
            <a:r>
              <a:rPr lang="en-US" sz="1067" b="1" kern="0" dirty="0">
                <a:solidFill>
                  <a:srgbClr val="141414"/>
                </a:solidFill>
                <a:latin typeface="Calibri" panose="020F0502020204030204"/>
                <a:cs typeface="Calibri" panose="020F0502020204030204" pitchFamily="34" charset="0"/>
              </a:rPr>
              <a:t>Databricks </a:t>
            </a:r>
          </a:p>
          <a:p>
            <a:pPr algn="ctr" defTabSz="1218600">
              <a:defRPr/>
            </a:pPr>
            <a:r>
              <a:rPr lang="en-US" sz="1067" b="1" kern="0" dirty="0">
                <a:solidFill>
                  <a:srgbClr val="141414"/>
                </a:solidFill>
                <a:latin typeface="Calibri" panose="020F0502020204030204"/>
                <a:cs typeface="Calibri" panose="020F0502020204030204" pitchFamily="34" charset="0"/>
              </a:rPr>
              <a:t>(Spark)</a:t>
            </a:r>
          </a:p>
        </p:txBody>
      </p:sp>
      <p:pic>
        <p:nvPicPr>
          <p:cNvPr id="182" name="Picture 4" descr="Image result for spark streaming icon">
            <a:extLst>
              <a:ext uri="{FF2B5EF4-FFF2-40B4-BE49-F238E27FC236}">
                <a16:creationId xmlns:a16="http://schemas.microsoft.com/office/drawing/2014/main" id="{831572C2-00A3-4780-AE1D-70327FB1A5CD}"/>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7569988" y="2479132"/>
            <a:ext cx="461717" cy="341467"/>
          </a:xfrm>
          <a:prstGeom prst="rect">
            <a:avLst/>
          </a:prstGeom>
          <a:noFill/>
          <a:extLst>
            <a:ext uri="{909E8E84-426E-40DD-AFC4-6F175D3DCCD1}">
              <a14:hiddenFill xmlns:a14="http://schemas.microsoft.com/office/drawing/2010/main">
                <a:solidFill>
                  <a:srgbClr val="FFFFFF"/>
                </a:solidFill>
              </a14:hiddenFill>
            </a:ext>
          </a:extLst>
        </p:spPr>
      </p:pic>
      <p:cxnSp>
        <p:nvCxnSpPr>
          <p:cNvPr id="184" name="Straight Connector 183">
            <a:extLst>
              <a:ext uri="{FF2B5EF4-FFF2-40B4-BE49-F238E27FC236}">
                <a16:creationId xmlns:a16="http://schemas.microsoft.com/office/drawing/2014/main" id="{71731F49-4DBB-4595-B0F4-9E015C95F23F}"/>
              </a:ext>
            </a:extLst>
          </p:cNvPr>
          <p:cNvCxnSpPr/>
          <p:nvPr/>
        </p:nvCxnSpPr>
        <p:spPr>
          <a:xfrm>
            <a:off x="8462610" y="3042680"/>
            <a:ext cx="1165964" cy="0"/>
          </a:xfrm>
          <a:prstGeom prst="line">
            <a:avLst/>
          </a:prstGeom>
          <a:ln w="12700">
            <a:solidFill>
              <a:schemeClr val="tx2"/>
            </a:solidFill>
            <a:tailEnd type="none"/>
          </a:ln>
          <a:effectLst/>
        </p:spPr>
        <p:style>
          <a:lnRef idx="2">
            <a:schemeClr val="accent1"/>
          </a:lnRef>
          <a:fillRef idx="0">
            <a:schemeClr val="accent1"/>
          </a:fillRef>
          <a:effectRef idx="1">
            <a:schemeClr val="accent1"/>
          </a:effectRef>
          <a:fontRef idx="minor">
            <a:schemeClr val="tx1"/>
          </a:fontRef>
        </p:style>
      </p:cxnSp>
      <p:pic>
        <p:nvPicPr>
          <p:cNvPr id="185" name="Picture 184">
            <a:extLst>
              <a:ext uri="{FF2B5EF4-FFF2-40B4-BE49-F238E27FC236}">
                <a16:creationId xmlns:a16="http://schemas.microsoft.com/office/drawing/2014/main" id="{98991D61-B001-41DF-8DED-462FE8623CCF}"/>
              </a:ext>
            </a:extLst>
          </p:cNvPr>
          <p:cNvPicPr>
            <a:picLocks noChangeAspect="1"/>
          </p:cNvPicPr>
          <p:nvPr/>
        </p:nvPicPr>
        <p:blipFill>
          <a:blip r:embed="rId38"/>
          <a:stretch>
            <a:fillRect/>
          </a:stretch>
        </p:blipFill>
        <p:spPr>
          <a:xfrm>
            <a:off x="8734747" y="3141073"/>
            <a:ext cx="658210" cy="472051"/>
          </a:xfrm>
          <a:prstGeom prst="rect">
            <a:avLst/>
          </a:prstGeom>
        </p:spPr>
      </p:pic>
      <p:cxnSp>
        <p:nvCxnSpPr>
          <p:cNvPr id="187" name="Straight Arrow Connector 186">
            <a:extLst>
              <a:ext uri="{FF2B5EF4-FFF2-40B4-BE49-F238E27FC236}">
                <a16:creationId xmlns:a16="http://schemas.microsoft.com/office/drawing/2014/main" id="{209E2D52-FFD5-427F-93BE-E755A30D4EEB}"/>
              </a:ext>
            </a:extLst>
          </p:cNvPr>
          <p:cNvCxnSpPr>
            <a:cxnSpLocks/>
          </p:cNvCxnSpPr>
          <p:nvPr/>
        </p:nvCxnSpPr>
        <p:spPr>
          <a:xfrm flipH="1" flipV="1">
            <a:off x="7851359" y="2861774"/>
            <a:ext cx="2279" cy="622969"/>
          </a:xfrm>
          <a:prstGeom prst="straightConnector1">
            <a:avLst/>
          </a:prstGeom>
          <a:noFill/>
          <a:ln w="38100" cap="flat" cmpd="sng" algn="ctr">
            <a:solidFill>
              <a:schemeClr val="bg1">
                <a:lumMod val="50000"/>
              </a:schemeClr>
            </a:solidFill>
            <a:prstDash val="sysDash"/>
            <a:tailEnd type="triangle"/>
          </a:ln>
          <a:effectLst/>
        </p:spPr>
      </p:cxnSp>
      <p:cxnSp>
        <p:nvCxnSpPr>
          <p:cNvPr id="190" name="Straight Arrow Connector 189">
            <a:extLst>
              <a:ext uri="{FF2B5EF4-FFF2-40B4-BE49-F238E27FC236}">
                <a16:creationId xmlns:a16="http://schemas.microsoft.com/office/drawing/2014/main" id="{B174FA6A-26D4-49F6-BAFD-5BABBC27BAFA}"/>
              </a:ext>
            </a:extLst>
          </p:cNvPr>
          <p:cNvCxnSpPr>
            <a:cxnSpLocks/>
          </p:cNvCxnSpPr>
          <p:nvPr/>
        </p:nvCxnSpPr>
        <p:spPr>
          <a:xfrm>
            <a:off x="6897922" y="2860933"/>
            <a:ext cx="15167" cy="647031"/>
          </a:xfrm>
          <a:prstGeom prst="straightConnector1">
            <a:avLst/>
          </a:prstGeom>
          <a:noFill/>
          <a:ln w="38100" cap="flat" cmpd="sng" algn="ctr">
            <a:solidFill>
              <a:schemeClr val="bg1">
                <a:lumMod val="50000"/>
              </a:schemeClr>
            </a:solidFill>
            <a:prstDash val="sysDash"/>
            <a:tailEnd type="triangle"/>
          </a:ln>
          <a:effectLst/>
        </p:spPr>
      </p:cxnSp>
      <p:sp>
        <p:nvSpPr>
          <p:cNvPr id="194" name="TextBox 193">
            <a:extLst>
              <a:ext uri="{FF2B5EF4-FFF2-40B4-BE49-F238E27FC236}">
                <a16:creationId xmlns:a16="http://schemas.microsoft.com/office/drawing/2014/main" id="{6C481ADF-E8A8-4DE3-9DD1-AC18079DFBCE}"/>
              </a:ext>
            </a:extLst>
          </p:cNvPr>
          <p:cNvSpPr txBox="1"/>
          <p:nvPr/>
        </p:nvSpPr>
        <p:spPr>
          <a:xfrm>
            <a:off x="6768142" y="3023522"/>
            <a:ext cx="1183513" cy="338554"/>
          </a:xfrm>
          <a:prstGeom prst="rect">
            <a:avLst/>
          </a:prstGeom>
          <a:noFill/>
        </p:spPr>
        <p:txBody>
          <a:bodyPr wrap="square" rtlCol="0">
            <a:spAutoFit/>
          </a:bodyPr>
          <a:lstStyle/>
          <a:p>
            <a:pPr algn="ctr" defTabSz="914354">
              <a:defRPr/>
            </a:pPr>
            <a:r>
              <a:rPr lang="en-US" sz="800" b="1" dirty="0">
                <a:solidFill>
                  <a:schemeClr val="bg2">
                    <a:lumMod val="50000"/>
                  </a:schemeClr>
                </a:solidFill>
                <a:latin typeface="Calibri" panose="020F0502020204030204"/>
              </a:rPr>
              <a:t>Invoke ML Service, when required</a:t>
            </a:r>
          </a:p>
        </p:txBody>
      </p:sp>
      <p:grpSp>
        <p:nvGrpSpPr>
          <p:cNvPr id="152" name="Group 151">
            <a:extLst>
              <a:ext uri="{FF2B5EF4-FFF2-40B4-BE49-F238E27FC236}">
                <a16:creationId xmlns:a16="http://schemas.microsoft.com/office/drawing/2014/main" id="{AC34E527-DBBC-4D44-BD0F-FF13EEE341D6}"/>
              </a:ext>
            </a:extLst>
          </p:cNvPr>
          <p:cNvGrpSpPr/>
          <p:nvPr/>
        </p:nvGrpSpPr>
        <p:grpSpPr>
          <a:xfrm>
            <a:off x="3100230" y="1686117"/>
            <a:ext cx="760803" cy="1184840"/>
            <a:chOff x="2040132" y="1145208"/>
            <a:chExt cx="570602" cy="1094401"/>
          </a:xfrm>
        </p:grpSpPr>
        <p:sp>
          <p:nvSpPr>
            <p:cNvPr id="153" name="Rectangle 152">
              <a:extLst>
                <a:ext uri="{FF2B5EF4-FFF2-40B4-BE49-F238E27FC236}">
                  <a16:creationId xmlns:a16="http://schemas.microsoft.com/office/drawing/2014/main" id="{D1337FEB-FE94-49DB-8641-93ECF53AC850}"/>
                </a:ext>
              </a:extLst>
            </p:cNvPr>
            <p:cNvSpPr/>
            <p:nvPr/>
          </p:nvSpPr>
          <p:spPr>
            <a:xfrm>
              <a:off x="2040132" y="1155251"/>
              <a:ext cx="570602" cy="1084358"/>
            </a:xfrm>
            <a:prstGeom prst="rect">
              <a:avLst/>
            </a:prstGeom>
            <a:solidFill>
              <a:sysClr val="window" lastClr="FFFFFF">
                <a:alpha val="16000"/>
              </a:sysClr>
            </a:solidFill>
            <a:ln w="12700" cap="flat" cmpd="sng" algn="ctr">
              <a:solidFill>
                <a:srgbClr val="213E97">
                  <a:shade val="50000"/>
                </a:srgbClr>
              </a:solidFill>
              <a:prstDash val="solid"/>
            </a:ln>
            <a:effectLst/>
          </p:spPr>
          <p:txBody>
            <a:bodyPr rtlCol="0" anchor="ctr"/>
            <a:lstStyle/>
            <a:p>
              <a:pPr algn="ctr" defTabSz="914354">
                <a:defRPr/>
              </a:pPr>
              <a:endParaRPr lang="en-US" kern="0" dirty="0">
                <a:solidFill>
                  <a:srgbClr val="141414"/>
                </a:solidFill>
                <a:latin typeface="Calibri" panose="020F0502020204030204"/>
              </a:endParaRPr>
            </a:p>
          </p:txBody>
        </p:sp>
        <p:sp>
          <p:nvSpPr>
            <p:cNvPr id="166" name="Rectangle 165">
              <a:extLst>
                <a:ext uri="{FF2B5EF4-FFF2-40B4-BE49-F238E27FC236}">
                  <a16:creationId xmlns:a16="http://schemas.microsoft.com/office/drawing/2014/main" id="{BF03472D-35F3-44F2-A3A2-695BF12EB5D9}"/>
                </a:ext>
              </a:extLst>
            </p:cNvPr>
            <p:cNvSpPr/>
            <p:nvPr/>
          </p:nvSpPr>
          <p:spPr>
            <a:xfrm>
              <a:off x="2042806" y="1145208"/>
              <a:ext cx="566843" cy="242587"/>
            </a:xfrm>
            <a:prstGeom prst="rect">
              <a:avLst/>
            </a:prstGeom>
            <a:solidFill>
              <a:srgbClr val="0537A3"/>
            </a:solidFill>
            <a:ln w="6350" cap="flat" cmpd="sng" algn="ctr">
              <a:solidFill>
                <a:srgbClr val="184998"/>
              </a:solidFill>
              <a:prstDash val="solid"/>
            </a:ln>
            <a:effectLst/>
          </p:spPr>
          <p:txBody>
            <a:bodyPr rtlCol="0" anchor="ctr"/>
            <a:lstStyle/>
            <a:p>
              <a:pPr algn="ctr" defTabSz="609570">
                <a:defRPr/>
              </a:pPr>
              <a:r>
                <a:rPr lang="en-US" sz="1067" b="1" dirty="0">
                  <a:solidFill>
                    <a:prstClr val="white"/>
                  </a:solidFill>
                  <a:latin typeface="Calibri" panose="020F0502020204030204" pitchFamily="34" charset="0"/>
                  <a:cs typeface="Calibri" panose="020F0502020204030204" pitchFamily="34" charset="0"/>
                </a:rPr>
                <a:t>Ingest</a:t>
              </a:r>
            </a:p>
          </p:txBody>
        </p:sp>
      </p:grpSp>
      <p:sp>
        <p:nvSpPr>
          <p:cNvPr id="167" name="TextBox 166">
            <a:extLst>
              <a:ext uri="{FF2B5EF4-FFF2-40B4-BE49-F238E27FC236}">
                <a16:creationId xmlns:a16="http://schemas.microsoft.com/office/drawing/2014/main" id="{BC092557-D512-4EF4-A1C1-6FE3C91D5FF0}"/>
              </a:ext>
            </a:extLst>
          </p:cNvPr>
          <p:cNvSpPr txBox="1"/>
          <p:nvPr/>
        </p:nvSpPr>
        <p:spPr>
          <a:xfrm>
            <a:off x="3000225" y="2470033"/>
            <a:ext cx="1007017" cy="461616"/>
          </a:xfrm>
          <a:prstGeom prst="rect">
            <a:avLst/>
          </a:prstGeom>
          <a:noFill/>
        </p:spPr>
        <p:txBody>
          <a:bodyPr wrap="square" lIns="121873" tIns="60936" rIns="121873" bIns="60936" rtlCol="0">
            <a:spAutoFit/>
          </a:bodyPr>
          <a:lstStyle/>
          <a:p>
            <a:pPr algn="ctr" defTabSz="1218600">
              <a:defRPr/>
            </a:pPr>
            <a:r>
              <a:rPr lang="en-US" sz="1100" b="1" dirty="0">
                <a:solidFill>
                  <a:srgbClr val="141414"/>
                </a:solidFill>
              </a:rPr>
              <a:t>Azure Data Factory V2</a:t>
            </a:r>
          </a:p>
        </p:txBody>
      </p:sp>
      <p:pic>
        <p:nvPicPr>
          <p:cNvPr id="35" name="Picture 34">
            <a:extLst>
              <a:ext uri="{FF2B5EF4-FFF2-40B4-BE49-F238E27FC236}">
                <a16:creationId xmlns:a16="http://schemas.microsoft.com/office/drawing/2014/main" id="{DE157E1C-E2CC-48E7-9C2C-78287AB6229A}"/>
              </a:ext>
            </a:extLst>
          </p:cNvPr>
          <p:cNvPicPr>
            <a:picLocks noChangeAspect="1"/>
          </p:cNvPicPr>
          <p:nvPr/>
        </p:nvPicPr>
        <p:blipFill rotWithShape="1">
          <a:blip r:embed="rId39" cstate="print">
            <a:extLst>
              <a:ext uri="{28A0092B-C50C-407E-A947-70E740481C1C}">
                <a14:useLocalDpi xmlns:a14="http://schemas.microsoft.com/office/drawing/2010/main" val="0"/>
              </a:ext>
            </a:extLst>
          </a:blip>
          <a:srcRect t="5859" b="7546"/>
          <a:stretch/>
        </p:blipFill>
        <p:spPr>
          <a:xfrm>
            <a:off x="4844688" y="2070290"/>
            <a:ext cx="732295" cy="634127"/>
          </a:xfrm>
          <a:prstGeom prst="rect">
            <a:avLst/>
          </a:prstGeom>
        </p:spPr>
      </p:pic>
      <p:pic>
        <p:nvPicPr>
          <p:cNvPr id="1028" name="Picture 4" descr="Image result for power bi">
            <a:extLst>
              <a:ext uri="{FF2B5EF4-FFF2-40B4-BE49-F238E27FC236}">
                <a16:creationId xmlns:a16="http://schemas.microsoft.com/office/drawing/2014/main" id="{DC49547A-BC1D-4225-80B1-6960E23B0D88}"/>
              </a:ext>
            </a:extLst>
          </p:cNvPr>
          <p:cNvPicPr>
            <a:picLocks noChangeAspect="1" noChangeArrowheads="1"/>
          </p:cNvPicPr>
          <p:nvPr/>
        </p:nvPicPr>
        <p:blipFill rotWithShape="1">
          <a:blip r:embed="rId40">
            <a:extLst>
              <a:ext uri="{28A0092B-C50C-407E-A947-70E740481C1C}">
                <a14:useLocalDpi xmlns:a14="http://schemas.microsoft.com/office/drawing/2010/main" val="0"/>
              </a:ext>
            </a:extLst>
          </a:blip>
          <a:srcRect l="16840" t="17318" r="19126" b="22080"/>
          <a:stretch/>
        </p:blipFill>
        <p:spPr bwMode="auto">
          <a:xfrm>
            <a:off x="11244482" y="1515872"/>
            <a:ext cx="604025" cy="571646"/>
          </a:xfrm>
          <a:prstGeom prst="rect">
            <a:avLst/>
          </a:prstGeom>
          <a:noFill/>
          <a:extLst>
            <a:ext uri="{909E8E84-426E-40DD-AFC4-6F175D3DCCD1}">
              <a14:hiddenFill xmlns:a14="http://schemas.microsoft.com/office/drawing/2010/main">
                <a:solidFill>
                  <a:srgbClr val="FFFFFF"/>
                </a:solidFill>
              </a14:hiddenFill>
            </a:ext>
          </a:extLst>
        </p:spPr>
      </p:pic>
      <p:cxnSp>
        <p:nvCxnSpPr>
          <p:cNvPr id="179" name="Straight Connector 178">
            <a:extLst>
              <a:ext uri="{FF2B5EF4-FFF2-40B4-BE49-F238E27FC236}">
                <a16:creationId xmlns:a16="http://schemas.microsoft.com/office/drawing/2014/main" id="{F49BF4DF-2939-4730-B99B-764CB9C70B4B}"/>
              </a:ext>
            </a:extLst>
          </p:cNvPr>
          <p:cNvCxnSpPr/>
          <p:nvPr/>
        </p:nvCxnSpPr>
        <p:spPr>
          <a:xfrm>
            <a:off x="8453371" y="3698463"/>
            <a:ext cx="1165964" cy="0"/>
          </a:xfrm>
          <a:prstGeom prst="line">
            <a:avLst/>
          </a:prstGeom>
          <a:ln w="12700">
            <a:solidFill>
              <a:schemeClr val="tx2"/>
            </a:solidFill>
            <a:tailEnd type="none"/>
          </a:ln>
          <a:effectLst/>
        </p:spPr>
        <p:style>
          <a:lnRef idx="2">
            <a:schemeClr val="accent1"/>
          </a:lnRef>
          <a:fillRef idx="0">
            <a:schemeClr val="accent1"/>
          </a:fillRef>
          <a:effectRef idx="1">
            <a:schemeClr val="accent1"/>
          </a:effectRef>
          <a:fontRef idx="minor">
            <a:schemeClr val="tx1"/>
          </a:fontRef>
        </p:style>
      </p:cxnSp>
      <p:sp>
        <p:nvSpPr>
          <p:cNvPr id="180" name="Right Arrow 3">
            <a:extLst>
              <a:ext uri="{FF2B5EF4-FFF2-40B4-BE49-F238E27FC236}">
                <a16:creationId xmlns:a16="http://schemas.microsoft.com/office/drawing/2014/main" id="{8C687114-E205-4C80-9DB9-FD303346BBFC}"/>
              </a:ext>
            </a:extLst>
          </p:cNvPr>
          <p:cNvSpPr/>
          <p:nvPr/>
        </p:nvSpPr>
        <p:spPr>
          <a:xfrm>
            <a:off x="3875257" y="2330253"/>
            <a:ext cx="950601" cy="129250"/>
          </a:xfrm>
          <a:prstGeom prst="rightArrow">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pic>
        <p:nvPicPr>
          <p:cNvPr id="60" name="Picture 59">
            <a:extLst>
              <a:ext uri="{FF2B5EF4-FFF2-40B4-BE49-F238E27FC236}">
                <a16:creationId xmlns:a16="http://schemas.microsoft.com/office/drawing/2014/main" id="{64E6D7EB-FC4C-4331-9FB7-8123F4AF4108}"/>
              </a:ext>
            </a:extLst>
          </p:cNvPr>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2873208" y="3153293"/>
            <a:ext cx="1214847" cy="412990"/>
          </a:xfrm>
          <a:prstGeom prst="rect">
            <a:avLst/>
          </a:prstGeom>
        </p:spPr>
      </p:pic>
      <p:sp>
        <p:nvSpPr>
          <p:cNvPr id="168" name="Right Arrow 172">
            <a:extLst>
              <a:ext uri="{FF2B5EF4-FFF2-40B4-BE49-F238E27FC236}">
                <a16:creationId xmlns:a16="http://schemas.microsoft.com/office/drawing/2014/main" id="{4CB18989-FB99-449A-ADE1-F050E041C0A3}"/>
              </a:ext>
            </a:extLst>
          </p:cNvPr>
          <p:cNvSpPr/>
          <p:nvPr/>
        </p:nvSpPr>
        <p:spPr>
          <a:xfrm>
            <a:off x="2605160" y="3280586"/>
            <a:ext cx="264470" cy="176419"/>
          </a:xfrm>
          <a:prstGeom prst="rightArrow">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prstClr val="white"/>
              </a:solidFill>
              <a:latin typeface="Arial"/>
            </a:endParaRPr>
          </a:p>
        </p:txBody>
      </p:sp>
      <p:cxnSp>
        <p:nvCxnSpPr>
          <p:cNvPr id="177" name="Straight Arrow Connector 176">
            <a:extLst>
              <a:ext uri="{FF2B5EF4-FFF2-40B4-BE49-F238E27FC236}">
                <a16:creationId xmlns:a16="http://schemas.microsoft.com/office/drawing/2014/main" id="{6B76CFB8-1C46-49DF-94D5-C4968B3A5DD6}"/>
              </a:ext>
            </a:extLst>
          </p:cNvPr>
          <p:cNvCxnSpPr>
            <a:cxnSpLocks/>
            <a:stCxn id="60" idx="3"/>
            <a:endCxn id="188" idx="1"/>
          </p:cNvCxnSpPr>
          <p:nvPr/>
        </p:nvCxnSpPr>
        <p:spPr>
          <a:xfrm flipV="1">
            <a:off x="4088055" y="3194567"/>
            <a:ext cx="1732495" cy="165221"/>
          </a:xfrm>
          <a:prstGeom prst="bentConnector3">
            <a:avLst>
              <a:gd name="adj1" fmla="val 64928"/>
            </a:avLst>
          </a:prstGeom>
          <a:noFill/>
          <a:ln w="38100" cap="flat" cmpd="sng" algn="ctr">
            <a:solidFill>
              <a:srgbClr val="1FB14A"/>
            </a:solidFill>
            <a:prstDash val="sysDash"/>
            <a:tailEnd type="triangle"/>
          </a:ln>
          <a:effectLst/>
        </p:spPr>
      </p:cxnSp>
      <p:sp>
        <p:nvSpPr>
          <p:cNvPr id="181" name="TextBox 180">
            <a:extLst>
              <a:ext uri="{FF2B5EF4-FFF2-40B4-BE49-F238E27FC236}">
                <a16:creationId xmlns:a16="http://schemas.microsoft.com/office/drawing/2014/main" id="{9F396445-3E8E-4D92-8B1C-310C99F3D1E5}"/>
              </a:ext>
            </a:extLst>
          </p:cNvPr>
          <p:cNvSpPr txBox="1"/>
          <p:nvPr/>
        </p:nvSpPr>
        <p:spPr>
          <a:xfrm>
            <a:off x="4328378" y="3059424"/>
            <a:ext cx="687713" cy="338554"/>
          </a:xfrm>
          <a:prstGeom prst="rect">
            <a:avLst/>
          </a:prstGeom>
          <a:noFill/>
        </p:spPr>
        <p:txBody>
          <a:bodyPr wrap="square" rtlCol="0">
            <a:spAutoFit/>
          </a:bodyPr>
          <a:lstStyle/>
          <a:p>
            <a:pPr algn="ctr" defTabSz="914354">
              <a:defRPr/>
            </a:pPr>
            <a:r>
              <a:rPr lang="en-US" sz="800" b="1" dirty="0">
                <a:solidFill>
                  <a:prstClr val="black"/>
                </a:solidFill>
                <a:latin typeface="Calibri" panose="020F0502020204030204"/>
              </a:rPr>
              <a:t>Kafka Event Capture</a:t>
            </a:r>
          </a:p>
        </p:txBody>
      </p:sp>
      <p:sp>
        <p:nvSpPr>
          <p:cNvPr id="188" name="Rectangle 187">
            <a:extLst>
              <a:ext uri="{FF2B5EF4-FFF2-40B4-BE49-F238E27FC236}">
                <a16:creationId xmlns:a16="http://schemas.microsoft.com/office/drawing/2014/main" id="{F75E991B-9CC6-4E5F-AD71-8289BF4D2363}"/>
              </a:ext>
            </a:extLst>
          </p:cNvPr>
          <p:cNvSpPr/>
          <p:nvPr/>
        </p:nvSpPr>
        <p:spPr>
          <a:xfrm>
            <a:off x="5820550" y="2832899"/>
            <a:ext cx="737097" cy="723335"/>
          </a:xfrm>
          <a:prstGeom prst="rect">
            <a:avLst/>
          </a:prstGeom>
          <a:solidFill>
            <a:sysClr val="window" lastClr="FFFFFF"/>
          </a:solidFill>
          <a:ln w="12700" cap="flat" cmpd="sng" algn="ctr">
            <a:solidFill>
              <a:srgbClr val="213E97"/>
            </a:solidFill>
            <a:prstDash val="solid"/>
          </a:ln>
          <a:effectLst/>
        </p:spPr>
        <p:txBody>
          <a:bodyPr rtlCol="0" anchor="b"/>
          <a:lstStyle/>
          <a:p>
            <a:pPr algn="ctr" defTabSz="1219080">
              <a:defRPr/>
            </a:pPr>
            <a:endParaRPr lang="en-US" sz="1200" kern="0" dirty="0">
              <a:solidFill>
                <a:prstClr val="black"/>
              </a:solidFill>
              <a:latin typeface="Calibri" panose="020F0502020204030204"/>
            </a:endParaRPr>
          </a:p>
        </p:txBody>
      </p:sp>
      <p:cxnSp>
        <p:nvCxnSpPr>
          <p:cNvPr id="146" name="Straight Connector 145">
            <a:extLst>
              <a:ext uri="{FF2B5EF4-FFF2-40B4-BE49-F238E27FC236}">
                <a16:creationId xmlns:a16="http://schemas.microsoft.com/office/drawing/2014/main" id="{F5F25D47-4C29-45CB-9190-FB43FE4D86FB}"/>
              </a:ext>
            </a:extLst>
          </p:cNvPr>
          <p:cNvCxnSpPr>
            <a:cxnSpLocks/>
          </p:cNvCxnSpPr>
          <p:nvPr/>
        </p:nvCxnSpPr>
        <p:spPr>
          <a:xfrm>
            <a:off x="6169892" y="2363397"/>
            <a:ext cx="0" cy="47216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91" name="Picture 190">
            <a:extLst>
              <a:ext uri="{FF2B5EF4-FFF2-40B4-BE49-F238E27FC236}">
                <a16:creationId xmlns:a16="http://schemas.microsoft.com/office/drawing/2014/main" id="{669F3CEB-929B-4264-AB40-98A73E6E2CAB}"/>
              </a:ext>
            </a:extLst>
          </p:cNvPr>
          <p:cNvPicPr>
            <a:picLocks noChangeAspect="1"/>
          </p:cNvPicPr>
          <p:nvPr/>
        </p:nvPicPr>
        <p:blipFill>
          <a:blip r:embed="rId22"/>
          <a:stretch>
            <a:fillRect/>
          </a:stretch>
        </p:blipFill>
        <p:spPr>
          <a:xfrm>
            <a:off x="5837388" y="2855079"/>
            <a:ext cx="367148" cy="292725"/>
          </a:xfrm>
          <a:prstGeom prst="rect">
            <a:avLst/>
          </a:prstGeom>
          <a:solidFill>
            <a:schemeClr val="bg1"/>
          </a:solidFill>
        </p:spPr>
      </p:pic>
      <p:pic>
        <p:nvPicPr>
          <p:cNvPr id="192" name="Picture 191">
            <a:extLst>
              <a:ext uri="{FF2B5EF4-FFF2-40B4-BE49-F238E27FC236}">
                <a16:creationId xmlns:a16="http://schemas.microsoft.com/office/drawing/2014/main" id="{5A1F01F0-21B8-44A0-AC41-6FA0A4E650E7}"/>
              </a:ext>
            </a:extLst>
          </p:cNvPr>
          <p:cNvPicPr>
            <a:picLocks noChangeAspect="1"/>
          </p:cNvPicPr>
          <p:nvPr/>
        </p:nvPicPr>
        <p:blipFill rotWithShape="1">
          <a:blip r:embed="rId42" cstate="print">
            <a:extLst>
              <a:ext uri="{28A0092B-C50C-407E-A947-70E740481C1C}">
                <a14:useLocalDpi xmlns:a14="http://schemas.microsoft.com/office/drawing/2010/main" val="0"/>
              </a:ext>
            </a:extLst>
          </a:blip>
          <a:srcRect l="33856" t="18713" r="33761" b="43358"/>
          <a:stretch/>
        </p:blipFill>
        <p:spPr>
          <a:xfrm>
            <a:off x="6177316" y="2857818"/>
            <a:ext cx="367147" cy="357987"/>
          </a:xfrm>
          <a:prstGeom prst="rect">
            <a:avLst/>
          </a:prstGeom>
        </p:spPr>
      </p:pic>
      <p:pic>
        <p:nvPicPr>
          <p:cNvPr id="118" name="Picture 117">
            <a:extLst>
              <a:ext uri="{FF2B5EF4-FFF2-40B4-BE49-F238E27FC236}">
                <a16:creationId xmlns:a16="http://schemas.microsoft.com/office/drawing/2014/main" id="{0533A0F2-0CBB-4475-8265-F6FD34A4A0C3}"/>
              </a:ext>
            </a:extLst>
          </p:cNvPr>
          <p:cNvPicPr>
            <a:picLocks noChangeAspect="1"/>
          </p:cNvPicPr>
          <p:nvPr/>
        </p:nvPicPr>
        <p:blipFill rotWithShape="1">
          <a:blip r:embed="rId43" cstate="print">
            <a:extLst>
              <a:ext uri="{28A0092B-C50C-407E-A947-70E740481C1C}">
                <a14:useLocalDpi xmlns:a14="http://schemas.microsoft.com/office/drawing/2010/main" val="0"/>
              </a:ext>
            </a:extLst>
          </a:blip>
          <a:srcRect l="19352" t="6845" r="19422" b="7240"/>
          <a:stretch/>
        </p:blipFill>
        <p:spPr>
          <a:xfrm>
            <a:off x="6015976" y="3013971"/>
            <a:ext cx="346332" cy="327158"/>
          </a:xfrm>
          <a:prstGeom prst="rect">
            <a:avLst/>
          </a:prstGeom>
        </p:spPr>
      </p:pic>
      <p:sp>
        <p:nvSpPr>
          <p:cNvPr id="189" name="TextBox 188">
            <a:extLst>
              <a:ext uri="{FF2B5EF4-FFF2-40B4-BE49-F238E27FC236}">
                <a16:creationId xmlns:a16="http://schemas.microsoft.com/office/drawing/2014/main" id="{38F7DED5-83FE-4F23-AD43-3EB6F6CB60BE}"/>
              </a:ext>
            </a:extLst>
          </p:cNvPr>
          <p:cNvSpPr txBox="1"/>
          <p:nvPr/>
        </p:nvSpPr>
        <p:spPr>
          <a:xfrm>
            <a:off x="5858373" y="3236681"/>
            <a:ext cx="691242" cy="209298"/>
          </a:xfrm>
          <a:prstGeom prst="rect">
            <a:avLst/>
          </a:prstGeom>
          <a:noFill/>
        </p:spPr>
        <p:txBody>
          <a:bodyPr wrap="square" lIns="0" tIns="0" rIns="0" bIns="0" rtlCol="0" anchor="t">
            <a:noAutofit/>
          </a:bodyPr>
          <a:lstStyle/>
          <a:p>
            <a:pPr algn="ctr" defTabSz="914332">
              <a:defRPr/>
            </a:pPr>
            <a:r>
              <a:rPr lang="en-US" sz="1067" b="1" kern="0" dirty="0">
                <a:solidFill>
                  <a:srgbClr val="141414"/>
                </a:solidFill>
                <a:latin typeface="Calibri" panose="020F0502020204030204"/>
                <a:cs typeface="Calibri" panose="020F0502020204030204" pitchFamily="34" charset="0"/>
              </a:rPr>
              <a:t>Transform/Aggregate</a:t>
            </a:r>
          </a:p>
        </p:txBody>
      </p:sp>
    </p:spTree>
    <p:extLst>
      <p:ext uri="{BB962C8B-B14F-4D97-AF65-F5344CB8AC3E}">
        <p14:creationId xmlns:p14="http://schemas.microsoft.com/office/powerpoint/2010/main" val="2431117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Roboto"/>
              </a:rPr>
              <a:t>Azure Lambda Architecture with Change Feed</a:t>
            </a:r>
          </a:p>
        </p:txBody>
      </p:sp>
      <p:sp>
        <p:nvSpPr>
          <p:cNvPr id="25" name="TextBox 24">
            <a:extLst>
              <a:ext uri="{FF2B5EF4-FFF2-40B4-BE49-F238E27FC236}">
                <a16:creationId xmlns:a16="http://schemas.microsoft.com/office/drawing/2014/main" id="{CF64E1AF-6141-481C-A8EA-90DF6CBA7F22}"/>
              </a:ext>
            </a:extLst>
          </p:cNvPr>
          <p:cNvSpPr txBox="1"/>
          <p:nvPr/>
        </p:nvSpPr>
        <p:spPr>
          <a:xfrm>
            <a:off x="6719930" y="689037"/>
            <a:ext cx="5198989" cy="3370153"/>
          </a:xfrm>
          <a:prstGeom prst="rect">
            <a:avLst/>
          </a:prstGeom>
          <a:noFill/>
        </p:spPr>
        <p:txBody>
          <a:bodyPr wrap="square" rtlCol="0">
            <a:spAutoFit/>
          </a:bodyPr>
          <a:lstStyle/>
          <a:p>
            <a:pPr marL="285750" indent="-285750">
              <a:spcAft>
                <a:spcPts val="600"/>
              </a:spcAft>
              <a:buClr>
                <a:schemeClr val="tx1"/>
              </a:buClr>
              <a:buFont typeface="Arial" panose="020B0604020202020204" pitchFamily="34" charset="0"/>
              <a:buChar char="•"/>
            </a:pPr>
            <a:r>
              <a:rPr lang="en-US" sz="1400" dirty="0"/>
              <a:t>It is an evolution of the original Azure Lambda Architecture. </a:t>
            </a:r>
          </a:p>
          <a:p>
            <a:pPr marL="285750" indent="-285750">
              <a:spcAft>
                <a:spcPts val="600"/>
              </a:spcAft>
              <a:buClr>
                <a:schemeClr val="tx1"/>
              </a:buClr>
              <a:buFont typeface="Arial" panose="020B0604020202020204" pitchFamily="34" charset="0"/>
              <a:buChar char="•"/>
            </a:pPr>
            <a:r>
              <a:rPr lang="en-US" sz="1400" dirty="0"/>
              <a:t>The data ingestion service is built for high volume and high frequency transaction scenarios.</a:t>
            </a:r>
          </a:p>
          <a:p>
            <a:pPr marL="285750" indent="-285750">
              <a:spcAft>
                <a:spcPts val="600"/>
              </a:spcAft>
              <a:buClr>
                <a:schemeClr val="tx1"/>
              </a:buClr>
              <a:buFont typeface="Arial" panose="020B0604020202020204" pitchFamily="34" charset="0"/>
              <a:buChar char="•"/>
            </a:pPr>
            <a:r>
              <a:rPr lang="en-US" sz="1400" dirty="0"/>
              <a:t>All data is pushed </a:t>
            </a:r>
            <a:r>
              <a:rPr lang="en-US" sz="1400" b="1" dirty="0"/>
              <a:t>only into Azure Cosmos DB</a:t>
            </a:r>
            <a:endParaRPr lang="en-US" sz="1400" dirty="0"/>
          </a:p>
          <a:p>
            <a:pPr marL="285750" indent="-285750">
              <a:spcAft>
                <a:spcPts val="600"/>
              </a:spcAft>
              <a:buClr>
                <a:schemeClr val="tx1"/>
              </a:buClr>
              <a:buFont typeface="Arial" panose="020B0604020202020204" pitchFamily="34" charset="0"/>
              <a:buChar char="•"/>
            </a:pPr>
            <a:r>
              <a:rPr lang="en-US" sz="1400" dirty="0"/>
              <a:t>Cosmos DB serves as the master data (immutable, append-only) repository. Also:</a:t>
            </a:r>
          </a:p>
          <a:p>
            <a:pPr marL="742950" lvl="1" indent="-285750">
              <a:spcAft>
                <a:spcPts val="600"/>
              </a:spcAft>
              <a:buClr>
                <a:schemeClr val="tx1"/>
              </a:buClr>
              <a:buFont typeface="Courier New" panose="02070309020205020404" pitchFamily="49" charset="0"/>
              <a:buChar char="o"/>
            </a:pPr>
            <a:r>
              <a:rPr lang="en-US" sz="1400" dirty="0"/>
              <a:t>Built for high velocity and high volume data operations</a:t>
            </a:r>
          </a:p>
          <a:p>
            <a:pPr marL="742950" lvl="1" indent="-285750">
              <a:spcAft>
                <a:spcPts val="600"/>
              </a:spcAft>
              <a:buClr>
                <a:schemeClr val="tx1"/>
              </a:buClr>
              <a:buFont typeface="Courier New" panose="02070309020205020404" pitchFamily="49" charset="0"/>
              <a:buChar char="o"/>
            </a:pPr>
            <a:r>
              <a:rPr lang="en-US" sz="1400" b="1" dirty="0"/>
              <a:t>Change feed </a:t>
            </a:r>
            <a:r>
              <a:rPr lang="en-US" sz="1400" dirty="0"/>
              <a:t>is </a:t>
            </a:r>
            <a:r>
              <a:rPr lang="en-US" sz="1400" b="1" dirty="0"/>
              <a:t>enabled by default</a:t>
            </a:r>
          </a:p>
          <a:p>
            <a:pPr marL="285750" indent="-285750">
              <a:spcAft>
                <a:spcPts val="600"/>
              </a:spcAft>
              <a:buClr>
                <a:schemeClr val="tx1"/>
              </a:buClr>
              <a:buFont typeface="Arial" panose="020B0604020202020204" pitchFamily="34" charset="0"/>
              <a:buChar char="•"/>
            </a:pPr>
            <a:r>
              <a:rPr lang="en-US" sz="1400" dirty="0"/>
              <a:t>Automatic Change Feed generation is guaranteed</a:t>
            </a:r>
          </a:p>
          <a:p>
            <a:pPr marL="285750" indent="-285750">
              <a:spcAft>
                <a:spcPts val="600"/>
              </a:spcAft>
              <a:buClr>
                <a:schemeClr val="tx1"/>
              </a:buClr>
              <a:buFont typeface="Arial" panose="020B0604020202020204" pitchFamily="34" charset="0"/>
              <a:buChar char="•"/>
            </a:pPr>
            <a:r>
              <a:rPr lang="en-US" sz="1400" dirty="0"/>
              <a:t>The speed layer reads the Change Feed to create Real-time views</a:t>
            </a:r>
          </a:p>
          <a:p>
            <a:pPr marL="285750" indent="-285750">
              <a:spcAft>
                <a:spcPts val="600"/>
              </a:spcAft>
              <a:buClr>
                <a:schemeClr val="tx1"/>
              </a:buClr>
              <a:buFont typeface="Arial" panose="020B0604020202020204" pitchFamily="34" charset="0"/>
              <a:buChar char="•"/>
            </a:pPr>
            <a:r>
              <a:rPr lang="en-US" sz="1400" dirty="0"/>
              <a:t>The Decision Layer minimizes query logic complexity</a:t>
            </a:r>
          </a:p>
          <a:p>
            <a:pPr marL="285750" indent="-285750">
              <a:spcAft>
                <a:spcPts val="600"/>
              </a:spcAft>
              <a:buClr>
                <a:schemeClr val="tx1"/>
              </a:buClr>
              <a:buFont typeface="Arial" panose="020B0604020202020204" pitchFamily="34" charset="0"/>
              <a:buChar char="•"/>
            </a:pPr>
            <a:r>
              <a:rPr lang="en-US" sz="1400" dirty="0"/>
              <a:t>This architecture requires minimum custom development</a:t>
            </a:r>
          </a:p>
        </p:txBody>
      </p:sp>
      <p:sp>
        <p:nvSpPr>
          <p:cNvPr id="46" name="Rectangle 45">
            <a:extLst>
              <a:ext uri="{FF2B5EF4-FFF2-40B4-BE49-F238E27FC236}">
                <a16:creationId xmlns:a16="http://schemas.microsoft.com/office/drawing/2014/main" id="{B895B7BF-0820-4560-AA1F-5630F19FBC24}"/>
              </a:ext>
            </a:extLst>
          </p:cNvPr>
          <p:cNvSpPr/>
          <p:nvPr/>
        </p:nvSpPr>
        <p:spPr>
          <a:xfrm>
            <a:off x="6719930" y="4196938"/>
            <a:ext cx="5198989" cy="1985159"/>
          </a:xfrm>
          <a:prstGeom prst="rect">
            <a:avLst/>
          </a:prstGeom>
          <a:ln>
            <a:solidFill>
              <a:schemeClr val="bg1">
                <a:lumMod val="85000"/>
              </a:schemeClr>
            </a:solidFill>
          </a:ln>
        </p:spPr>
        <p:txBody>
          <a:bodyPr wrap="square">
            <a:spAutoFit/>
          </a:bodyPr>
          <a:lstStyle/>
          <a:p>
            <a:pPr>
              <a:spcAft>
                <a:spcPts val="600"/>
              </a:spcAft>
            </a:pPr>
            <a:r>
              <a:rPr lang="en-US" sz="1400" b="1" dirty="0"/>
              <a:t>Cosmos DB</a:t>
            </a:r>
          </a:p>
          <a:p>
            <a:pPr marL="171450" indent="-171450">
              <a:spcAft>
                <a:spcPts val="600"/>
              </a:spcAft>
              <a:buFont typeface="Arial" panose="020B0604020202020204" pitchFamily="34" charset="0"/>
              <a:buChar char="•"/>
            </a:pPr>
            <a:r>
              <a:rPr lang="en-US" sz="1400" dirty="0"/>
              <a:t>Service guaranteed - high availability, minimal latency, and comprehensive SLAs</a:t>
            </a:r>
          </a:p>
          <a:p>
            <a:pPr marL="171450" indent="-171450">
              <a:spcAft>
                <a:spcPts val="600"/>
              </a:spcAft>
              <a:buFont typeface="Arial" panose="020B0604020202020204" pitchFamily="34" charset="0"/>
              <a:buChar char="•"/>
            </a:pPr>
            <a:r>
              <a:rPr lang="en-US" sz="1400" dirty="0"/>
              <a:t>Provides automatic data maneuvering through Change Feed</a:t>
            </a:r>
          </a:p>
          <a:p>
            <a:pPr>
              <a:spcAft>
                <a:spcPts val="600"/>
              </a:spcAft>
            </a:pPr>
            <a:r>
              <a:rPr lang="en-US" sz="1400" b="1" dirty="0"/>
              <a:t>Change Feed</a:t>
            </a:r>
          </a:p>
          <a:p>
            <a:pPr marL="171450" indent="-171450">
              <a:spcAft>
                <a:spcPts val="600"/>
              </a:spcAft>
              <a:buFont typeface="Arial" panose="020B0604020202020204" pitchFamily="34" charset="0"/>
              <a:buChar char="•"/>
            </a:pPr>
            <a:r>
              <a:rPr lang="en-US" sz="1400" dirty="0"/>
              <a:t>Automatically enabled in any Cosmos DB database account</a:t>
            </a:r>
          </a:p>
          <a:p>
            <a:pPr marL="171450" indent="-171450">
              <a:spcAft>
                <a:spcPts val="600"/>
              </a:spcAft>
              <a:buFont typeface="Arial" panose="020B0604020202020204" pitchFamily="34" charset="0"/>
              <a:buChar char="•"/>
            </a:pPr>
            <a:r>
              <a:rPr lang="en-US" sz="1400" dirty="0"/>
              <a:t>Doesn’t need any additional configuration to start working</a:t>
            </a:r>
          </a:p>
        </p:txBody>
      </p:sp>
      <p:sp>
        <p:nvSpPr>
          <p:cNvPr id="7" name="Rectangle 6">
            <a:extLst>
              <a:ext uri="{FF2B5EF4-FFF2-40B4-BE49-F238E27FC236}">
                <a16:creationId xmlns:a16="http://schemas.microsoft.com/office/drawing/2014/main" id="{322074E8-637C-402B-B62E-7D256EB03844}"/>
              </a:ext>
            </a:extLst>
          </p:cNvPr>
          <p:cNvSpPr/>
          <p:nvPr/>
        </p:nvSpPr>
        <p:spPr>
          <a:xfrm>
            <a:off x="76780" y="4196938"/>
            <a:ext cx="6181145" cy="1984248"/>
          </a:xfrm>
          <a:prstGeom prst="rect">
            <a:avLst/>
          </a:prstGeom>
          <a:noFill/>
          <a:ln>
            <a:solidFill>
              <a:schemeClr val="bg1">
                <a:lumMod val="85000"/>
              </a:schemeClr>
            </a:solidFill>
          </a:ln>
        </p:spPr>
        <p:txBody>
          <a:bodyPr wrap="square">
            <a:spAutoFit/>
          </a:bodyPr>
          <a:lstStyle/>
          <a:p>
            <a:pPr>
              <a:lnSpc>
                <a:spcPct val="150000"/>
              </a:lnSpc>
            </a:pPr>
            <a:r>
              <a:rPr lang="en-US" sz="1400" b="1" dirty="0"/>
              <a:t>Business Benefits</a:t>
            </a:r>
            <a:endParaRPr lang="en-US" sz="1400" dirty="0">
              <a:solidFill>
                <a:srgbClr val="000000"/>
              </a:solidFill>
              <a:ea typeface="Calibri" panose="020F0502020204030204" pitchFamily="34" charset="0"/>
            </a:endParaRPr>
          </a:p>
          <a:p>
            <a:pPr marL="285750" indent="-285750">
              <a:lnSpc>
                <a:spcPct val="150000"/>
              </a:lnSpc>
              <a:spcBef>
                <a:spcPts val="300"/>
              </a:spcBef>
              <a:buFont typeface="Arial" panose="020B0604020202020204" pitchFamily="34" charset="0"/>
              <a:buChar char="•"/>
            </a:pPr>
            <a:r>
              <a:rPr lang="en-US" sz="1400" dirty="0">
                <a:solidFill>
                  <a:srgbClr val="000000"/>
                </a:solidFill>
                <a:ea typeface="Calibri" panose="020F0502020204030204" pitchFamily="34" charset="0"/>
              </a:rPr>
              <a:t>React in real-time to the changing business / market scenarios </a:t>
            </a:r>
          </a:p>
          <a:p>
            <a:pPr marL="285750" indent="-285750">
              <a:spcBef>
                <a:spcPts val="300"/>
              </a:spcBef>
              <a:buFont typeface="Arial" panose="020B0604020202020204" pitchFamily="34" charset="0"/>
              <a:buChar char="•"/>
            </a:pPr>
            <a:r>
              <a:rPr lang="en-US" sz="1400" dirty="0"/>
              <a:t>Informed decisions , ensure high level of services uptime and customer satisfaction</a:t>
            </a:r>
            <a:endParaRPr lang="en-US" sz="1400" dirty="0">
              <a:solidFill>
                <a:srgbClr val="000000"/>
              </a:solidFill>
              <a:ea typeface="Calibri" panose="020F0502020204030204" pitchFamily="34" charset="0"/>
            </a:endParaRPr>
          </a:p>
          <a:p>
            <a:pPr marL="285750" indent="-285750">
              <a:spcBef>
                <a:spcPts val="300"/>
              </a:spcBef>
              <a:buFont typeface="Arial" panose="020B0604020202020204" pitchFamily="34" charset="0"/>
              <a:buChar char="•"/>
            </a:pPr>
            <a:r>
              <a:rPr lang="en-US" sz="1400" dirty="0">
                <a:solidFill>
                  <a:srgbClr val="000000"/>
                </a:solidFill>
                <a:ea typeface="Calibri" panose="020F0502020204030204" pitchFamily="34" charset="0"/>
              </a:rPr>
              <a:t>A</a:t>
            </a:r>
            <a:r>
              <a:rPr lang="en-US" sz="1400" dirty="0">
                <a:ea typeface="Calibri" panose="020F0502020204030204" pitchFamily="34" charset="0"/>
                <a:cs typeface="Times New Roman" panose="02020603050405020304" pitchFamily="18" charset="0"/>
              </a:rPr>
              <a:t>d-hoc or exploratory data discovery for true value based payment models</a:t>
            </a:r>
          </a:p>
          <a:p>
            <a:pPr marL="285750" indent="-285750">
              <a:spcBef>
                <a:spcPts val="300"/>
              </a:spcBef>
              <a:buFont typeface="Arial" panose="020B0604020202020204" pitchFamily="34" charset="0"/>
              <a:buChar char="•"/>
            </a:pPr>
            <a:r>
              <a:rPr lang="en-US" sz="1400" dirty="0">
                <a:ea typeface="Calibri" panose="020F0502020204030204" pitchFamily="34" charset="0"/>
                <a:cs typeface="Times New Roman" panose="02020603050405020304" pitchFamily="18" charset="0"/>
              </a:rPr>
              <a:t>Critical decision making in real-time such as, encounters, EMS, labs, benefits, billings, memberships.</a:t>
            </a:r>
          </a:p>
        </p:txBody>
      </p:sp>
      <p:pic>
        <p:nvPicPr>
          <p:cNvPr id="4" name="Picture 3">
            <a:extLst>
              <a:ext uri="{FF2B5EF4-FFF2-40B4-BE49-F238E27FC236}">
                <a16:creationId xmlns:a16="http://schemas.microsoft.com/office/drawing/2014/main" id="{133BA560-8085-44B0-88F0-E0A027D81129}"/>
              </a:ext>
            </a:extLst>
          </p:cNvPr>
          <p:cNvPicPr>
            <a:picLocks noChangeAspect="1"/>
          </p:cNvPicPr>
          <p:nvPr/>
        </p:nvPicPr>
        <p:blipFill>
          <a:blip r:embed="rId2"/>
          <a:stretch>
            <a:fillRect/>
          </a:stretch>
        </p:blipFill>
        <p:spPr>
          <a:xfrm>
            <a:off x="76780" y="859350"/>
            <a:ext cx="6583680" cy="2955268"/>
          </a:xfrm>
          <a:prstGeom prst="rect">
            <a:avLst/>
          </a:prstGeom>
        </p:spPr>
      </p:pic>
    </p:spTree>
    <p:extLst>
      <p:ext uri="{BB962C8B-B14F-4D97-AF65-F5344CB8AC3E}">
        <p14:creationId xmlns:p14="http://schemas.microsoft.com/office/powerpoint/2010/main" val="4138720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3E9F3-AFC3-4CC8-BB45-B90331221557}"/>
              </a:ext>
            </a:extLst>
          </p:cNvPr>
          <p:cNvSpPr>
            <a:spLocks noGrp="1"/>
          </p:cNvSpPr>
          <p:nvPr>
            <p:ph type="title"/>
          </p:nvPr>
        </p:nvSpPr>
        <p:spPr/>
        <p:txBody>
          <a:bodyPr/>
          <a:lstStyle/>
          <a:p>
            <a:r>
              <a:rPr lang="en-US" dirty="0"/>
              <a:t>Lifecycle of a Machine Learning project</a:t>
            </a:r>
          </a:p>
        </p:txBody>
      </p:sp>
      <p:graphicFrame>
        <p:nvGraphicFramePr>
          <p:cNvPr id="6" name="Diagram 5">
            <a:extLst>
              <a:ext uri="{FF2B5EF4-FFF2-40B4-BE49-F238E27FC236}">
                <a16:creationId xmlns:a16="http://schemas.microsoft.com/office/drawing/2014/main" id="{DAF75B9D-C198-4D25-B9BE-B5A92D1B6238}"/>
              </a:ext>
            </a:extLst>
          </p:cNvPr>
          <p:cNvGraphicFramePr/>
          <p:nvPr>
            <p:extLst>
              <p:ext uri="{D42A27DB-BD31-4B8C-83A1-F6EECF244321}">
                <p14:modId xmlns:p14="http://schemas.microsoft.com/office/powerpoint/2010/main" val="3409667477"/>
              </p:ext>
            </p:extLst>
          </p:nvPr>
        </p:nvGraphicFramePr>
        <p:xfrm>
          <a:off x="272479" y="637315"/>
          <a:ext cx="5915885" cy="45904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517ECC0F-B21E-430B-A842-DBB1D9639753}"/>
              </a:ext>
            </a:extLst>
          </p:cNvPr>
          <p:cNvSpPr txBox="1"/>
          <p:nvPr/>
        </p:nvSpPr>
        <p:spPr>
          <a:xfrm>
            <a:off x="6363855" y="637315"/>
            <a:ext cx="5570673" cy="861990"/>
          </a:xfrm>
          <a:prstGeom prst="rect">
            <a:avLst/>
          </a:prstGeom>
          <a:solidFill>
            <a:schemeClr val="accent4">
              <a:lumMod val="20000"/>
              <a:lumOff val="80000"/>
            </a:schemeClr>
          </a:solidFill>
        </p:spPr>
        <p:txBody>
          <a:bodyPr wrap="square" rtlCol="0">
            <a:spAutoFit/>
          </a:bodyPr>
          <a:lstStyle/>
          <a:p>
            <a:r>
              <a:rPr lang="en-US" sz="1200" dirty="0"/>
              <a:t>Even though all 4 phases of a successful ML project are important. However, in this context, we’ll </a:t>
            </a:r>
            <a:r>
              <a:rPr lang="en-US" sz="1200" b="1" dirty="0"/>
              <a:t>focus on the Modeling and Deployment phases only</a:t>
            </a:r>
            <a:r>
              <a:rPr lang="en-US" sz="1200" dirty="0"/>
              <a:t>. The remaining  phases, Business Understanding and Data Acquisition &amp; Understanding are assumed to be completed elsewhere.</a:t>
            </a:r>
          </a:p>
        </p:txBody>
      </p:sp>
      <p:sp>
        <p:nvSpPr>
          <p:cNvPr id="3" name="Rectangle 2">
            <a:extLst>
              <a:ext uri="{FF2B5EF4-FFF2-40B4-BE49-F238E27FC236}">
                <a16:creationId xmlns:a16="http://schemas.microsoft.com/office/drawing/2014/main" id="{0195A287-7A73-4471-ADE7-ADAFF84D5A92}"/>
              </a:ext>
            </a:extLst>
          </p:cNvPr>
          <p:cNvSpPr/>
          <p:nvPr/>
        </p:nvSpPr>
        <p:spPr>
          <a:xfrm>
            <a:off x="69277" y="5331766"/>
            <a:ext cx="6405414" cy="830997"/>
          </a:xfrm>
          <a:prstGeom prst="rect">
            <a:avLst/>
          </a:prstGeom>
          <a:gradFill>
            <a:gsLst>
              <a:gs pos="11000">
                <a:schemeClr val="accent1">
                  <a:lumMod val="45000"/>
                  <a:lumOff val="55000"/>
                </a:schemeClr>
              </a:gs>
              <a:gs pos="71000">
                <a:schemeClr val="bg1"/>
              </a:gs>
            </a:gsLst>
            <a:lin ang="5400000" scaled="1"/>
          </a:gradFill>
          <a:effectLst>
            <a:outerShdw blurRad="50800" dist="38100" dir="5400000" algn="t" rotWithShape="0">
              <a:prstClr val="black">
                <a:alpha val="40000"/>
              </a:prstClr>
            </a:outerShdw>
          </a:effectLst>
        </p:spPr>
        <p:txBody>
          <a:bodyPr wrap="square">
            <a:spAutoFit/>
          </a:bodyPr>
          <a:lstStyle/>
          <a:p>
            <a:r>
              <a:rPr lang="en-US" sz="1200" dirty="0"/>
              <a:t>Azure Machine Learning is more </a:t>
            </a:r>
            <a:r>
              <a:rPr lang="en-US" sz="1200" b="1" dirty="0"/>
              <a:t>focused on the process and algorithms rather than tools</a:t>
            </a:r>
            <a:r>
              <a:rPr lang="en-US" sz="1200" dirty="0"/>
              <a:t>. </a:t>
            </a:r>
            <a:r>
              <a:rPr lang="en-US" sz="1200" b="1" dirty="0"/>
              <a:t>Azure Machine leaning Studio</a:t>
            </a:r>
            <a:r>
              <a:rPr lang="en-US" sz="1200" dirty="0"/>
              <a:t> (classic) and </a:t>
            </a:r>
            <a:r>
              <a:rPr lang="en-US" sz="1200" b="1" dirty="0"/>
              <a:t>Python </a:t>
            </a:r>
            <a:r>
              <a:rPr lang="en-US" sz="1200" dirty="0"/>
              <a:t>are most frequently used Machine Learning tools (in Azure). And, </a:t>
            </a:r>
            <a:r>
              <a:rPr lang="en-US" sz="1200" b="1" dirty="0" err="1"/>
              <a:t>Numpy</a:t>
            </a:r>
            <a:r>
              <a:rPr lang="en-US" sz="1200" dirty="0"/>
              <a:t>, </a:t>
            </a:r>
            <a:r>
              <a:rPr lang="en-US" sz="1200" b="1" dirty="0"/>
              <a:t>Pandas</a:t>
            </a:r>
            <a:r>
              <a:rPr lang="en-US" sz="1200" dirty="0"/>
              <a:t>, </a:t>
            </a:r>
            <a:r>
              <a:rPr lang="en-US" sz="1200" b="1" dirty="0" err="1"/>
              <a:t>MatPlotib</a:t>
            </a:r>
            <a:r>
              <a:rPr lang="en-US" sz="1200" dirty="0"/>
              <a:t>, </a:t>
            </a:r>
            <a:r>
              <a:rPr lang="en-US" sz="1200" b="1" dirty="0"/>
              <a:t>Seaborn</a:t>
            </a:r>
            <a:r>
              <a:rPr lang="en-US" sz="1200" dirty="0"/>
              <a:t>, and </a:t>
            </a:r>
            <a:r>
              <a:rPr lang="en-US" sz="1200" b="1" dirty="0"/>
              <a:t>Scikit-learn </a:t>
            </a:r>
            <a:r>
              <a:rPr lang="en-US" sz="1200" dirty="0"/>
              <a:t>are the most frequently used Machine Learning libraries.</a:t>
            </a:r>
          </a:p>
        </p:txBody>
      </p:sp>
      <p:sp>
        <p:nvSpPr>
          <p:cNvPr id="4" name="Rectangle 3">
            <a:extLst>
              <a:ext uri="{FF2B5EF4-FFF2-40B4-BE49-F238E27FC236}">
                <a16:creationId xmlns:a16="http://schemas.microsoft.com/office/drawing/2014/main" id="{A1E45471-AAF7-47BA-8B8F-E2447659E3DE}"/>
              </a:ext>
            </a:extLst>
          </p:cNvPr>
          <p:cNvSpPr/>
          <p:nvPr/>
        </p:nvSpPr>
        <p:spPr>
          <a:xfrm>
            <a:off x="6363855" y="1595898"/>
            <a:ext cx="5555665" cy="2850267"/>
          </a:xfrm>
          <a:prstGeom prst="rect">
            <a:avLst/>
          </a:prstGeom>
        </p:spPr>
        <p:txBody>
          <a:bodyPr wrap="square">
            <a:spAutoFit/>
          </a:bodyPr>
          <a:lstStyle/>
          <a:p>
            <a:pPr marR="0" lvl="0">
              <a:lnSpc>
                <a:spcPct val="107000"/>
              </a:lnSpc>
              <a:spcBef>
                <a:spcPts val="0"/>
              </a:spcBef>
              <a:spcAft>
                <a:spcPts val="0"/>
              </a:spcAft>
              <a:buSzPts val="1000"/>
            </a:pPr>
            <a:r>
              <a:rPr lang="en-US" sz="1200" b="1" dirty="0">
                <a:solidFill>
                  <a:srgbClr val="171717"/>
                </a:solidFill>
                <a:ea typeface="Calibri" panose="020F0502020204030204" pitchFamily="34" charset="0"/>
                <a:cs typeface="Times New Roman" panose="02020603050405020304" pitchFamily="18" charset="0"/>
              </a:rPr>
              <a:t>List of available ML modules on Azure ML Studio (</a:t>
            </a:r>
            <a:r>
              <a:rPr lang="en-US" sz="1200" dirty="0">
                <a:solidFill>
                  <a:srgbClr val="171717"/>
                </a:solidFill>
                <a:ea typeface="Calibri" panose="020F0502020204030204" pitchFamily="34" charset="0"/>
                <a:cs typeface="Times New Roman" panose="02020603050405020304" pitchFamily="18" charset="0"/>
              </a:rPr>
              <a:t>classic</a:t>
            </a:r>
            <a:r>
              <a:rPr lang="en-US" sz="1200" b="1" dirty="0">
                <a:solidFill>
                  <a:srgbClr val="171717"/>
                </a:solidFill>
                <a:ea typeface="Calibri" panose="020F0502020204030204" pitchFamily="34" charset="0"/>
                <a:cs typeface="Times New Roman" panose="02020603050405020304" pitchFamily="18" charset="0"/>
              </a:rPr>
              <a:t>):</a:t>
            </a:r>
          </a:p>
          <a:p>
            <a:pPr marL="176213" marR="0" lvl="0" indent="-176213">
              <a:lnSpc>
                <a:spcPct val="107000"/>
              </a:lnSpc>
              <a:spcBef>
                <a:spcPts val="0"/>
              </a:spcBef>
              <a:spcAft>
                <a:spcPts val="0"/>
              </a:spcAft>
              <a:buSzPts val="1000"/>
              <a:buFont typeface="Symbol" panose="05050102010706020507" pitchFamily="18" charset="2"/>
              <a:buChar char=""/>
            </a:pPr>
            <a:r>
              <a:rPr lang="en-US" sz="1200" b="1" dirty="0">
                <a:solidFill>
                  <a:srgbClr val="171717"/>
                </a:solidFill>
                <a:ea typeface="Calibri" panose="020F0502020204030204" pitchFamily="34" charset="0"/>
                <a:cs typeface="Times New Roman" panose="02020603050405020304" pitchFamily="18" charset="0"/>
              </a:rPr>
              <a:t>Data input and output modules</a:t>
            </a:r>
            <a:r>
              <a:rPr lang="en-US" sz="1200" dirty="0">
                <a:solidFill>
                  <a:srgbClr val="171717"/>
                </a:solidFill>
                <a:ea typeface="Calibri" panose="020F0502020204030204" pitchFamily="34" charset="0"/>
                <a:cs typeface="Times New Roman" panose="02020603050405020304" pitchFamily="18" charset="0"/>
              </a:rPr>
              <a:t> - Enter Data Manually, Export Data, Import Data, Load Trained Model, and Unpack Zipped Datasets</a:t>
            </a:r>
            <a:endParaRPr lang="en-US" sz="1200" dirty="0">
              <a:ea typeface="Calibri" panose="020F0502020204030204" pitchFamily="34" charset="0"/>
              <a:cs typeface="Times New Roman" panose="02020603050405020304" pitchFamily="18" charset="0"/>
            </a:endParaRPr>
          </a:p>
          <a:p>
            <a:pPr marL="176213" marR="0" lvl="0" indent="-176213">
              <a:lnSpc>
                <a:spcPct val="107000"/>
              </a:lnSpc>
              <a:spcBef>
                <a:spcPts val="0"/>
              </a:spcBef>
              <a:spcAft>
                <a:spcPts val="0"/>
              </a:spcAft>
              <a:buSzPts val="1000"/>
              <a:buFont typeface="Symbol" panose="05050102010706020507" pitchFamily="18" charset="2"/>
              <a:buChar char=""/>
            </a:pPr>
            <a:r>
              <a:rPr lang="en-US" sz="1200" b="1" dirty="0">
                <a:solidFill>
                  <a:srgbClr val="171717"/>
                </a:solidFill>
                <a:ea typeface="Calibri" panose="020F0502020204030204" pitchFamily="34" charset="0"/>
                <a:cs typeface="Times New Roman" panose="02020603050405020304" pitchFamily="18" charset="0"/>
              </a:rPr>
              <a:t>Data transformation modules</a:t>
            </a:r>
            <a:r>
              <a:rPr lang="en-US" sz="1200" dirty="0">
                <a:solidFill>
                  <a:srgbClr val="171717"/>
                </a:solidFill>
                <a:ea typeface="Calibri" panose="020F0502020204030204" pitchFamily="34" charset="0"/>
                <a:cs typeface="Times New Roman" panose="02020603050405020304" pitchFamily="18" charset="0"/>
              </a:rPr>
              <a:t> – Data Transformation - Filter, Learning with Counts, Data Transformation - Manipulation, Data Transformation - Sample and Split, Data Transformation - Scale and Reduce</a:t>
            </a:r>
            <a:endParaRPr lang="en-US" sz="1200" dirty="0">
              <a:ea typeface="Calibri" panose="020F0502020204030204" pitchFamily="34" charset="0"/>
              <a:cs typeface="Times New Roman" panose="02020603050405020304" pitchFamily="18" charset="0"/>
            </a:endParaRPr>
          </a:p>
          <a:p>
            <a:pPr marL="176213" marR="0" lvl="0" indent="-176213">
              <a:lnSpc>
                <a:spcPct val="107000"/>
              </a:lnSpc>
              <a:spcBef>
                <a:spcPts val="0"/>
              </a:spcBef>
              <a:spcAft>
                <a:spcPts val="0"/>
              </a:spcAft>
              <a:buFont typeface="Arial" panose="020B0604020202020204" pitchFamily="34" charset="0"/>
              <a:buChar char="•"/>
            </a:pPr>
            <a:r>
              <a:rPr lang="en-US" sz="1200" b="1" dirty="0">
                <a:solidFill>
                  <a:srgbClr val="171717"/>
                </a:solidFill>
                <a:ea typeface="Calibri" panose="020F0502020204030204" pitchFamily="34" charset="0"/>
                <a:cs typeface="Times New Roman" panose="02020603050405020304" pitchFamily="18" charset="0"/>
              </a:rPr>
              <a:t>Machine learning algorithms</a:t>
            </a:r>
            <a:r>
              <a:rPr lang="en-US" sz="1200" dirty="0">
                <a:solidFill>
                  <a:srgbClr val="171717"/>
                </a:solidFill>
                <a:ea typeface="Calibri" panose="020F0502020204030204" pitchFamily="34" charset="0"/>
                <a:cs typeface="Times New Roman" panose="02020603050405020304" pitchFamily="18" charset="0"/>
              </a:rPr>
              <a:t> - Anomaly Detection, Text analytics modules, Classification, Clustering, and Regression</a:t>
            </a:r>
            <a:endParaRPr lang="en-US" sz="1200" dirty="0">
              <a:ea typeface="Calibri" panose="020F0502020204030204" pitchFamily="34" charset="0"/>
              <a:cs typeface="Times New Roman" panose="02020603050405020304" pitchFamily="18" charset="0"/>
            </a:endParaRPr>
          </a:p>
          <a:p>
            <a:pPr marL="176213" marR="0" lvl="0" indent="-176213">
              <a:lnSpc>
                <a:spcPct val="107000"/>
              </a:lnSpc>
              <a:spcBef>
                <a:spcPts val="0"/>
              </a:spcBef>
              <a:spcAft>
                <a:spcPts val="0"/>
              </a:spcAft>
              <a:buSzPts val="1000"/>
              <a:buFont typeface="Symbol" panose="05050102010706020507" pitchFamily="18" charset="2"/>
              <a:buChar char=""/>
            </a:pPr>
            <a:r>
              <a:rPr lang="en-US" sz="1200" b="1" dirty="0" err="1">
                <a:solidFill>
                  <a:srgbClr val="171717"/>
                </a:solidFill>
                <a:ea typeface="Times New Roman" panose="02020603050405020304" pitchFamily="18" charset="0"/>
                <a:cs typeface="Times New Roman" panose="02020603050405020304" pitchFamily="18" charset="0"/>
              </a:rPr>
              <a:t>Vowpal</a:t>
            </a:r>
            <a:r>
              <a:rPr lang="en-US" sz="1200" b="1" dirty="0">
                <a:solidFill>
                  <a:srgbClr val="171717"/>
                </a:solidFill>
                <a:ea typeface="Times New Roman" panose="02020603050405020304" pitchFamily="18" charset="0"/>
                <a:cs typeface="Times New Roman" panose="02020603050405020304" pitchFamily="18" charset="0"/>
              </a:rPr>
              <a:t> Wabbit</a:t>
            </a:r>
            <a:r>
              <a:rPr lang="en-US" sz="1200" dirty="0">
                <a:solidFill>
                  <a:srgbClr val="171717"/>
                </a:solidFill>
                <a:ea typeface="Times New Roman" panose="02020603050405020304" pitchFamily="18" charset="0"/>
                <a:cs typeface="Times New Roman" panose="02020603050405020304" pitchFamily="18" charset="0"/>
              </a:rPr>
              <a:t> support makes it easy to use this scalable platform</a:t>
            </a:r>
            <a:endParaRPr lang="en-US" sz="1200" dirty="0">
              <a:ea typeface="Calibri" panose="020F0502020204030204" pitchFamily="34" charset="0"/>
              <a:cs typeface="Times New Roman" panose="02020603050405020304" pitchFamily="18" charset="0"/>
            </a:endParaRPr>
          </a:p>
          <a:p>
            <a:pPr marL="176213" marR="0" lvl="0" indent="-176213">
              <a:lnSpc>
                <a:spcPct val="107000"/>
              </a:lnSpc>
              <a:spcBef>
                <a:spcPts val="0"/>
              </a:spcBef>
              <a:spcAft>
                <a:spcPts val="0"/>
              </a:spcAft>
              <a:buFont typeface="Arial" panose="020B0604020202020204" pitchFamily="34" charset="0"/>
              <a:buChar char="•"/>
            </a:pPr>
            <a:r>
              <a:rPr lang="en-US" sz="1200" b="1" dirty="0">
                <a:solidFill>
                  <a:srgbClr val="171717"/>
                </a:solidFill>
                <a:ea typeface="Times New Roman" panose="02020603050405020304" pitchFamily="18" charset="0"/>
                <a:cs typeface="Times New Roman" panose="02020603050405020304" pitchFamily="18" charset="0"/>
              </a:rPr>
              <a:t>OpenCV library</a:t>
            </a:r>
            <a:r>
              <a:rPr lang="en-US" sz="1200" dirty="0">
                <a:solidFill>
                  <a:srgbClr val="171717"/>
                </a:solidFill>
                <a:ea typeface="Times New Roman" panose="02020603050405020304" pitchFamily="18" charset="0"/>
                <a:cs typeface="Times New Roman" panose="02020603050405020304" pitchFamily="18" charset="0"/>
              </a:rPr>
              <a:t> </a:t>
            </a:r>
            <a:r>
              <a:rPr lang="en-US" sz="1200" dirty="0">
                <a:solidFill>
                  <a:srgbClr val="171717"/>
                </a:solidFill>
                <a:ea typeface="Calibri" panose="020F0502020204030204" pitchFamily="34" charset="0"/>
                <a:cs typeface="Times New Roman" panose="02020603050405020304" pitchFamily="18" charset="0"/>
              </a:rPr>
              <a:t>- </a:t>
            </a:r>
            <a:r>
              <a:rPr lang="en-US" sz="1200" dirty="0">
                <a:solidFill>
                  <a:srgbClr val="171717"/>
                </a:solidFill>
                <a:ea typeface="Times New Roman" panose="02020603050405020304" pitchFamily="18" charset="0"/>
                <a:cs typeface="Times New Roman" panose="02020603050405020304" pitchFamily="18" charset="0"/>
              </a:rPr>
              <a:t>Import Images and Pretrained Cascade Image Classification</a:t>
            </a:r>
            <a:endParaRPr lang="en-US" sz="1200" dirty="0">
              <a:ea typeface="Calibri" panose="020F0502020204030204" pitchFamily="34" charset="0"/>
              <a:cs typeface="Times New Roman" panose="02020603050405020304" pitchFamily="18" charset="0"/>
            </a:endParaRPr>
          </a:p>
          <a:p>
            <a:pPr marL="176213" marR="0" lvl="0" indent="-176213">
              <a:lnSpc>
                <a:spcPct val="107000"/>
              </a:lnSpc>
              <a:spcBef>
                <a:spcPts val="0"/>
              </a:spcBef>
              <a:spcAft>
                <a:spcPts val="0"/>
              </a:spcAft>
              <a:buFont typeface="Arial" panose="020B0604020202020204" pitchFamily="34" charset="0"/>
              <a:buChar char="•"/>
            </a:pPr>
            <a:r>
              <a:rPr lang="en-US" sz="1200" b="1" dirty="0">
                <a:solidFill>
                  <a:srgbClr val="171717"/>
                </a:solidFill>
                <a:ea typeface="Calibri" panose="020F0502020204030204" pitchFamily="34" charset="0"/>
                <a:cs typeface="Times New Roman" panose="02020603050405020304" pitchFamily="18" charset="0"/>
              </a:rPr>
              <a:t>Time series analysis</a:t>
            </a:r>
            <a:r>
              <a:rPr lang="en-US" sz="1200" dirty="0">
                <a:solidFill>
                  <a:srgbClr val="171717"/>
                </a:solidFill>
                <a:ea typeface="Calibri" panose="020F0502020204030204" pitchFamily="34" charset="0"/>
                <a:cs typeface="Times New Roman" panose="02020603050405020304" pitchFamily="18" charset="0"/>
              </a:rPr>
              <a:t> - </a:t>
            </a:r>
            <a:r>
              <a:rPr lang="en-US" sz="1200" dirty="0">
                <a:ea typeface="Calibri" panose="020F0502020204030204" pitchFamily="34" charset="0"/>
                <a:cs typeface="Times New Roman" panose="02020603050405020304" pitchFamily="18" charset="0"/>
              </a:rPr>
              <a:t>Time Series Anomaly Detection</a:t>
            </a:r>
          </a:p>
          <a:p>
            <a:pPr marL="176213" marR="0" lvl="0" indent="-176213">
              <a:lnSpc>
                <a:spcPct val="107000"/>
              </a:lnSpc>
              <a:spcBef>
                <a:spcPts val="0"/>
              </a:spcBef>
              <a:spcAft>
                <a:spcPts val="0"/>
              </a:spcAft>
              <a:buSzPts val="1000"/>
              <a:buFont typeface="Symbol" panose="05050102010706020507" pitchFamily="18" charset="2"/>
              <a:buChar char=""/>
            </a:pPr>
            <a:r>
              <a:rPr lang="en-US" sz="1200" b="1" dirty="0">
                <a:solidFill>
                  <a:srgbClr val="171717"/>
                </a:solidFill>
                <a:ea typeface="Calibri" panose="020F0502020204030204" pitchFamily="34" charset="0"/>
                <a:cs typeface="Times New Roman" panose="02020603050405020304" pitchFamily="18" charset="0"/>
              </a:rPr>
              <a:t>Statistical modules</a:t>
            </a:r>
            <a:r>
              <a:rPr lang="en-US" sz="1200" dirty="0">
                <a:solidFill>
                  <a:srgbClr val="171717"/>
                </a:solidFill>
                <a:ea typeface="Calibri" panose="020F0502020204030204" pitchFamily="34" charset="0"/>
                <a:cs typeface="Times New Roman" panose="02020603050405020304" pitchFamily="18" charset="0"/>
              </a:rPr>
              <a:t> - Apply Math Operation, Compute Elementary Statistics, Compute Linear Correlation, Evaluate Probability Function, Replace Discrete Values, Summarize Data, and Test Hypothesis Using t-Test</a:t>
            </a:r>
            <a:endParaRPr lang="en-US" sz="1200" dirty="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A0AD5AAB-765B-4C7A-A6D7-3C24F0C48620}"/>
              </a:ext>
            </a:extLst>
          </p:cNvPr>
          <p:cNvSpPr txBox="1"/>
          <p:nvPr/>
        </p:nvSpPr>
        <p:spPr>
          <a:xfrm>
            <a:off x="6474691" y="4542758"/>
            <a:ext cx="5444831" cy="1569660"/>
          </a:xfrm>
          <a:prstGeom prst="rect">
            <a:avLst/>
          </a:prstGeom>
          <a:noFill/>
        </p:spPr>
        <p:txBody>
          <a:bodyPr wrap="square" rtlCol="0">
            <a:spAutoFit/>
          </a:bodyPr>
          <a:lstStyle/>
          <a:p>
            <a:r>
              <a:rPr lang="en-US" sz="1200" dirty="0"/>
              <a:t>There is a huge </a:t>
            </a:r>
            <a:r>
              <a:rPr lang="en-US" sz="1200" b="1" dirty="0"/>
              <a:t>ML models library available </a:t>
            </a:r>
            <a:r>
              <a:rPr lang="en-US" sz="1200" dirty="0"/>
              <a:t>at </a:t>
            </a:r>
            <a:r>
              <a:rPr lang="en-US" sz="1200" dirty="0">
                <a:hlinkClick r:id="rId7"/>
              </a:rPr>
              <a:t>https://gallery.azure.ai/</a:t>
            </a:r>
            <a:r>
              <a:rPr lang="en-US" sz="1200" dirty="0"/>
              <a:t> for you to leverage. For example, the following list of models is available in Healthcare (</a:t>
            </a:r>
            <a:r>
              <a:rPr lang="en-US" sz="1200" dirty="0">
                <a:hlinkClick r:id="rId8"/>
              </a:rPr>
              <a:t>https://gallery.azure.ai/industries/healthcare</a:t>
            </a:r>
            <a:r>
              <a:rPr lang="en-US" sz="1200" dirty="0"/>
              <a:t>) domain: Predicting Length of Stay in Hospitals; Binary Classification: Breast cancer detection; Heart Disease Prediction; Predicting breast cancer using data from </a:t>
            </a:r>
            <a:r>
              <a:rPr lang="en-US" sz="1200" dirty="0" err="1"/>
              <a:t>AzureML</a:t>
            </a:r>
            <a:r>
              <a:rPr lang="en-US" sz="1200" dirty="0"/>
              <a:t>. The list is growing rapidly.</a:t>
            </a:r>
          </a:p>
          <a:p>
            <a:endParaRPr lang="en-US" sz="1200" dirty="0"/>
          </a:p>
          <a:p>
            <a:r>
              <a:rPr lang="en-US" sz="1200" dirty="0"/>
              <a:t>In addition, there is a  sizable repository of Azure ML with </a:t>
            </a:r>
            <a:r>
              <a:rPr lang="en-US" sz="1200" dirty="0" err="1"/>
              <a:t>Jupyter</a:t>
            </a:r>
            <a:r>
              <a:rPr lang="en-US" sz="1200" dirty="0"/>
              <a:t> notebooks located at </a:t>
            </a:r>
            <a:r>
              <a:rPr lang="en-US" sz="1200" dirty="0">
                <a:hlinkClick r:id="rId9"/>
              </a:rPr>
              <a:t>https://github.com/azure/machinelearningnotebooks</a:t>
            </a:r>
            <a:r>
              <a:rPr lang="en-US" sz="1200" dirty="0"/>
              <a:t>.</a:t>
            </a:r>
          </a:p>
        </p:txBody>
      </p:sp>
    </p:spTree>
    <p:extLst>
      <p:ext uri="{BB962C8B-B14F-4D97-AF65-F5344CB8AC3E}">
        <p14:creationId xmlns:p14="http://schemas.microsoft.com/office/powerpoint/2010/main" val="30174564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9D7077-CF36-428E-9A30-3928B07F17FB}"/>
              </a:ext>
            </a:extLst>
          </p:cNvPr>
          <p:cNvPicPr>
            <a:picLocks noChangeAspect="1"/>
          </p:cNvPicPr>
          <p:nvPr/>
        </p:nvPicPr>
        <p:blipFill>
          <a:blip r:embed="rId2">
            <a:grayscl/>
            <a:extLst>
              <a:ext uri="{BEBA8EAE-BF5A-486C-A8C5-ECC9F3942E4B}">
                <a14:imgProps xmlns:a14="http://schemas.microsoft.com/office/drawing/2010/main">
                  <a14:imgLayer r:embed="rId3">
                    <a14:imgEffect>
                      <a14:colorTemperature colorTemp="7200"/>
                    </a14:imgEffect>
                  </a14:imgLayer>
                </a14:imgProps>
              </a:ext>
            </a:extLst>
          </a:blip>
          <a:stretch>
            <a:fillRect/>
          </a:stretch>
        </p:blipFill>
        <p:spPr>
          <a:xfrm>
            <a:off x="4323209" y="695011"/>
            <a:ext cx="2958674" cy="2170384"/>
          </a:xfrm>
          <a:prstGeom prst="rect">
            <a:avLst/>
          </a:prstGeom>
        </p:spPr>
      </p:pic>
      <p:sp>
        <p:nvSpPr>
          <p:cNvPr id="2" name="Title 1">
            <a:extLst>
              <a:ext uri="{FF2B5EF4-FFF2-40B4-BE49-F238E27FC236}">
                <a16:creationId xmlns:a16="http://schemas.microsoft.com/office/drawing/2014/main" id="{F4730285-7105-4BAF-9795-3B47F87A3921}"/>
              </a:ext>
            </a:extLst>
          </p:cNvPr>
          <p:cNvSpPr>
            <a:spLocks noGrp="1"/>
          </p:cNvSpPr>
          <p:nvPr>
            <p:ph type="title"/>
          </p:nvPr>
        </p:nvSpPr>
        <p:spPr/>
        <p:txBody>
          <a:bodyPr/>
          <a:lstStyle/>
          <a:p>
            <a:r>
              <a:rPr lang="en-US" dirty="0"/>
              <a:t>Modeling</a:t>
            </a:r>
          </a:p>
        </p:txBody>
      </p:sp>
      <p:grpSp>
        <p:nvGrpSpPr>
          <p:cNvPr id="16" name="Group 15">
            <a:extLst>
              <a:ext uri="{FF2B5EF4-FFF2-40B4-BE49-F238E27FC236}">
                <a16:creationId xmlns:a16="http://schemas.microsoft.com/office/drawing/2014/main" id="{06C3BE8F-FB6C-4248-BC08-CC1B9E84AD0C}"/>
              </a:ext>
            </a:extLst>
          </p:cNvPr>
          <p:cNvGrpSpPr/>
          <p:nvPr/>
        </p:nvGrpSpPr>
        <p:grpSpPr>
          <a:xfrm>
            <a:off x="5095874" y="1202859"/>
            <a:ext cx="1667967" cy="1130766"/>
            <a:chOff x="5071716" y="2684206"/>
            <a:chExt cx="3283976" cy="2552520"/>
          </a:xfrm>
        </p:grpSpPr>
        <p:pic>
          <p:nvPicPr>
            <p:cNvPr id="12" name="Picture 11">
              <a:extLst>
                <a:ext uri="{FF2B5EF4-FFF2-40B4-BE49-F238E27FC236}">
                  <a16:creationId xmlns:a16="http://schemas.microsoft.com/office/drawing/2014/main" id="{44E4065F-75FE-4C68-9D6E-ED4CE7B56493}"/>
                </a:ext>
              </a:extLst>
            </p:cNvPr>
            <p:cNvPicPr>
              <a:picLocks noChangeAspect="1"/>
            </p:cNvPicPr>
            <p:nvPr/>
          </p:nvPicPr>
          <p:blipFill rotWithShape="1">
            <a:blip r:embed="rId4">
              <a:extLst>
                <a:ext uri="{28A0092B-C50C-407E-A947-70E740481C1C}">
                  <a14:useLocalDpi xmlns:a14="http://schemas.microsoft.com/office/drawing/2010/main" val="0"/>
                </a:ext>
              </a:extLst>
            </a:blip>
            <a:srcRect l="6315" t="19417" r="39645" b="5936"/>
            <a:stretch/>
          </p:blipFill>
          <p:spPr>
            <a:xfrm>
              <a:off x="5071716" y="2684206"/>
              <a:ext cx="3283976" cy="2552520"/>
            </a:xfrm>
            <a:prstGeom prst="rect">
              <a:avLst/>
            </a:prstGeom>
          </p:spPr>
        </p:pic>
        <p:sp>
          <p:nvSpPr>
            <p:cNvPr id="15" name="TextBox 14">
              <a:extLst>
                <a:ext uri="{FF2B5EF4-FFF2-40B4-BE49-F238E27FC236}">
                  <a16:creationId xmlns:a16="http://schemas.microsoft.com/office/drawing/2014/main" id="{34BB72CF-9BCA-49B3-90BD-DFE7B7FC0344}"/>
                </a:ext>
              </a:extLst>
            </p:cNvPr>
            <p:cNvSpPr txBox="1"/>
            <p:nvPr/>
          </p:nvSpPr>
          <p:spPr>
            <a:xfrm>
              <a:off x="5896863" y="3381635"/>
              <a:ext cx="1442820" cy="1042134"/>
            </a:xfrm>
            <a:prstGeom prst="rect">
              <a:avLst/>
            </a:prstGeom>
            <a:noFill/>
          </p:spPr>
          <p:txBody>
            <a:bodyPr wrap="square" rtlCol="0">
              <a:spAutoFit/>
            </a:bodyPr>
            <a:lstStyle/>
            <a:p>
              <a:pPr algn="ctr"/>
              <a:r>
                <a:rPr lang="en-US" sz="800" b="1" dirty="0"/>
                <a:t>Feature Engineering Lifecycle</a:t>
              </a:r>
            </a:p>
          </p:txBody>
        </p:sp>
      </p:grpSp>
      <p:sp>
        <p:nvSpPr>
          <p:cNvPr id="17" name="Rectangle 16">
            <a:extLst>
              <a:ext uri="{FF2B5EF4-FFF2-40B4-BE49-F238E27FC236}">
                <a16:creationId xmlns:a16="http://schemas.microsoft.com/office/drawing/2014/main" id="{2E05BCA1-8886-4921-84DE-31E90549B4AC}"/>
              </a:ext>
            </a:extLst>
          </p:cNvPr>
          <p:cNvSpPr/>
          <p:nvPr/>
        </p:nvSpPr>
        <p:spPr>
          <a:xfrm>
            <a:off x="7279922" y="626139"/>
            <a:ext cx="4715308" cy="2123658"/>
          </a:xfrm>
          <a:prstGeom prst="rect">
            <a:avLst/>
          </a:prstGeom>
        </p:spPr>
        <p:txBody>
          <a:bodyPr wrap="square">
            <a:spAutoFit/>
          </a:bodyPr>
          <a:lstStyle/>
          <a:p>
            <a:r>
              <a:rPr lang="en-US" sz="1200" b="1" dirty="0"/>
              <a:t>Feature engineering</a:t>
            </a:r>
            <a:r>
              <a:rPr lang="en-US" sz="1200" dirty="0"/>
              <a:t> is the extraction of additional relevant features from raw data using techniques such as, data mining to increase the predictive power of the learning algorithm. It requires domain knowledge, prior experience, EDA, and ML modeling feedback. The feature engineering process is:</a:t>
            </a:r>
          </a:p>
          <a:p>
            <a:pPr marL="171450" indent="-171450">
              <a:buFont typeface="Arial" panose="020B0604020202020204" pitchFamily="34" charset="0"/>
              <a:buChar char="•"/>
            </a:pPr>
            <a:r>
              <a:rPr lang="en-US" sz="1200" dirty="0"/>
              <a:t>Create hypothesis for </a:t>
            </a:r>
            <a:r>
              <a:rPr lang="en-US" sz="1200" b="1" dirty="0"/>
              <a:t>features</a:t>
            </a:r>
            <a:r>
              <a:rPr lang="en-US" sz="1200" dirty="0"/>
              <a:t>;</a:t>
            </a:r>
          </a:p>
          <a:p>
            <a:pPr marL="171450" indent="-171450">
              <a:buFont typeface="Arial" panose="020B0604020202020204" pitchFamily="34" charset="0"/>
              <a:buChar char="•"/>
            </a:pPr>
            <a:r>
              <a:rPr lang="en-US" sz="1200" dirty="0"/>
              <a:t>Decide what </a:t>
            </a:r>
            <a:r>
              <a:rPr lang="en-US" sz="1200" b="1" dirty="0"/>
              <a:t>features</a:t>
            </a:r>
            <a:r>
              <a:rPr lang="en-US" sz="1200" dirty="0"/>
              <a:t> to create;</a:t>
            </a:r>
          </a:p>
          <a:p>
            <a:pPr marL="171450" indent="-171450">
              <a:buFont typeface="Arial" panose="020B0604020202020204" pitchFamily="34" charset="0"/>
              <a:buChar char="•"/>
            </a:pPr>
            <a:r>
              <a:rPr lang="en-US" sz="1200" dirty="0"/>
              <a:t>Create </a:t>
            </a:r>
            <a:r>
              <a:rPr lang="en-US" sz="1200" b="1" dirty="0"/>
              <a:t>features</a:t>
            </a:r>
            <a:r>
              <a:rPr lang="en-US" sz="1200" dirty="0"/>
              <a:t>;</a:t>
            </a:r>
          </a:p>
          <a:p>
            <a:pPr marL="171450" indent="-171450">
              <a:buFont typeface="Arial" panose="020B0604020202020204" pitchFamily="34" charset="0"/>
              <a:buChar char="•"/>
            </a:pPr>
            <a:r>
              <a:rPr lang="en-US" sz="1200" dirty="0"/>
              <a:t>Validate how the </a:t>
            </a:r>
            <a:r>
              <a:rPr lang="en-US" sz="1200" b="1" dirty="0"/>
              <a:t>features</a:t>
            </a:r>
            <a:r>
              <a:rPr lang="en-US" sz="1200" dirty="0"/>
              <a:t> work with the model;</a:t>
            </a:r>
          </a:p>
          <a:p>
            <a:pPr marL="171450" indent="-171450">
              <a:buFont typeface="Arial" panose="020B0604020202020204" pitchFamily="34" charset="0"/>
              <a:buChar char="•"/>
            </a:pPr>
            <a:r>
              <a:rPr lang="en-US" sz="1200" dirty="0"/>
              <a:t>Improve </a:t>
            </a:r>
            <a:r>
              <a:rPr lang="en-US" sz="1200" b="1" dirty="0"/>
              <a:t>features</a:t>
            </a:r>
            <a:r>
              <a:rPr lang="en-US" sz="1200" dirty="0"/>
              <a:t> if necessary;</a:t>
            </a:r>
          </a:p>
          <a:p>
            <a:pPr marL="171450" indent="-171450">
              <a:buFont typeface="Arial" panose="020B0604020202020204" pitchFamily="34" charset="0"/>
              <a:buChar char="•"/>
            </a:pPr>
            <a:r>
              <a:rPr lang="en-US" sz="1200" dirty="0"/>
              <a:t>Repeat this process until satisfactory features are created.</a:t>
            </a:r>
          </a:p>
        </p:txBody>
      </p:sp>
      <p:pic>
        <p:nvPicPr>
          <p:cNvPr id="19" name="Picture 18">
            <a:extLst>
              <a:ext uri="{FF2B5EF4-FFF2-40B4-BE49-F238E27FC236}">
                <a16:creationId xmlns:a16="http://schemas.microsoft.com/office/drawing/2014/main" id="{63734EA7-413F-48CB-BE4D-20678CFB9D65}"/>
              </a:ext>
            </a:extLst>
          </p:cNvPr>
          <p:cNvPicPr>
            <a:picLocks noChangeAspect="1"/>
          </p:cNvPicPr>
          <p:nvPr/>
        </p:nvPicPr>
        <p:blipFill>
          <a:blip r:embed="rId5"/>
          <a:stretch>
            <a:fillRect/>
          </a:stretch>
        </p:blipFill>
        <p:spPr>
          <a:xfrm>
            <a:off x="4323210" y="3073655"/>
            <a:ext cx="2956712" cy="2252958"/>
          </a:xfrm>
          <a:prstGeom prst="rect">
            <a:avLst/>
          </a:prstGeom>
        </p:spPr>
      </p:pic>
      <p:sp>
        <p:nvSpPr>
          <p:cNvPr id="20" name="Rectangle 19">
            <a:extLst>
              <a:ext uri="{FF2B5EF4-FFF2-40B4-BE49-F238E27FC236}">
                <a16:creationId xmlns:a16="http://schemas.microsoft.com/office/drawing/2014/main" id="{7FE414D2-3592-4A61-87B2-90D03C7FF14D}"/>
              </a:ext>
            </a:extLst>
          </p:cNvPr>
          <p:cNvSpPr/>
          <p:nvPr/>
        </p:nvSpPr>
        <p:spPr>
          <a:xfrm>
            <a:off x="7279922" y="3060077"/>
            <a:ext cx="4715308" cy="2531462"/>
          </a:xfrm>
          <a:prstGeom prst="rect">
            <a:avLst/>
          </a:prstGeom>
        </p:spPr>
        <p:txBody>
          <a:bodyPr wrap="square">
            <a:spAutoFit/>
          </a:bodyPr>
          <a:lstStyle/>
          <a:p>
            <a:r>
              <a:rPr lang="en-US" sz="1200" b="1" dirty="0"/>
              <a:t>Feature selection</a:t>
            </a:r>
            <a:r>
              <a:rPr lang="en-US" sz="1200" dirty="0"/>
              <a:t> selects the key subset of original data features in an attempt to reduce the dimensionality of the training problem to use in building of an analytical model. It helps narrow the field of data to the most valuable inputs, which reduces noise and improves training performance. Feature selection serves two main purposes:</a:t>
            </a:r>
          </a:p>
          <a:p>
            <a:pPr marL="171450" lvl="0" indent="-171450">
              <a:buFont typeface="Arial" panose="020B0604020202020204" pitchFamily="34" charset="0"/>
              <a:buChar char="•"/>
            </a:pPr>
            <a:r>
              <a:rPr lang="en-US" sz="1200" dirty="0"/>
              <a:t>Increase classification accuracy by eliminating irrelevant, redundant, or highly correlated features.</a:t>
            </a:r>
          </a:p>
          <a:p>
            <a:pPr marL="171450" lvl="0" indent="-171450">
              <a:buFont typeface="Arial" panose="020B0604020202020204" pitchFamily="34" charset="0"/>
              <a:buChar char="•"/>
            </a:pPr>
            <a:r>
              <a:rPr lang="en-US" sz="1200" dirty="0"/>
              <a:t>Decrease the number of features, which makes the model training process inefficient. Efficiency is important for learners that are expensive to train such as support vector machines.</a:t>
            </a:r>
          </a:p>
          <a:p>
            <a:pPr lvl="0">
              <a:spcBef>
                <a:spcPts val="300"/>
              </a:spcBef>
            </a:pPr>
            <a:r>
              <a:rPr lang="en-US" sz="1200" dirty="0"/>
              <a:t>Some useful Feature election techniques are </a:t>
            </a:r>
            <a:r>
              <a:rPr lang="en-US" sz="1200" b="1" dirty="0"/>
              <a:t>Pearson Correlation</a:t>
            </a:r>
            <a:r>
              <a:rPr lang="en-US" sz="1200" dirty="0"/>
              <a:t>, </a:t>
            </a:r>
            <a:r>
              <a:rPr lang="en-US" sz="1200" b="1" dirty="0"/>
              <a:t>Heatmap</a:t>
            </a:r>
            <a:r>
              <a:rPr lang="en-US" sz="1200" dirty="0"/>
              <a:t>, and </a:t>
            </a:r>
            <a:r>
              <a:rPr lang="en-US" sz="1200" b="1" dirty="0"/>
              <a:t>Extra Tree Classifier</a:t>
            </a:r>
            <a:r>
              <a:rPr lang="en-US" sz="1200" dirty="0"/>
              <a:t>, </a:t>
            </a:r>
            <a:r>
              <a:rPr lang="en-US" sz="1200" b="1" dirty="0"/>
              <a:t>Filter-based feature selection, Fisher Linear Discriminant Analysis, </a:t>
            </a:r>
            <a:r>
              <a:rPr lang="en-US" sz="1200" dirty="0"/>
              <a:t>and </a:t>
            </a:r>
            <a:r>
              <a:rPr lang="en-US" sz="1200" b="1" dirty="0"/>
              <a:t>Permutation Feature Importance</a:t>
            </a:r>
            <a:r>
              <a:rPr lang="en-US" sz="1200" dirty="0"/>
              <a:t>.</a:t>
            </a:r>
          </a:p>
        </p:txBody>
      </p:sp>
      <p:pic>
        <p:nvPicPr>
          <p:cNvPr id="3" name="Picture 2">
            <a:extLst>
              <a:ext uri="{FF2B5EF4-FFF2-40B4-BE49-F238E27FC236}">
                <a16:creationId xmlns:a16="http://schemas.microsoft.com/office/drawing/2014/main" id="{9DF65167-E35D-4711-8226-999C6E31D43F}"/>
              </a:ext>
            </a:extLst>
          </p:cNvPr>
          <p:cNvPicPr>
            <a:picLocks noChangeAspect="1"/>
          </p:cNvPicPr>
          <p:nvPr/>
        </p:nvPicPr>
        <p:blipFill>
          <a:blip r:embed="rId6">
            <a:duotone>
              <a:schemeClr val="bg2">
                <a:shade val="45000"/>
                <a:satMod val="135000"/>
              </a:schemeClr>
              <a:prstClr val="white"/>
            </a:duotone>
          </a:blip>
          <a:stretch>
            <a:fillRect/>
          </a:stretch>
        </p:blipFill>
        <p:spPr>
          <a:xfrm>
            <a:off x="196770" y="715215"/>
            <a:ext cx="2367843" cy="1812934"/>
          </a:xfrm>
          <a:prstGeom prst="rect">
            <a:avLst/>
          </a:prstGeom>
        </p:spPr>
      </p:pic>
      <p:pic>
        <p:nvPicPr>
          <p:cNvPr id="4" name="Picture 3">
            <a:extLst>
              <a:ext uri="{FF2B5EF4-FFF2-40B4-BE49-F238E27FC236}">
                <a16:creationId xmlns:a16="http://schemas.microsoft.com/office/drawing/2014/main" id="{38B57599-6814-4966-9E39-1E4556A0628C}"/>
              </a:ext>
            </a:extLst>
          </p:cNvPr>
          <p:cNvPicPr>
            <a:picLocks noChangeAspect="1"/>
          </p:cNvPicPr>
          <p:nvPr/>
        </p:nvPicPr>
        <p:blipFill>
          <a:blip r:embed="rId7"/>
          <a:stretch>
            <a:fillRect/>
          </a:stretch>
        </p:blipFill>
        <p:spPr>
          <a:xfrm>
            <a:off x="1398213" y="1618390"/>
            <a:ext cx="2841381" cy="2170384"/>
          </a:xfrm>
          <a:prstGeom prst="rect">
            <a:avLst/>
          </a:prstGeom>
        </p:spPr>
      </p:pic>
      <p:pic>
        <p:nvPicPr>
          <p:cNvPr id="7" name="Picture 6">
            <a:extLst>
              <a:ext uri="{FF2B5EF4-FFF2-40B4-BE49-F238E27FC236}">
                <a16:creationId xmlns:a16="http://schemas.microsoft.com/office/drawing/2014/main" id="{BE6AC4D0-4DFF-44C2-9023-E94C109DB7F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78038" y="723489"/>
            <a:ext cx="845494" cy="422747"/>
          </a:xfrm>
          <a:prstGeom prst="rect">
            <a:avLst/>
          </a:prstGeom>
        </p:spPr>
      </p:pic>
      <p:pic>
        <p:nvPicPr>
          <p:cNvPr id="14" name="Picture 13">
            <a:extLst>
              <a:ext uri="{FF2B5EF4-FFF2-40B4-BE49-F238E27FC236}">
                <a16:creationId xmlns:a16="http://schemas.microsoft.com/office/drawing/2014/main" id="{952B74B1-85B1-4DA0-8404-03E1C3C2553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27237" y="3314289"/>
            <a:ext cx="845494" cy="422747"/>
          </a:xfrm>
          <a:prstGeom prst="rect">
            <a:avLst/>
          </a:prstGeom>
        </p:spPr>
      </p:pic>
    </p:spTree>
    <p:extLst>
      <p:ext uri="{BB962C8B-B14F-4D97-AF65-F5344CB8AC3E}">
        <p14:creationId xmlns:p14="http://schemas.microsoft.com/office/powerpoint/2010/main" val="15692189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30285-7105-4BAF-9795-3B47F87A3921}"/>
              </a:ext>
            </a:extLst>
          </p:cNvPr>
          <p:cNvSpPr>
            <a:spLocks noGrp="1"/>
          </p:cNvSpPr>
          <p:nvPr>
            <p:ph type="title"/>
          </p:nvPr>
        </p:nvSpPr>
        <p:spPr/>
        <p:txBody>
          <a:bodyPr/>
          <a:lstStyle/>
          <a:p>
            <a:r>
              <a:rPr lang="en-US" dirty="0"/>
              <a:t>Modeling</a:t>
            </a:r>
          </a:p>
        </p:txBody>
      </p:sp>
      <p:sp>
        <p:nvSpPr>
          <p:cNvPr id="17" name="Rectangle 16">
            <a:extLst>
              <a:ext uri="{FF2B5EF4-FFF2-40B4-BE49-F238E27FC236}">
                <a16:creationId xmlns:a16="http://schemas.microsoft.com/office/drawing/2014/main" id="{2E05BCA1-8886-4921-84DE-31E90549B4AC}"/>
              </a:ext>
            </a:extLst>
          </p:cNvPr>
          <p:cNvSpPr/>
          <p:nvPr/>
        </p:nvSpPr>
        <p:spPr>
          <a:xfrm>
            <a:off x="7311756" y="626139"/>
            <a:ext cx="4683473" cy="1384995"/>
          </a:xfrm>
          <a:prstGeom prst="rect">
            <a:avLst/>
          </a:prstGeom>
        </p:spPr>
        <p:txBody>
          <a:bodyPr wrap="square">
            <a:spAutoFit/>
          </a:bodyPr>
          <a:lstStyle/>
          <a:p>
            <a:r>
              <a:rPr lang="en-US" sz="1200" b="1" dirty="0"/>
              <a:t>Model creation </a:t>
            </a:r>
            <a:r>
              <a:rPr lang="en-US" sz="1200" dirty="0"/>
              <a:t>– the easiest way to start building ML models is to use the</a:t>
            </a:r>
            <a:r>
              <a:rPr lang="en-US" sz="1200" b="1" dirty="0"/>
              <a:t> Azure Machine Learning designer </a:t>
            </a:r>
            <a:r>
              <a:rPr lang="en-US" sz="1200" dirty="0"/>
              <a:t>. It is a visual tool that offers drop and drop of many features, decision trees, and parameters. </a:t>
            </a:r>
          </a:p>
          <a:p>
            <a:r>
              <a:rPr lang="en-US" sz="1200" dirty="0"/>
              <a:t>You can also  use Python to create the machine model using scripting. This option should only be used when you’re well versed in ML model creation. You can model, test and evaluate locally. When satisfied, you can create a deployment package and deploy it.</a:t>
            </a:r>
          </a:p>
        </p:txBody>
      </p:sp>
      <p:sp>
        <p:nvSpPr>
          <p:cNvPr id="20" name="Rectangle 19">
            <a:extLst>
              <a:ext uri="{FF2B5EF4-FFF2-40B4-BE49-F238E27FC236}">
                <a16:creationId xmlns:a16="http://schemas.microsoft.com/office/drawing/2014/main" id="{7FE414D2-3592-4A61-87B2-90D03C7FF14D}"/>
              </a:ext>
            </a:extLst>
          </p:cNvPr>
          <p:cNvSpPr/>
          <p:nvPr/>
        </p:nvSpPr>
        <p:spPr>
          <a:xfrm>
            <a:off x="7279922" y="2711952"/>
            <a:ext cx="4715308" cy="3600986"/>
          </a:xfrm>
          <a:prstGeom prst="rect">
            <a:avLst/>
          </a:prstGeom>
        </p:spPr>
        <p:txBody>
          <a:bodyPr wrap="square">
            <a:spAutoFit/>
          </a:bodyPr>
          <a:lstStyle/>
          <a:p>
            <a:r>
              <a:rPr lang="en-US" sz="1200" b="1" dirty="0"/>
              <a:t>Model training</a:t>
            </a:r>
            <a:r>
              <a:rPr lang="en-US" sz="1200" dirty="0"/>
              <a:t> – is the validation of the hypothesis. It  involves providing an ML algorithm with training data to learn from. The training data must contain the correct answer, which is known as a target or target attribute. The learning algorithm finds patterns in the training data that map the input data attributes to the target. It outputs an ML model that captures these patterns. You need to specify: training data source, name of the data attribute that contains the target to be predicted, required data transformation instructions, and training parameters to control the learning algorithm. During the training process, ML automatically selects the correct learning algorithm, based on the type of target in the training data source.</a:t>
            </a:r>
            <a:r>
              <a:rPr lang="en-US" sz="1200" b="1" dirty="0"/>
              <a:t> </a:t>
            </a:r>
            <a:r>
              <a:rPr lang="en-US" sz="1200" dirty="0"/>
              <a:t>Typically, machine learning algorithms accept parameters that can be used to control certain properties of the training process and of the resulting ML model known as training parameters. You can set these parameters using the Azure ML Studio, API, or CLI.  Some useful techniques to train the model are: </a:t>
            </a:r>
            <a:r>
              <a:rPr lang="en-US" sz="1200" b="1" dirty="0"/>
              <a:t>error/cost function</a:t>
            </a:r>
            <a:r>
              <a:rPr lang="en-US" sz="1200" dirty="0"/>
              <a:t>, </a:t>
            </a:r>
            <a:r>
              <a:rPr lang="en-US" sz="1200" b="1" dirty="0"/>
              <a:t>exhaustive search</a:t>
            </a:r>
            <a:r>
              <a:rPr lang="en-US" sz="1200" dirty="0"/>
              <a:t>, </a:t>
            </a:r>
            <a:r>
              <a:rPr lang="en-US" sz="1200" b="1" dirty="0"/>
              <a:t>genetic algorithms</a:t>
            </a:r>
            <a:r>
              <a:rPr lang="en-US" sz="1200" dirty="0"/>
              <a:t>, </a:t>
            </a:r>
            <a:r>
              <a:rPr lang="en-US" sz="1200" b="1" dirty="0"/>
              <a:t>simulated annealing</a:t>
            </a:r>
            <a:r>
              <a:rPr lang="en-US" sz="1200" dirty="0"/>
              <a:t>, </a:t>
            </a:r>
            <a:r>
              <a:rPr lang="en-US" sz="1200" b="1" dirty="0"/>
              <a:t>gradient descent</a:t>
            </a:r>
            <a:r>
              <a:rPr lang="en-US" sz="1200" dirty="0"/>
              <a:t>, </a:t>
            </a:r>
            <a:r>
              <a:rPr lang="en-US" sz="1200" b="1" dirty="0"/>
              <a:t>assumption vs. performance</a:t>
            </a:r>
            <a:r>
              <a:rPr lang="en-US" sz="1200" dirty="0"/>
              <a:t>, </a:t>
            </a:r>
            <a:r>
              <a:rPr lang="en-US" sz="1200" b="1" dirty="0"/>
              <a:t>loss function for linear model</a:t>
            </a:r>
            <a:r>
              <a:rPr lang="en-US" sz="1200" dirty="0"/>
              <a:t>, </a:t>
            </a:r>
            <a:r>
              <a:rPr lang="en-US" sz="1200" b="1" dirty="0"/>
              <a:t>accuracy</a:t>
            </a:r>
            <a:r>
              <a:rPr lang="en-US" sz="1200" dirty="0"/>
              <a:t> </a:t>
            </a:r>
            <a:r>
              <a:rPr lang="en-US" sz="1200" b="1" dirty="0"/>
              <a:t>validation</a:t>
            </a:r>
            <a:r>
              <a:rPr lang="en-US" sz="1200" dirty="0"/>
              <a:t>, </a:t>
            </a:r>
            <a:r>
              <a:rPr lang="en-US" sz="1200" b="1" dirty="0"/>
              <a:t>confusion matrix</a:t>
            </a:r>
            <a:r>
              <a:rPr lang="en-US" sz="1200" dirty="0"/>
              <a:t>, </a:t>
            </a:r>
            <a:r>
              <a:rPr lang="en-US" sz="1200" b="1" dirty="0"/>
              <a:t>data splitting</a:t>
            </a:r>
            <a:r>
              <a:rPr lang="en-US" sz="1200" dirty="0"/>
              <a:t>, </a:t>
            </a:r>
            <a:r>
              <a:rPr lang="en-US" sz="1200" b="1" dirty="0"/>
              <a:t>cross-validation</a:t>
            </a:r>
            <a:r>
              <a:rPr lang="en-US" sz="1200" dirty="0"/>
              <a:t>, </a:t>
            </a:r>
            <a:r>
              <a:rPr lang="en-US" sz="1200" b="1" dirty="0"/>
              <a:t>decision</a:t>
            </a:r>
            <a:r>
              <a:rPr lang="en-US" sz="1200" dirty="0"/>
              <a:t> </a:t>
            </a:r>
            <a:r>
              <a:rPr lang="en-US" sz="1200" b="1" dirty="0"/>
              <a:t>tree</a:t>
            </a:r>
            <a:r>
              <a:rPr lang="en-US" sz="1200" dirty="0"/>
              <a:t>, and </a:t>
            </a:r>
            <a:r>
              <a:rPr lang="en-US" sz="1200" b="1" dirty="0"/>
              <a:t>random forest </a:t>
            </a:r>
            <a:r>
              <a:rPr lang="en-US" sz="1200" dirty="0"/>
              <a:t>to train the model.</a:t>
            </a:r>
            <a:endParaRPr lang="en-US" sz="1200" b="1" dirty="0"/>
          </a:p>
        </p:txBody>
      </p:sp>
      <p:pic>
        <p:nvPicPr>
          <p:cNvPr id="3" name="Picture 2">
            <a:extLst>
              <a:ext uri="{FF2B5EF4-FFF2-40B4-BE49-F238E27FC236}">
                <a16:creationId xmlns:a16="http://schemas.microsoft.com/office/drawing/2014/main" id="{9DF65167-E35D-4711-8226-999C6E31D43F}"/>
              </a:ext>
            </a:extLst>
          </p:cNvPr>
          <p:cNvPicPr>
            <a:picLocks noChangeAspect="1"/>
          </p:cNvPicPr>
          <p:nvPr/>
        </p:nvPicPr>
        <p:blipFill>
          <a:blip r:embed="rId2">
            <a:duotone>
              <a:schemeClr val="bg2">
                <a:shade val="45000"/>
                <a:satMod val="135000"/>
              </a:schemeClr>
              <a:prstClr val="white"/>
            </a:duotone>
          </a:blip>
          <a:stretch>
            <a:fillRect/>
          </a:stretch>
        </p:blipFill>
        <p:spPr>
          <a:xfrm>
            <a:off x="196770" y="715215"/>
            <a:ext cx="2367843" cy="1812934"/>
          </a:xfrm>
          <a:prstGeom prst="rect">
            <a:avLst/>
          </a:prstGeom>
        </p:spPr>
      </p:pic>
      <p:pic>
        <p:nvPicPr>
          <p:cNvPr id="4" name="Picture 3">
            <a:extLst>
              <a:ext uri="{FF2B5EF4-FFF2-40B4-BE49-F238E27FC236}">
                <a16:creationId xmlns:a16="http://schemas.microsoft.com/office/drawing/2014/main" id="{38B57599-6814-4966-9E39-1E4556A0628C}"/>
              </a:ext>
            </a:extLst>
          </p:cNvPr>
          <p:cNvPicPr>
            <a:picLocks noChangeAspect="1"/>
          </p:cNvPicPr>
          <p:nvPr/>
        </p:nvPicPr>
        <p:blipFill>
          <a:blip r:embed="rId3"/>
          <a:stretch>
            <a:fillRect/>
          </a:stretch>
        </p:blipFill>
        <p:spPr>
          <a:xfrm>
            <a:off x="1398214" y="1618390"/>
            <a:ext cx="2843784" cy="2172220"/>
          </a:xfrm>
          <a:prstGeom prst="rect">
            <a:avLst/>
          </a:prstGeom>
        </p:spPr>
      </p:pic>
      <p:pic>
        <p:nvPicPr>
          <p:cNvPr id="7" name="Picture 6">
            <a:extLst>
              <a:ext uri="{FF2B5EF4-FFF2-40B4-BE49-F238E27FC236}">
                <a16:creationId xmlns:a16="http://schemas.microsoft.com/office/drawing/2014/main" id="{F5F1C4B7-8F0F-45B6-BF90-8D88FB6A43EA}"/>
              </a:ext>
            </a:extLst>
          </p:cNvPr>
          <p:cNvPicPr>
            <a:picLocks noChangeAspect="1"/>
          </p:cNvPicPr>
          <p:nvPr/>
        </p:nvPicPr>
        <p:blipFill>
          <a:blip r:embed="rId4"/>
          <a:stretch>
            <a:fillRect/>
          </a:stretch>
        </p:blipFill>
        <p:spPr>
          <a:xfrm>
            <a:off x="4535008" y="626140"/>
            <a:ext cx="2652373" cy="2064803"/>
          </a:xfrm>
          <a:prstGeom prst="rect">
            <a:avLst/>
          </a:prstGeom>
        </p:spPr>
      </p:pic>
      <p:pic>
        <p:nvPicPr>
          <p:cNvPr id="8" name="Picture 7">
            <a:extLst>
              <a:ext uri="{FF2B5EF4-FFF2-40B4-BE49-F238E27FC236}">
                <a16:creationId xmlns:a16="http://schemas.microsoft.com/office/drawing/2014/main" id="{FB511E4B-1C66-4DA5-8F8F-ACF08EF62238}"/>
              </a:ext>
            </a:extLst>
          </p:cNvPr>
          <p:cNvPicPr>
            <a:picLocks noChangeAspect="1"/>
          </p:cNvPicPr>
          <p:nvPr/>
        </p:nvPicPr>
        <p:blipFill>
          <a:blip r:embed="rId5"/>
          <a:stretch>
            <a:fillRect/>
          </a:stretch>
        </p:blipFill>
        <p:spPr>
          <a:xfrm>
            <a:off x="4662698" y="3074751"/>
            <a:ext cx="2617224" cy="3015443"/>
          </a:xfrm>
          <a:prstGeom prst="rect">
            <a:avLst/>
          </a:prstGeom>
        </p:spPr>
      </p:pic>
      <p:pic>
        <p:nvPicPr>
          <p:cNvPr id="10" name="Picture 9">
            <a:extLst>
              <a:ext uri="{FF2B5EF4-FFF2-40B4-BE49-F238E27FC236}">
                <a16:creationId xmlns:a16="http://schemas.microsoft.com/office/drawing/2014/main" id="{E4A21872-0044-4514-8351-5000B6E8299C}"/>
              </a:ext>
            </a:extLst>
          </p:cNvPr>
          <p:cNvPicPr>
            <a:picLocks noChangeAspect="1"/>
          </p:cNvPicPr>
          <p:nvPr/>
        </p:nvPicPr>
        <p:blipFill rotWithShape="1">
          <a:blip r:embed="rId6">
            <a:extLst>
              <a:ext uri="{28A0092B-C50C-407E-A947-70E740481C1C}">
                <a14:useLocalDpi xmlns:a14="http://schemas.microsoft.com/office/drawing/2010/main" val="0"/>
              </a:ext>
            </a:extLst>
          </a:blip>
          <a:srcRect l="36413" t="20139" r="37226" b="48750"/>
          <a:stretch/>
        </p:blipFill>
        <p:spPr>
          <a:xfrm>
            <a:off x="5038725" y="2975121"/>
            <a:ext cx="1948187" cy="2023480"/>
          </a:xfrm>
          <a:prstGeom prst="rect">
            <a:avLst/>
          </a:prstGeom>
        </p:spPr>
      </p:pic>
      <p:pic>
        <p:nvPicPr>
          <p:cNvPr id="1028" name="Picture 4" descr="Image result for visual studio code">
            <a:extLst>
              <a:ext uri="{FF2B5EF4-FFF2-40B4-BE49-F238E27FC236}">
                <a16:creationId xmlns:a16="http://schemas.microsoft.com/office/drawing/2014/main" id="{BFDF0ABB-F20A-486C-B138-1C2D5CC98F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59229" y="5051587"/>
            <a:ext cx="1063464" cy="106346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BC1145B5-6C43-40AB-9682-76673037F1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49239" y="649601"/>
            <a:ext cx="845494" cy="422747"/>
          </a:xfrm>
          <a:prstGeom prst="rect">
            <a:avLst/>
          </a:prstGeom>
        </p:spPr>
      </p:pic>
    </p:spTree>
    <p:extLst>
      <p:ext uri="{BB962C8B-B14F-4D97-AF65-F5344CB8AC3E}">
        <p14:creationId xmlns:p14="http://schemas.microsoft.com/office/powerpoint/2010/main" val="27165611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30285-7105-4BAF-9795-3B47F87A3921}"/>
              </a:ext>
            </a:extLst>
          </p:cNvPr>
          <p:cNvSpPr>
            <a:spLocks noGrp="1"/>
          </p:cNvSpPr>
          <p:nvPr>
            <p:ph type="title"/>
          </p:nvPr>
        </p:nvSpPr>
        <p:spPr/>
        <p:txBody>
          <a:bodyPr/>
          <a:lstStyle/>
          <a:p>
            <a:r>
              <a:rPr lang="en-US" dirty="0"/>
              <a:t>Modeling</a:t>
            </a:r>
          </a:p>
        </p:txBody>
      </p:sp>
      <p:sp>
        <p:nvSpPr>
          <p:cNvPr id="17" name="Rectangle 16">
            <a:extLst>
              <a:ext uri="{FF2B5EF4-FFF2-40B4-BE49-F238E27FC236}">
                <a16:creationId xmlns:a16="http://schemas.microsoft.com/office/drawing/2014/main" id="{2E05BCA1-8886-4921-84DE-31E90549B4AC}"/>
              </a:ext>
            </a:extLst>
          </p:cNvPr>
          <p:cNvSpPr/>
          <p:nvPr/>
        </p:nvSpPr>
        <p:spPr>
          <a:xfrm>
            <a:off x="7279921" y="626139"/>
            <a:ext cx="4828952" cy="3046988"/>
          </a:xfrm>
          <a:prstGeom prst="rect">
            <a:avLst/>
          </a:prstGeom>
        </p:spPr>
        <p:txBody>
          <a:bodyPr wrap="square">
            <a:spAutoFit/>
          </a:bodyPr>
          <a:lstStyle/>
          <a:p>
            <a:r>
              <a:rPr lang="en-US" sz="1200" b="1" dirty="0"/>
              <a:t>Model evaluation </a:t>
            </a:r>
            <a:r>
              <a:rPr lang="en-US" sz="1200" dirty="0"/>
              <a:t>– involves Model accuracy, precision, recall, ROC, and AUC for classification tasks </a:t>
            </a:r>
          </a:p>
          <a:p>
            <a:r>
              <a:rPr lang="en-US" sz="1200" b="1" dirty="0"/>
              <a:t>Model accuracy  - </a:t>
            </a:r>
            <a:r>
              <a:rPr lang="en-US" sz="1200" dirty="0"/>
              <a:t>can be defined as the ratio of correctly classified samples to the total number of samples</a:t>
            </a:r>
          </a:p>
          <a:p>
            <a:r>
              <a:rPr lang="en-US" sz="1200" b="1" dirty="0"/>
              <a:t>Precision - </a:t>
            </a:r>
            <a:r>
              <a:rPr lang="en-US" sz="1200" dirty="0"/>
              <a:t>the number of true positives divided by the total number of elements labeled as belonging to the positive class </a:t>
            </a:r>
          </a:p>
          <a:p>
            <a:r>
              <a:rPr lang="en-US" sz="1200" b="1" dirty="0"/>
              <a:t>Recall - </a:t>
            </a:r>
            <a:r>
              <a:rPr lang="en-US" sz="1200" dirty="0"/>
              <a:t>the number of true positives divided by the total number of elements that actually belong to the positive class and false negatives, items not labeled as the positive class but should have been.</a:t>
            </a:r>
          </a:p>
          <a:p>
            <a:r>
              <a:rPr lang="en-US" sz="1200" b="1" dirty="0"/>
              <a:t>ROC -</a:t>
            </a:r>
            <a:r>
              <a:rPr lang="en-US" sz="1100" b="1" dirty="0"/>
              <a:t> </a:t>
            </a:r>
            <a:r>
              <a:rPr lang="en-US" sz="1200" dirty="0"/>
              <a:t>a graphical plot that shows the diagnostic ability of a binary classifier system as its discrimination threshold is varied. Created by plotting the true positive rate (TPR) against the false positive rate (FPR).</a:t>
            </a:r>
            <a:endParaRPr lang="en-US" sz="1200" b="1" dirty="0"/>
          </a:p>
          <a:p>
            <a:r>
              <a:rPr lang="en-US" sz="1200" b="1" dirty="0"/>
              <a:t>AUC - </a:t>
            </a:r>
            <a:r>
              <a:rPr lang="en-US" sz="1200" dirty="0"/>
              <a:t> a two-dimensional depiction of classifier performance. We may want to reduce ROC performance to a single scalar value representing expected performance. its value will always be between 0 and 1.0;  </a:t>
            </a:r>
            <a:r>
              <a:rPr lang="en-US" sz="1200" b="1" dirty="0"/>
              <a:t>no realistic classifier should have an AUC less than 0.5</a:t>
            </a:r>
            <a:endParaRPr lang="en-US" sz="1200" dirty="0"/>
          </a:p>
        </p:txBody>
      </p:sp>
      <p:sp>
        <p:nvSpPr>
          <p:cNvPr id="20" name="Rectangle 19">
            <a:extLst>
              <a:ext uri="{FF2B5EF4-FFF2-40B4-BE49-F238E27FC236}">
                <a16:creationId xmlns:a16="http://schemas.microsoft.com/office/drawing/2014/main" id="{7FE414D2-3592-4A61-87B2-90D03C7FF14D}"/>
              </a:ext>
            </a:extLst>
          </p:cNvPr>
          <p:cNvSpPr/>
          <p:nvPr/>
        </p:nvSpPr>
        <p:spPr>
          <a:xfrm>
            <a:off x="7279921" y="3679212"/>
            <a:ext cx="4828952" cy="2677656"/>
          </a:xfrm>
          <a:prstGeom prst="rect">
            <a:avLst/>
          </a:prstGeom>
        </p:spPr>
        <p:txBody>
          <a:bodyPr wrap="square">
            <a:spAutoFit/>
          </a:bodyPr>
          <a:lstStyle/>
          <a:p>
            <a:r>
              <a:rPr lang="en-US" sz="1200" b="1" dirty="0"/>
              <a:t>Model optimization</a:t>
            </a:r>
            <a:r>
              <a:rPr lang="en-US" sz="1200" dirty="0"/>
              <a:t> –  is the most essential part of machine learning algorithms. It starts with defining some kind of loss function/cost function and ends with minimizing it using one or the other optimization routine. Model optimization uses linear programming to optimize a process. The analytical methods make use of </a:t>
            </a:r>
            <a:r>
              <a:rPr lang="en-US" sz="1200" b="1" dirty="0"/>
              <a:t>differential calculus </a:t>
            </a:r>
            <a:r>
              <a:rPr lang="en-US" sz="1200" dirty="0"/>
              <a:t>in locating the optimum solution. The </a:t>
            </a:r>
            <a:r>
              <a:rPr lang="en-US" sz="1200" b="1" dirty="0"/>
              <a:t>choice of optimization algorithm can make a difference between getting a good accuracy in hours or days</a:t>
            </a:r>
            <a:r>
              <a:rPr lang="en-US" sz="1200" dirty="0"/>
              <a:t>. The optimization process is: </a:t>
            </a:r>
            <a:r>
              <a:rPr lang="en-US" sz="1200" b="1" dirty="0"/>
              <a:t>evaluate performance</a:t>
            </a:r>
            <a:r>
              <a:rPr lang="en-US" sz="1200" dirty="0"/>
              <a:t>, </a:t>
            </a:r>
            <a:r>
              <a:rPr lang="en-US" sz="1200" b="1" dirty="0"/>
              <a:t>optimize parameters</a:t>
            </a:r>
            <a:r>
              <a:rPr lang="en-US" sz="1200" dirty="0"/>
              <a:t>, </a:t>
            </a:r>
            <a:r>
              <a:rPr lang="en-US" sz="1200" b="1" dirty="0"/>
              <a:t>evaluate</a:t>
            </a:r>
            <a:r>
              <a:rPr lang="en-US" sz="1200" dirty="0"/>
              <a:t> results. The following are most commonly used techniques -  </a:t>
            </a:r>
            <a:r>
              <a:rPr lang="en-US" sz="1200" b="1" dirty="0"/>
              <a:t>Continuous Optimization versus Discrete Optimization</a:t>
            </a:r>
            <a:r>
              <a:rPr lang="en-US" sz="1200" dirty="0"/>
              <a:t>, </a:t>
            </a:r>
            <a:r>
              <a:rPr lang="en-US" sz="1200" b="1" dirty="0"/>
              <a:t>Unconstrained Optimization versus Constrained Optimization</a:t>
            </a:r>
            <a:r>
              <a:rPr lang="en-US" sz="1200" dirty="0"/>
              <a:t>, </a:t>
            </a:r>
            <a:r>
              <a:rPr lang="en-US" sz="1200" b="1" dirty="0"/>
              <a:t>None, One or Many Objectives</a:t>
            </a:r>
            <a:r>
              <a:rPr lang="en-US" sz="1200" dirty="0"/>
              <a:t>, </a:t>
            </a:r>
            <a:r>
              <a:rPr lang="en-US" sz="1200" b="1" dirty="0"/>
              <a:t>Hyperparameter Tuning</a:t>
            </a:r>
            <a:r>
              <a:rPr lang="en-US" sz="1200" dirty="0"/>
              <a:t>, </a:t>
            </a:r>
            <a:r>
              <a:rPr lang="en-US" sz="1200" b="1" dirty="0"/>
              <a:t>Deterministic Optimization versus Stochastic Optimization</a:t>
            </a:r>
            <a:r>
              <a:rPr lang="en-US" sz="1200" dirty="0"/>
              <a:t>, </a:t>
            </a:r>
            <a:r>
              <a:rPr lang="en-US" sz="1200" b="1" dirty="0" err="1"/>
              <a:t>AdaGrad</a:t>
            </a:r>
            <a:r>
              <a:rPr lang="en-US" sz="1200" b="1" dirty="0"/>
              <a:t> Optimization</a:t>
            </a:r>
            <a:r>
              <a:rPr lang="en-US" sz="1200" dirty="0"/>
              <a:t>, and </a:t>
            </a:r>
            <a:r>
              <a:rPr lang="en-US" sz="1200" b="1" dirty="0" err="1"/>
              <a:t>RMSProp</a:t>
            </a:r>
            <a:r>
              <a:rPr lang="en-US" sz="1200" dirty="0"/>
              <a:t> Optimization.</a:t>
            </a:r>
          </a:p>
        </p:txBody>
      </p:sp>
      <p:pic>
        <p:nvPicPr>
          <p:cNvPr id="3" name="Picture 2">
            <a:extLst>
              <a:ext uri="{FF2B5EF4-FFF2-40B4-BE49-F238E27FC236}">
                <a16:creationId xmlns:a16="http://schemas.microsoft.com/office/drawing/2014/main" id="{9DF65167-E35D-4711-8226-999C6E31D43F}"/>
              </a:ext>
            </a:extLst>
          </p:cNvPr>
          <p:cNvPicPr>
            <a:picLocks noChangeAspect="1"/>
          </p:cNvPicPr>
          <p:nvPr/>
        </p:nvPicPr>
        <p:blipFill>
          <a:blip r:embed="rId2">
            <a:duotone>
              <a:schemeClr val="bg2">
                <a:shade val="45000"/>
                <a:satMod val="135000"/>
              </a:schemeClr>
              <a:prstClr val="white"/>
            </a:duotone>
          </a:blip>
          <a:stretch>
            <a:fillRect/>
          </a:stretch>
        </p:blipFill>
        <p:spPr>
          <a:xfrm>
            <a:off x="196770" y="715215"/>
            <a:ext cx="2367843" cy="1812934"/>
          </a:xfrm>
          <a:prstGeom prst="rect">
            <a:avLst/>
          </a:prstGeom>
        </p:spPr>
      </p:pic>
      <p:pic>
        <p:nvPicPr>
          <p:cNvPr id="4" name="Picture 3">
            <a:extLst>
              <a:ext uri="{FF2B5EF4-FFF2-40B4-BE49-F238E27FC236}">
                <a16:creationId xmlns:a16="http://schemas.microsoft.com/office/drawing/2014/main" id="{38B57599-6814-4966-9E39-1E4556A0628C}"/>
              </a:ext>
            </a:extLst>
          </p:cNvPr>
          <p:cNvPicPr>
            <a:picLocks noChangeAspect="1"/>
          </p:cNvPicPr>
          <p:nvPr/>
        </p:nvPicPr>
        <p:blipFill>
          <a:blip r:embed="rId3"/>
          <a:stretch>
            <a:fillRect/>
          </a:stretch>
        </p:blipFill>
        <p:spPr>
          <a:xfrm>
            <a:off x="1398214" y="1618390"/>
            <a:ext cx="2843784" cy="2172220"/>
          </a:xfrm>
          <a:prstGeom prst="rect">
            <a:avLst/>
          </a:prstGeom>
        </p:spPr>
      </p:pic>
      <p:pic>
        <p:nvPicPr>
          <p:cNvPr id="7" name="Picture 6">
            <a:extLst>
              <a:ext uri="{FF2B5EF4-FFF2-40B4-BE49-F238E27FC236}">
                <a16:creationId xmlns:a16="http://schemas.microsoft.com/office/drawing/2014/main" id="{F5F1C4B7-8F0F-45B6-BF90-8D88FB6A43EA}"/>
              </a:ext>
            </a:extLst>
          </p:cNvPr>
          <p:cNvPicPr>
            <a:picLocks noChangeAspect="1"/>
          </p:cNvPicPr>
          <p:nvPr/>
        </p:nvPicPr>
        <p:blipFill>
          <a:blip r:embed="rId4"/>
          <a:stretch>
            <a:fillRect/>
          </a:stretch>
        </p:blipFill>
        <p:spPr>
          <a:xfrm>
            <a:off x="4237791" y="746212"/>
            <a:ext cx="3042131" cy="2487996"/>
          </a:xfrm>
          <a:prstGeom prst="rect">
            <a:avLst/>
          </a:prstGeom>
        </p:spPr>
      </p:pic>
      <p:pic>
        <p:nvPicPr>
          <p:cNvPr id="9" name="Picture 8">
            <a:extLst>
              <a:ext uri="{FF2B5EF4-FFF2-40B4-BE49-F238E27FC236}">
                <a16:creationId xmlns:a16="http://schemas.microsoft.com/office/drawing/2014/main" id="{56374A8D-75C5-43BA-83E9-A39705943C32}"/>
              </a:ext>
            </a:extLst>
          </p:cNvPr>
          <p:cNvPicPr>
            <a:picLocks noChangeAspect="1"/>
          </p:cNvPicPr>
          <p:nvPr/>
        </p:nvPicPr>
        <p:blipFill rotWithShape="1">
          <a:blip r:embed="rId5">
            <a:extLst>
              <a:ext uri="{28A0092B-C50C-407E-A947-70E740481C1C}">
                <a14:useLocalDpi xmlns:a14="http://schemas.microsoft.com/office/drawing/2010/main" val="0"/>
              </a:ext>
            </a:extLst>
          </a:blip>
          <a:srcRect l="3782" t="1451" r="13935" b="1334"/>
          <a:stretch/>
        </p:blipFill>
        <p:spPr>
          <a:xfrm>
            <a:off x="4221018" y="3743864"/>
            <a:ext cx="3058904" cy="2349103"/>
          </a:xfrm>
          <a:prstGeom prst="rect">
            <a:avLst/>
          </a:prstGeom>
        </p:spPr>
      </p:pic>
      <p:pic>
        <p:nvPicPr>
          <p:cNvPr id="11" name="Picture 10">
            <a:extLst>
              <a:ext uri="{FF2B5EF4-FFF2-40B4-BE49-F238E27FC236}">
                <a16:creationId xmlns:a16="http://schemas.microsoft.com/office/drawing/2014/main" id="{8BCB6059-6E99-4123-B740-59567E44C581}"/>
              </a:ext>
            </a:extLst>
          </p:cNvPr>
          <p:cNvPicPr>
            <a:picLocks noChangeAspect="1"/>
          </p:cNvPicPr>
          <p:nvPr/>
        </p:nvPicPr>
        <p:blipFill>
          <a:blip r:embed="rId6"/>
          <a:stretch>
            <a:fillRect/>
          </a:stretch>
        </p:blipFill>
        <p:spPr>
          <a:xfrm>
            <a:off x="373283" y="3828383"/>
            <a:ext cx="3672244" cy="2264583"/>
          </a:xfrm>
          <a:prstGeom prst="rect">
            <a:avLst/>
          </a:prstGeom>
        </p:spPr>
      </p:pic>
      <p:pic>
        <p:nvPicPr>
          <p:cNvPr id="10" name="Picture 9">
            <a:extLst>
              <a:ext uri="{FF2B5EF4-FFF2-40B4-BE49-F238E27FC236}">
                <a16:creationId xmlns:a16="http://schemas.microsoft.com/office/drawing/2014/main" id="{4B6538BD-D169-446A-9CDD-B52C642EA32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16726" y="760433"/>
            <a:ext cx="845494" cy="422747"/>
          </a:xfrm>
          <a:prstGeom prst="rect">
            <a:avLst/>
          </a:prstGeom>
        </p:spPr>
      </p:pic>
      <p:pic>
        <p:nvPicPr>
          <p:cNvPr id="13" name="Picture 12">
            <a:extLst>
              <a:ext uri="{FF2B5EF4-FFF2-40B4-BE49-F238E27FC236}">
                <a16:creationId xmlns:a16="http://schemas.microsoft.com/office/drawing/2014/main" id="{F7309842-1BD5-4ED7-82AE-C00A0BBA965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39818" y="3766873"/>
            <a:ext cx="845494" cy="422747"/>
          </a:xfrm>
          <a:prstGeom prst="rect">
            <a:avLst/>
          </a:prstGeom>
        </p:spPr>
      </p:pic>
    </p:spTree>
    <p:extLst>
      <p:ext uri="{BB962C8B-B14F-4D97-AF65-F5344CB8AC3E}">
        <p14:creationId xmlns:p14="http://schemas.microsoft.com/office/powerpoint/2010/main" val="35804903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1FA7-0238-4CFD-9B90-6558836E1B45}"/>
              </a:ext>
            </a:extLst>
          </p:cNvPr>
          <p:cNvSpPr>
            <a:spLocks noGrp="1"/>
          </p:cNvSpPr>
          <p:nvPr>
            <p:ph type="title"/>
          </p:nvPr>
        </p:nvSpPr>
        <p:spPr/>
        <p:txBody>
          <a:bodyPr/>
          <a:lstStyle/>
          <a:p>
            <a:r>
              <a:rPr lang="en-US" dirty="0"/>
              <a:t>Deployment</a:t>
            </a:r>
          </a:p>
        </p:txBody>
      </p:sp>
      <p:pic>
        <p:nvPicPr>
          <p:cNvPr id="3" name="Picture 2">
            <a:extLst>
              <a:ext uri="{FF2B5EF4-FFF2-40B4-BE49-F238E27FC236}">
                <a16:creationId xmlns:a16="http://schemas.microsoft.com/office/drawing/2014/main" id="{A6D456FF-DD3C-4BE2-9343-FE8E4CBC8BBB}"/>
              </a:ext>
            </a:extLst>
          </p:cNvPr>
          <p:cNvPicPr>
            <a:picLocks noChangeAspect="1"/>
          </p:cNvPicPr>
          <p:nvPr/>
        </p:nvPicPr>
        <p:blipFill>
          <a:blip r:embed="rId2">
            <a:duotone>
              <a:schemeClr val="bg2">
                <a:shade val="45000"/>
                <a:satMod val="135000"/>
              </a:schemeClr>
              <a:prstClr val="white"/>
            </a:duotone>
          </a:blip>
          <a:stretch>
            <a:fillRect/>
          </a:stretch>
        </p:blipFill>
        <p:spPr>
          <a:xfrm>
            <a:off x="1536044" y="632088"/>
            <a:ext cx="2367843" cy="1812934"/>
          </a:xfrm>
          <a:prstGeom prst="rect">
            <a:avLst/>
          </a:prstGeom>
        </p:spPr>
      </p:pic>
      <p:pic>
        <p:nvPicPr>
          <p:cNvPr id="4" name="Picture 3">
            <a:extLst>
              <a:ext uri="{FF2B5EF4-FFF2-40B4-BE49-F238E27FC236}">
                <a16:creationId xmlns:a16="http://schemas.microsoft.com/office/drawing/2014/main" id="{AD07D548-A726-4E06-9E71-F17331671DD8}"/>
              </a:ext>
            </a:extLst>
          </p:cNvPr>
          <p:cNvPicPr>
            <a:picLocks noChangeAspect="1"/>
          </p:cNvPicPr>
          <p:nvPr/>
        </p:nvPicPr>
        <p:blipFill>
          <a:blip r:embed="rId3"/>
          <a:stretch>
            <a:fillRect/>
          </a:stretch>
        </p:blipFill>
        <p:spPr>
          <a:xfrm>
            <a:off x="69577" y="1538555"/>
            <a:ext cx="2842271" cy="2167128"/>
          </a:xfrm>
          <a:prstGeom prst="rect">
            <a:avLst/>
          </a:prstGeom>
        </p:spPr>
      </p:pic>
      <p:sp>
        <p:nvSpPr>
          <p:cNvPr id="5" name="Rectangle 4">
            <a:extLst>
              <a:ext uri="{FF2B5EF4-FFF2-40B4-BE49-F238E27FC236}">
                <a16:creationId xmlns:a16="http://schemas.microsoft.com/office/drawing/2014/main" id="{EB29606C-778C-4460-8D00-7A8FF4A2FD3E}"/>
              </a:ext>
            </a:extLst>
          </p:cNvPr>
          <p:cNvSpPr/>
          <p:nvPr/>
        </p:nvSpPr>
        <p:spPr>
          <a:xfrm>
            <a:off x="7279921" y="626139"/>
            <a:ext cx="4828952" cy="1754326"/>
          </a:xfrm>
          <a:prstGeom prst="rect">
            <a:avLst/>
          </a:prstGeom>
        </p:spPr>
        <p:txBody>
          <a:bodyPr wrap="square">
            <a:spAutoFit/>
          </a:bodyPr>
          <a:lstStyle/>
          <a:p>
            <a:r>
              <a:rPr lang="en-US" sz="1200" b="1" dirty="0"/>
              <a:t>Package model </a:t>
            </a:r>
            <a:r>
              <a:rPr lang="en-US" sz="1200" dirty="0"/>
              <a:t>– After the ML model has been created and fully tested in the local environment. It is ready to be deployed into the production environment. The following are the recommended steps:</a:t>
            </a:r>
          </a:p>
          <a:p>
            <a:pPr marL="171450" indent="-171450">
              <a:buFont typeface="Arial" panose="020B0604020202020204" pitchFamily="34" charset="0"/>
              <a:buChar char="•"/>
            </a:pPr>
            <a:r>
              <a:rPr lang="en-US" sz="1200" dirty="0"/>
              <a:t>Register the model - A registered model is a logical container for one or more files that make up the model. Machine learning models are registered in the Azure Machine Learning workspace.</a:t>
            </a:r>
          </a:p>
          <a:p>
            <a:pPr marL="171450" indent="-171450">
              <a:buFont typeface="Arial" panose="020B0604020202020204" pitchFamily="34" charset="0"/>
              <a:buChar char="•"/>
            </a:pPr>
            <a:r>
              <a:rPr lang="en-US" sz="1200" dirty="0"/>
              <a:t>Prepare to deploy - package assets, usage, compute target and dependencies in a package, label it, and save it in a repository.</a:t>
            </a:r>
          </a:p>
          <a:p>
            <a:pPr marL="171450" indent="-171450">
              <a:buFont typeface="Arial" panose="020B0604020202020204" pitchFamily="34" charset="0"/>
              <a:buChar char="•"/>
            </a:pPr>
            <a:r>
              <a:rPr lang="en-US" sz="1200" dirty="0"/>
              <a:t>Deploy the model to the compute target.</a:t>
            </a:r>
          </a:p>
        </p:txBody>
      </p:sp>
      <p:sp>
        <p:nvSpPr>
          <p:cNvPr id="6" name="Rectangle 5">
            <a:extLst>
              <a:ext uri="{FF2B5EF4-FFF2-40B4-BE49-F238E27FC236}">
                <a16:creationId xmlns:a16="http://schemas.microsoft.com/office/drawing/2014/main" id="{50D352E1-A778-486A-8512-C79568101B34}"/>
              </a:ext>
            </a:extLst>
          </p:cNvPr>
          <p:cNvSpPr/>
          <p:nvPr/>
        </p:nvSpPr>
        <p:spPr>
          <a:xfrm>
            <a:off x="7279921" y="2884891"/>
            <a:ext cx="4828952" cy="3477875"/>
          </a:xfrm>
          <a:prstGeom prst="rect">
            <a:avLst/>
          </a:prstGeom>
        </p:spPr>
        <p:txBody>
          <a:bodyPr wrap="square">
            <a:spAutoFit/>
          </a:bodyPr>
          <a:lstStyle/>
          <a:p>
            <a:r>
              <a:rPr lang="en-US" sz="1100" b="1" dirty="0"/>
              <a:t>Deploy model </a:t>
            </a:r>
            <a:r>
              <a:rPr lang="en-US" sz="1100" dirty="0"/>
              <a:t>– is integration of the model into an existing production environment. Flask is a popular package for ML model deployment. Cloud platforms such as, AWS and Azure offer many choices that can connect with a number of technologies. Azure ML model can be deployed on compute targets such as, local compute, an Azure Machine Learning compute instance, an Azure Container Instance (ACI), an Azure Kubernetes Service (AKS) cluster, an Azure Function, or an Internet of Things (IoT) module. It uses containers as a deployment mechanism, packaging the model and the code to use it as an image that can be deployed to a container in the chosen target. To deploy a model as a service, do the following:</a:t>
            </a:r>
          </a:p>
          <a:p>
            <a:r>
              <a:rPr lang="en-US" sz="1100" b="1" dirty="0"/>
              <a:t>Register a trained model</a:t>
            </a:r>
            <a:r>
              <a:rPr lang="en-US" sz="1100" dirty="0"/>
              <a:t> in your Azure Machine Learning workspace.</a:t>
            </a:r>
          </a:p>
          <a:p>
            <a:r>
              <a:rPr lang="en-US" sz="1100" b="1" dirty="0"/>
              <a:t>Define an Inference Configuration - </a:t>
            </a:r>
            <a:r>
              <a:rPr lang="en-US" sz="1100" dirty="0"/>
              <a:t>define the script and environment for the service. It consists of: a. A script to load the model and return predictions for submitted data; b. An environment in which the script will be run.</a:t>
            </a:r>
          </a:p>
          <a:p>
            <a:r>
              <a:rPr lang="en-US" sz="1100" b="1" dirty="0"/>
              <a:t>Define a Deployment Configuration</a:t>
            </a:r>
            <a:r>
              <a:rPr lang="en-US" sz="1100" dirty="0"/>
              <a:t> - Configure the target compute. Define the deployment configuration to set target-specific compute specification for the containerized deployment</a:t>
            </a:r>
          </a:p>
          <a:p>
            <a:r>
              <a:rPr lang="en-US" sz="1100" b="1" dirty="0"/>
              <a:t>Deploy the Model</a:t>
            </a:r>
            <a:r>
              <a:rPr lang="en-US" sz="1100" dirty="0"/>
              <a:t> – Deploy the model to the target compute. For more information on deploying models with Azure Machine Learning, see </a:t>
            </a:r>
            <a:r>
              <a:rPr lang="en-US" sz="1100" u="sng" dirty="0">
                <a:hlinkClick r:id="rId4"/>
              </a:rPr>
              <a:t>Deploy models with Azure Machine Learning</a:t>
            </a:r>
            <a:r>
              <a:rPr lang="en-US" sz="1100" dirty="0"/>
              <a:t>.</a:t>
            </a:r>
          </a:p>
        </p:txBody>
      </p:sp>
      <p:pic>
        <p:nvPicPr>
          <p:cNvPr id="9" name="Picture 8">
            <a:extLst>
              <a:ext uri="{FF2B5EF4-FFF2-40B4-BE49-F238E27FC236}">
                <a16:creationId xmlns:a16="http://schemas.microsoft.com/office/drawing/2014/main" id="{1BDE45A5-A8AF-459B-9794-CDAB8CF0562F}"/>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rcRect l="1515" t="25470" r="1354" b="11575"/>
          <a:stretch/>
        </p:blipFill>
        <p:spPr>
          <a:xfrm>
            <a:off x="3971636" y="699502"/>
            <a:ext cx="3308285" cy="1824832"/>
          </a:xfrm>
          <a:prstGeom prst="rect">
            <a:avLst/>
          </a:prstGeom>
        </p:spPr>
      </p:pic>
      <p:pic>
        <p:nvPicPr>
          <p:cNvPr id="10" name="Picture 9">
            <a:extLst>
              <a:ext uri="{FF2B5EF4-FFF2-40B4-BE49-F238E27FC236}">
                <a16:creationId xmlns:a16="http://schemas.microsoft.com/office/drawing/2014/main" id="{794F94DD-EC1F-49EF-A691-73F56A55F805}"/>
              </a:ext>
            </a:extLst>
          </p:cNvPr>
          <p:cNvPicPr>
            <a:picLocks noChangeAspect="1"/>
          </p:cNvPicPr>
          <p:nvPr/>
        </p:nvPicPr>
        <p:blipFill rotWithShape="1">
          <a:blip r:embed="rId7"/>
          <a:srcRect l="-1" t="3080" r="610"/>
          <a:stretch/>
        </p:blipFill>
        <p:spPr>
          <a:xfrm>
            <a:off x="3894201" y="3037821"/>
            <a:ext cx="3385720" cy="1812934"/>
          </a:xfrm>
          <a:prstGeom prst="rect">
            <a:avLst/>
          </a:prstGeom>
        </p:spPr>
      </p:pic>
      <p:pic>
        <p:nvPicPr>
          <p:cNvPr id="8" name="Picture 7">
            <a:extLst>
              <a:ext uri="{FF2B5EF4-FFF2-40B4-BE49-F238E27FC236}">
                <a16:creationId xmlns:a16="http://schemas.microsoft.com/office/drawing/2014/main" id="{1D78B31A-BEF4-46AE-BEB9-624EAC6BE62B}"/>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8944" t="1236" r="9229" b="1308"/>
          <a:stretch/>
        </p:blipFill>
        <p:spPr>
          <a:xfrm>
            <a:off x="6643727" y="687433"/>
            <a:ext cx="703943" cy="838377"/>
          </a:xfrm>
          <a:prstGeom prst="rect">
            <a:avLst/>
          </a:prstGeom>
        </p:spPr>
      </p:pic>
      <p:pic>
        <p:nvPicPr>
          <p:cNvPr id="12" name="Picture 11">
            <a:extLst>
              <a:ext uri="{FF2B5EF4-FFF2-40B4-BE49-F238E27FC236}">
                <a16:creationId xmlns:a16="http://schemas.microsoft.com/office/drawing/2014/main" id="{F072DCAA-A332-4783-AEF3-B878A57FD077}"/>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3311" t="2865" r="2817" b="2193"/>
          <a:stretch/>
        </p:blipFill>
        <p:spPr>
          <a:xfrm>
            <a:off x="6816435" y="3037821"/>
            <a:ext cx="463485" cy="454876"/>
          </a:xfrm>
          <a:prstGeom prst="rect">
            <a:avLst/>
          </a:prstGeom>
        </p:spPr>
      </p:pic>
    </p:spTree>
    <p:extLst>
      <p:ext uri="{BB962C8B-B14F-4D97-AF65-F5344CB8AC3E}">
        <p14:creationId xmlns:p14="http://schemas.microsoft.com/office/powerpoint/2010/main" val="31665375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1FA7-0238-4CFD-9B90-6558836E1B45}"/>
              </a:ext>
            </a:extLst>
          </p:cNvPr>
          <p:cNvSpPr>
            <a:spLocks noGrp="1"/>
          </p:cNvSpPr>
          <p:nvPr>
            <p:ph type="title"/>
          </p:nvPr>
        </p:nvSpPr>
        <p:spPr/>
        <p:txBody>
          <a:bodyPr/>
          <a:lstStyle/>
          <a:p>
            <a:r>
              <a:rPr lang="en-US" dirty="0"/>
              <a:t>Deployment</a:t>
            </a:r>
          </a:p>
        </p:txBody>
      </p:sp>
      <p:pic>
        <p:nvPicPr>
          <p:cNvPr id="3" name="Picture 2">
            <a:extLst>
              <a:ext uri="{FF2B5EF4-FFF2-40B4-BE49-F238E27FC236}">
                <a16:creationId xmlns:a16="http://schemas.microsoft.com/office/drawing/2014/main" id="{A6D456FF-DD3C-4BE2-9343-FE8E4CBC8BBB}"/>
              </a:ext>
            </a:extLst>
          </p:cNvPr>
          <p:cNvPicPr>
            <a:picLocks noChangeAspect="1"/>
          </p:cNvPicPr>
          <p:nvPr/>
        </p:nvPicPr>
        <p:blipFill>
          <a:blip r:embed="rId2">
            <a:duotone>
              <a:schemeClr val="bg2">
                <a:shade val="45000"/>
                <a:satMod val="135000"/>
              </a:schemeClr>
              <a:prstClr val="white"/>
            </a:duotone>
          </a:blip>
          <a:stretch>
            <a:fillRect/>
          </a:stretch>
        </p:blipFill>
        <p:spPr>
          <a:xfrm>
            <a:off x="1536044" y="632088"/>
            <a:ext cx="2367843" cy="1812934"/>
          </a:xfrm>
          <a:prstGeom prst="rect">
            <a:avLst/>
          </a:prstGeom>
        </p:spPr>
      </p:pic>
      <p:pic>
        <p:nvPicPr>
          <p:cNvPr id="4" name="Picture 3">
            <a:extLst>
              <a:ext uri="{FF2B5EF4-FFF2-40B4-BE49-F238E27FC236}">
                <a16:creationId xmlns:a16="http://schemas.microsoft.com/office/drawing/2014/main" id="{AD07D548-A726-4E06-9E71-F17331671DD8}"/>
              </a:ext>
            </a:extLst>
          </p:cNvPr>
          <p:cNvPicPr>
            <a:picLocks noChangeAspect="1"/>
          </p:cNvPicPr>
          <p:nvPr/>
        </p:nvPicPr>
        <p:blipFill>
          <a:blip r:embed="rId3"/>
          <a:stretch>
            <a:fillRect/>
          </a:stretch>
        </p:blipFill>
        <p:spPr>
          <a:xfrm>
            <a:off x="69577" y="1538555"/>
            <a:ext cx="2842271" cy="2167128"/>
          </a:xfrm>
          <a:prstGeom prst="rect">
            <a:avLst/>
          </a:prstGeom>
        </p:spPr>
      </p:pic>
      <p:sp>
        <p:nvSpPr>
          <p:cNvPr id="5" name="Rectangle 4">
            <a:extLst>
              <a:ext uri="{FF2B5EF4-FFF2-40B4-BE49-F238E27FC236}">
                <a16:creationId xmlns:a16="http://schemas.microsoft.com/office/drawing/2014/main" id="{EB29606C-778C-4460-8D00-7A8FF4A2FD3E}"/>
              </a:ext>
            </a:extLst>
          </p:cNvPr>
          <p:cNvSpPr/>
          <p:nvPr/>
        </p:nvSpPr>
        <p:spPr>
          <a:xfrm>
            <a:off x="7216876" y="639097"/>
            <a:ext cx="4779493" cy="3360920"/>
          </a:xfrm>
          <a:prstGeom prst="rect">
            <a:avLst/>
          </a:prstGeom>
        </p:spPr>
        <p:txBody>
          <a:bodyPr wrap="square">
            <a:spAutoFit/>
          </a:bodyPr>
          <a:lstStyle/>
          <a:p>
            <a:r>
              <a:rPr lang="en-US" sz="1180" b="1" dirty="0"/>
              <a:t>Scoring/Predictions</a:t>
            </a:r>
            <a:r>
              <a:rPr lang="en-US" sz="1180" dirty="0"/>
              <a:t>– pertains the measurement of effectiveness of an ML model. There </a:t>
            </a:r>
            <a:r>
              <a:rPr lang="en-US" sz="1180"/>
              <a:t>are several </a:t>
            </a:r>
            <a:r>
              <a:rPr lang="en-US" sz="1180" dirty="0"/>
              <a:t>ways to measure the accuracy and prediction of a model. For example: </a:t>
            </a:r>
          </a:p>
          <a:p>
            <a:r>
              <a:rPr lang="en-US" sz="1180" b="1" dirty="0"/>
              <a:t>Confusion matrix</a:t>
            </a:r>
            <a:r>
              <a:rPr lang="en-US" sz="1180" dirty="0"/>
              <a:t> - measure the performance of the model (TP, TN, FN, FP)</a:t>
            </a:r>
          </a:p>
          <a:p>
            <a:r>
              <a:rPr lang="en-US" sz="1180" b="1" dirty="0"/>
              <a:t>Accuracy</a:t>
            </a:r>
            <a:r>
              <a:rPr lang="en-US" sz="1180" dirty="0"/>
              <a:t> - the total number of correct predictions divided by the total number of datasets. Accuracy should be observed over a period of time, e.g., one month; verify output, if output accuracy is less acceptable, start over. If output is inaccurate, you need collect more data; you may have to change algorithm</a:t>
            </a:r>
          </a:p>
          <a:p>
            <a:r>
              <a:rPr lang="en-US" sz="1180" b="1" dirty="0"/>
              <a:t>Precision</a:t>
            </a:r>
            <a:r>
              <a:rPr lang="en-US" sz="1180" dirty="0"/>
              <a:t> – True Positive/(True Positive + False Positive)</a:t>
            </a:r>
          </a:p>
          <a:p>
            <a:r>
              <a:rPr lang="en-US" sz="1180" b="1" dirty="0"/>
              <a:t>Recall</a:t>
            </a:r>
            <a:r>
              <a:rPr lang="en-US" sz="1180" dirty="0"/>
              <a:t> - True Positive /(True Positive +False negative)</a:t>
            </a:r>
          </a:p>
          <a:p>
            <a:r>
              <a:rPr lang="en-US" sz="1180" b="1" dirty="0"/>
              <a:t>f1 score</a:t>
            </a:r>
            <a:r>
              <a:rPr lang="en-US" sz="1180" dirty="0"/>
              <a:t> = 2X Precision X Recall / Precision + Recall. f1 Score is a better metric for imbalanced datasets.  f1 score is the metric to quantify the performance</a:t>
            </a:r>
          </a:p>
          <a:p>
            <a:r>
              <a:rPr lang="en-US" sz="1180" b="1" dirty="0"/>
              <a:t>Model score &amp; error </a:t>
            </a:r>
            <a:r>
              <a:rPr lang="en-US" sz="1180" dirty="0"/>
              <a:t>- use Scikit-learn library to find out the scores of ML Models and choose the algorithm with a higher score to predict output. You can calculate errors such as mean absolute error and mean squared error and try to minimize them to improve models. </a:t>
            </a:r>
          </a:p>
        </p:txBody>
      </p:sp>
      <p:sp>
        <p:nvSpPr>
          <p:cNvPr id="6" name="Rectangle 5">
            <a:extLst>
              <a:ext uri="{FF2B5EF4-FFF2-40B4-BE49-F238E27FC236}">
                <a16:creationId xmlns:a16="http://schemas.microsoft.com/office/drawing/2014/main" id="{50D352E1-A778-486A-8512-C79568101B34}"/>
              </a:ext>
            </a:extLst>
          </p:cNvPr>
          <p:cNvSpPr/>
          <p:nvPr/>
        </p:nvSpPr>
        <p:spPr>
          <a:xfrm>
            <a:off x="7279921" y="4122568"/>
            <a:ext cx="4828952" cy="1938992"/>
          </a:xfrm>
          <a:prstGeom prst="rect">
            <a:avLst/>
          </a:prstGeom>
        </p:spPr>
        <p:txBody>
          <a:bodyPr wrap="square">
            <a:spAutoFit/>
          </a:bodyPr>
          <a:lstStyle/>
          <a:p>
            <a:r>
              <a:rPr lang="en-US" sz="1200" b="1" dirty="0"/>
              <a:t>Performance monitoring</a:t>
            </a:r>
            <a:r>
              <a:rPr lang="en-US" sz="1200" dirty="0"/>
              <a:t>–  It is essential to monitor the model output for performance and accuracy. The data and environment may change quickly or over time. If model performs below expected level, then you would have to reselect data and you may even have to switch to a different algorithm to get the accepted level of accuracy and performance. You can collect data from and monitor ML models deployed to web service endpoints in Azure Kubernetes Service (AKS) or Azure Container Instances (ACI) by enabling Azure </a:t>
            </a:r>
            <a:r>
              <a:rPr lang="en-US" sz="1200" b="1" dirty="0"/>
              <a:t>Application Insights</a:t>
            </a:r>
            <a:r>
              <a:rPr lang="en-US" sz="1200" dirty="0"/>
              <a:t>. You can an endpoint's input data and response; Request rates, response times, and failure rates</a:t>
            </a:r>
          </a:p>
          <a:p>
            <a:pPr lvl="0"/>
            <a:r>
              <a:rPr lang="en-US" sz="1200" dirty="0"/>
              <a:t>Dependency rates, response times, and failure rates and Exceptions</a:t>
            </a:r>
          </a:p>
        </p:txBody>
      </p:sp>
      <p:pic>
        <p:nvPicPr>
          <p:cNvPr id="10" name="Picture 9">
            <a:extLst>
              <a:ext uri="{FF2B5EF4-FFF2-40B4-BE49-F238E27FC236}">
                <a16:creationId xmlns:a16="http://schemas.microsoft.com/office/drawing/2014/main" id="{A9DAB72B-4126-4760-BE3D-B4824A3A36A3}"/>
              </a:ext>
            </a:extLst>
          </p:cNvPr>
          <p:cNvPicPr>
            <a:picLocks noChangeAspect="1"/>
          </p:cNvPicPr>
          <p:nvPr/>
        </p:nvPicPr>
        <p:blipFill rotWithShape="1">
          <a:blip r:embed="rId4">
            <a:extLst>
              <a:ext uri="{28A0092B-C50C-407E-A947-70E740481C1C}">
                <a14:useLocalDpi xmlns:a14="http://schemas.microsoft.com/office/drawing/2010/main" val="0"/>
              </a:ext>
            </a:extLst>
          </a:blip>
          <a:srcRect l="1389" t="10772" r="1869" b="3857"/>
          <a:stretch/>
        </p:blipFill>
        <p:spPr>
          <a:xfrm>
            <a:off x="3929927" y="854258"/>
            <a:ext cx="3129638" cy="2020823"/>
          </a:xfrm>
          <a:prstGeom prst="rect">
            <a:avLst/>
          </a:prstGeom>
        </p:spPr>
      </p:pic>
      <p:pic>
        <p:nvPicPr>
          <p:cNvPr id="7" name="Picture 6">
            <a:extLst>
              <a:ext uri="{FF2B5EF4-FFF2-40B4-BE49-F238E27FC236}">
                <a16:creationId xmlns:a16="http://schemas.microsoft.com/office/drawing/2014/main" id="{BBEB606A-51D6-4324-9308-E71FEA41CB1A}"/>
              </a:ext>
            </a:extLst>
          </p:cNvPr>
          <p:cNvPicPr>
            <a:picLocks noChangeAspect="1"/>
          </p:cNvPicPr>
          <p:nvPr/>
        </p:nvPicPr>
        <p:blipFill>
          <a:blip r:embed="rId5"/>
          <a:stretch>
            <a:fillRect/>
          </a:stretch>
        </p:blipFill>
        <p:spPr>
          <a:xfrm>
            <a:off x="3656647" y="4166110"/>
            <a:ext cx="3560229" cy="2022858"/>
          </a:xfrm>
          <a:prstGeom prst="rect">
            <a:avLst/>
          </a:prstGeom>
        </p:spPr>
      </p:pic>
    </p:spTree>
    <p:extLst>
      <p:ext uri="{BB962C8B-B14F-4D97-AF65-F5344CB8AC3E}">
        <p14:creationId xmlns:p14="http://schemas.microsoft.com/office/powerpoint/2010/main" val="21041414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2BBAF3-4703-46DD-A2FA-B28A3DB45EC1}"/>
              </a:ext>
            </a:extLst>
          </p:cNvPr>
          <p:cNvPicPr>
            <a:picLocks noChangeAspect="1"/>
          </p:cNvPicPr>
          <p:nvPr/>
        </p:nvPicPr>
        <p:blipFill rotWithShape="1">
          <a:blip r:embed="rId2">
            <a:grayscl/>
          </a:blip>
          <a:srcRect l="906" t="2241"/>
          <a:stretch/>
        </p:blipFill>
        <p:spPr>
          <a:xfrm>
            <a:off x="2429164" y="1597895"/>
            <a:ext cx="6723152" cy="3834874"/>
          </a:xfrm>
          <a:prstGeom prst="rect">
            <a:avLst/>
          </a:prstGeom>
        </p:spPr>
      </p:pic>
      <p:sp>
        <p:nvSpPr>
          <p:cNvPr id="2" name="Title 1">
            <a:extLst>
              <a:ext uri="{FF2B5EF4-FFF2-40B4-BE49-F238E27FC236}">
                <a16:creationId xmlns:a16="http://schemas.microsoft.com/office/drawing/2014/main" id="{0526C513-10A0-4814-9370-1D0FAD7F6F40}"/>
              </a:ext>
            </a:extLst>
          </p:cNvPr>
          <p:cNvSpPr>
            <a:spLocks noGrp="1"/>
          </p:cNvSpPr>
          <p:nvPr>
            <p:ph type="title"/>
          </p:nvPr>
        </p:nvSpPr>
        <p:spPr/>
        <p:txBody>
          <a:bodyPr/>
          <a:lstStyle/>
          <a:p>
            <a:r>
              <a:rPr lang="en-US" dirty="0"/>
              <a:t>Roles in Machine  Learning</a:t>
            </a:r>
          </a:p>
        </p:txBody>
      </p:sp>
      <p:grpSp>
        <p:nvGrpSpPr>
          <p:cNvPr id="16" name="Group 15">
            <a:extLst>
              <a:ext uri="{FF2B5EF4-FFF2-40B4-BE49-F238E27FC236}">
                <a16:creationId xmlns:a16="http://schemas.microsoft.com/office/drawing/2014/main" id="{A3FE1885-0F1A-4C4E-A77C-87AB32BFE61D}"/>
              </a:ext>
            </a:extLst>
          </p:cNvPr>
          <p:cNvGrpSpPr/>
          <p:nvPr/>
        </p:nvGrpSpPr>
        <p:grpSpPr>
          <a:xfrm>
            <a:off x="5578762" y="964868"/>
            <a:ext cx="1191491" cy="636605"/>
            <a:chOff x="5661888" y="964272"/>
            <a:chExt cx="1191491" cy="636605"/>
          </a:xfrm>
        </p:grpSpPr>
        <p:pic>
          <p:nvPicPr>
            <p:cNvPr id="5" name="Picture 4">
              <a:extLst>
                <a:ext uri="{FF2B5EF4-FFF2-40B4-BE49-F238E27FC236}">
                  <a16:creationId xmlns:a16="http://schemas.microsoft.com/office/drawing/2014/main" id="{3759C834-E7C3-4539-8DED-B902D50CD8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23954" y="964272"/>
              <a:ext cx="467359" cy="467359"/>
            </a:xfrm>
            <a:prstGeom prst="rect">
              <a:avLst/>
            </a:prstGeom>
          </p:spPr>
        </p:pic>
        <p:sp>
          <p:nvSpPr>
            <p:cNvPr id="6" name="TextBox 5">
              <a:extLst>
                <a:ext uri="{FF2B5EF4-FFF2-40B4-BE49-F238E27FC236}">
                  <a16:creationId xmlns:a16="http://schemas.microsoft.com/office/drawing/2014/main" id="{5FC89D58-15F0-442B-9289-D6CFE6E6BAFA}"/>
                </a:ext>
              </a:extLst>
            </p:cNvPr>
            <p:cNvSpPr txBox="1"/>
            <p:nvPr/>
          </p:nvSpPr>
          <p:spPr>
            <a:xfrm>
              <a:off x="5661888" y="1339267"/>
              <a:ext cx="1191491" cy="261610"/>
            </a:xfrm>
            <a:prstGeom prst="rect">
              <a:avLst/>
            </a:prstGeom>
            <a:noFill/>
          </p:spPr>
          <p:txBody>
            <a:bodyPr wrap="square" rtlCol="0">
              <a:spAutoFit/>
            </a:bodyPr>
            <a:lstStyle/>
            <a:p>
              <a:pPr algn="ctr"/>
              <a:r>
                <a:rPr lang="en-US" sz="1100" dirty="0"/>
                <a:t>Business Analyst</a:t>
              </a:r>
            </a:p>
          </p:txBody>
        </p:sp>
      </p:grpSp>
      <p:grpSp>
        <p:nvGrpSpPr>
          <p:cNvPr id="15" name="Group 14">
            <a:extLst>
              <a:ext uri="{FF2B5EF4-FFF2-40B4-BE49-F238E27FC236}">
                <a16:creationId xmlns:a16="http://schemas.microsoft.com/office/drawing/2014/main" id="{1401C5FA-C3FC-4C8F-ACDA-B84C468B9EED}"/>
              </a:ext>
            </a:extLst>
          </p:cNvPr>
          <p:cNvGrpSpPr/>
          <p:nvPr/>
        </p:nvGrpSpPr>
        <p:grpSpPr>
          <a:xfrm>
            <a:off x="9026244" y="2686858"/>
            <a:ext cx="1085271" cy="805887"/>
            <a:chOff x="8973129" y="3176375"/>
            <a:chExt cx="1085271" cy="805887"/>
          </a:xfrm>
        </p:grpSpPr>
        <p:grpSp>
          <p:nvGrpSpPr>
            <p:cNvPr id="10" name="Group 9">
              <a:extLst>
                <a:ext uri="{FF2B5EF4-FFF2-40B4-BE49-F238E27FC236}">
                  <a16:creationId xmlns:a16="http://schemas.microsoft.com/office/drawing/2014/main" id="{5BE37336-894A-4647-ADF5-6D0A0B24DDD1}"/>
                </a:ext>
              </a:extLst>
            </p:cNvPr>
            <p:cNvGrpSpPr/>
            <p:nvPr/>
          </p:nvGrpSpPr>
          <p:grpSpPr>
            <a:xfrm>
              <a:off x="9190643" y="3176375"/>
              <a:ext cx="650243" cy="495066"/>
              <a:chOff x="9178174" y="3176375"/>
              <a:chExt cx="650243" cy="495066"/>
            </a:xfrm>
          </p:grpSpPr>
          <p:pic>
            <p:nvPicPr>
              <p:cNvPr id="7" name="Picture 6">
                <a:extLst>
                  <a:ext uri="{FF2B5EF4-FFF2-40B4-BE49-F238E27FC236}">
                    <a16:creationId xmlns:a16="http://schemas.microsoft.com/office/drawing/2014/main" id="{10BBC5DA-D310-473F-999C-A830F375F2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8174" y="3176375"/>
                <a:ext cx="467359" cy="467359"/>
              </a:xfrm>
              <a:prstGeom prst="rect">
                <a:avLst/>
              </a:prstGeom>
            </p:spPr>
          </p:pic>
          <p:pic>
            <p:nvPicPr>
              <p:cNvPr id="8" name="Picture 7">
                <a:extLst>
                  <a:ext uri="{FF2B5EF4-FFF2-40B4-BE49-F238E27FC236}">
                    <a16:creationId xmlns:a16="http://schemas.microsoft.com/office/drawing/2014/main" id="{3698C284-1A45-48B0-A63F-A24586334341}"/>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361058" y="3204082"/>
                <a:ext cx="467359" cy="467359"/>
              </a:xfrm>
              <a:prstGeom prst="rect">
                <a:avLst/>
              </a:prstGeom>
            </p:spPr>
          </p:pic>
        </p:grpSp>
        <p:sp>
          <p:nvSpPr>
            <p:cNvPr id="9" name="TextBox 8">
              <a:extLst>
                <a:ext uri="{FF2B5EF4-FFF2-40B4-BE49-F238E27FC236}">
                  <a16:creationId xmlns:a16="http://schemas.microsoft.com/office/drawing/2014/main" id="{ACAA9C1D-F50A-4066-BE99-A073551A1514}"/>
                </a:ext>
              </a:extLst>
            </p:cNvPr>
            <p:cNvSpPr txBox="1"/>
            <p:nvPr/>
          </p:nvSpPr>
          <p:spPr>
            <a:xfrm>
              <a:off x="8973129" y="3551375"/>
              <a:ext cx="1085271" cy="430887"/>
            </a:xfrm>
            <a:prstGeom prst="rect">
              <a:avLst/>
            </a:prstGeom>
            <a:noFill/>
          </p:spPr>
          <p:txBody>
            <a:bodyPr wrap="square" rtlCol="0">
              <a:spAutoFit/>
            </a:bodyPr>
            <a:lstStyle/>
            <a:p>
              <a:pPr algn="ctr"/>
              <a:r>
                <a:rPr lang="en-US" sz="1100" dirty="0"/>
                <a:t>Data Engineer,</a:t>
              </a:r>
            </a:p>
            <a:p>
              <a:pPr algn="ctr"/>
              <a:r>
                <a:rPr lang="en-US" sz="1100" dirty="0"/>
                <a:t>Data Analyst</a:t>
              </a:r>
            </a:p>
          </p:txBody>
        </p:sp>
      </p:grpSp>
      <p:grpSp>
        <p:nvGrpSpPr>
          <p:cNvPr id="14" name="Group 13">
            <a:extLst>
              <a:ext uri="{FF2B5EF4-FFF2-40B4-BE49-F238E27FC236}">
                <a16:creationId xmlns:a16="http://schemas.microsoft.com/office/drawing/2014/main" id="{23E556A3-5CBD-4E19-94BE-97BEA90B2F4C}"/>
              </a:ext>
            </a:extLst>
          </p:cNvPr>
          <p:cNvGrpSpPr/>
          <p:nvPr/>
        </p:nvGrpSpPr>
        <p:grpSpPr>
          <a:xfrm>
            <a:off x="5772731" y="5410862"/>
            <a:ext cx="1043705" cy="651192"/>
            <a:chOff x="5809674" y="5420098"/>
            <a:chExt cx="1043705" cy="651192"/>
          </a:xfrm>
        </p:grpSpPr>
        <p:pic>
          <p:nvPicPr>
            <p:cNvPr id="11" name="Picture 10">
              <a:extLst>
                <a:ext uri="{FF2B5EF4-FFF2-40B4-BE49-F238E27FC236}">
                  <a16:creationId xmlns:a16="http://schemas.microsoft.com/office/drawing/2014/main" id="{B62268D1-72F0-49C0-B94A-A2688205CBF7}"/>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040584" y="5420098"/>
              <a:ext cx="492102" cy="492102"/>
            </a:xfrm>
            <a:prstGeom prst="rect">
              <a:avLst/>
            </a:prstGeom>
          </p:spPr>
        </p:pic>
        <p:sp>
          <p:nvSpPr>
            <p:cNvPr id="12" name="TextBox 11">
              <a:extLst>
                <a:ext uri="{FF2B5EF4-FFF2-40B4-BE49-F238E27FC236}">
                  <a16:creationId xmlns:a16="http://schemas.microsoft.com/office/drawing/2014/main" id="{26690AE4-CB78-4EBB-8988-9A18B44AA360}"/>
                </a:ext>
              </a:extLst>
            </p:cNvPr>
            <p:cNvSpPr txBox="1"/>
            <p:nvPr/>
          </p:nvSpPr>
          <p:spPr>
            <a:xfrm>
              <a:off x="5809674" y="5809680"/>
              <a:ext cx="1043705" cy="261610"/>
            </a:xfrm>
            <a:prstGeom prst="rect">
              <a:avLst/>
            </a:prstGeom>
            <a:noFill/>
          </p:spPr>
          <p:txBody>
            <a:bodyPr wrap="square" rtlCol="0">
              <a:spAutoFit/>
            </a:bodyPr>
            <a:lstStyle/>
            <a:p>
              <a:pPr algn="ctr"/>
              <a:r>
                <a:rPr lang="en-US" sz="1100" dirty="0"/>
                <a:t>Data Scientist</a:t>
              </a:r>
            </a:p>
          </p:txBody>
        </p:sp>
      </p:grpSp>
      <p:grpSp>
        <p:nvGrpSpPr>
          <p:cNvPr id="17" name="Group 16">
            <a:extLst>
              <a:ext uri="{FF2B5EF4-FFF2-40B4-BE49-F238E27FC236}">
                <a16:creationId xmlns:a16="http://schemas.microsoft.com/office/drawing/2014/main" id="{DABD33FF-D7AB-4EFB-8D4A-059140E5E42E}"/>
              </a:ext>
            </a:extLst>
          </p:cNvPr>
          <p:cNvGrpSpPr/>
          <p:nvPr/>
        </p:nvGrpSpPr>
        <p:grpSpPr>
          <a:xfrm>
            <a:off x="2284433" y="3615104"/>
            <a:ext cx="1340839" cy="815123"/>
            <a:chOff x="8809924" y="3176375"/>
            <a:chExt cx="1340839" cy="815123"/>
          </a:xfrm>
        </p:grpSpPr>
        <p:grpSp>
          <p:nvGrpSpPr>
            <p:cNvPr id="18" name="Group 17">
              <a:extLst>
                <a:ext uri="{FF2B5EF4-FFF2-40B4-BE49-F238E27FC236}">
                  <a16:creationId xmlns:a16="http://schemas.microsoft.com/office/drawing/2014/main" id="{8AA3275B-A713-434C-A8E6-A1FBAB1BE9AC}"/>
                </a:ext>
              </a:extLst>
            </p:cNvPr>
            <p:cNvGrpSpPr/>
            <p:nvPr/>
          </p:nvGrpSpPr>
          <p:grpSpPr>
            <a:xfrm>
              <a:off x="9190643" y="3176375"/>
              <a:ext cx="650244" cy="495066"/>
              <a:chOff x="9178174" y="3176375"/>
              <a:chExt cx="650244" cy="495066"/>
            </a:xfrm>
          </p:grpSpPr>
          <p:pic>
            <p:nvPicPr>
              <p:cNvPr id="20" name="Picture 19">
                <a:extLst>
                  <a:ext uri="{FF2B5EF4-FFF2-40B4-BE49-F238E27FC236}">
                    <a16:creationId xmlns:a16="http://schemas.microsoft.com/office/drawing/2014/main" id="{4DFEBC14-A1A2-44D6-BAA5-94DE39FB60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8174" y="3176375"/>
                <a:ext cx="467359" cy="467359"/>
              </a:xfrm>
              <a:prstGeom prst="rect">
                <a:avLst/>
              </a:prstGeom>
            </p:spPr>
          </p:pic>
          <p:pic>
            <p:nvPicPr>
              <p:cNvPr id="21" name="Picture 20">
                <a:extLst>
                  <a:ext uri="{FF2B5EF4-FFF2-40B4-BE49-F238E27FC236}">
                    <a16:creationId xmlns:a16="http://schemas.microsoft.com/office/drawing/2014/main" id="{2451B8D2-7705-4992-8C7F-16A4278A3019}"/>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361059" y="3204082"/>
                <a:ext cx="467359" cy="467359"/>
              </a:xfrm>
              <a:prstGeom prst="rect">
                <a:avLst/>
              </a:prstGeom>
            </p:spPr>
          </p:pic>
        </p:grpSp>
        <p:sp>
          <p:nvSpPr>
            <p:cNvPr id="19" name="TextBox 18">
              <a:extLst>
                <a:ext uri="{FF2B5EF4-FFF2-40B4-BE49-F238E27FC236}">
                  <a16:creationId xmlns:a16="http://schemas.microsoft.com/office/drawing/2014/main" id="{A7637A66-A8BB-430B-8430-E6DCF882E7F5}"/>
                </a:ext>
              </a:extLst>
            </p:cNvPr>
            <p:cNvSpPr txBox="1"/>
            <p:nvPr/>
          </p:nvSpPr>
          <p:spPr>
            <a:xfrm>
              <a:off x="8809924" y="3560611"/>
              <a:ext cx="1340839" cy="430887"/>
            </a:xfrm>
            <a:prstGeom prst="rect">
              <a:avLst/>
            </a:prstGeom>
            <a:noFill/>
          </p:spPr>
          <p:txBody>
            <a:bodyPr wrap="square" rtlCol="0">
              <a:spAutoFit/>
            </a:bodyPr>
            <a:lstStyle/>
            <a:p>
              <a:pPr algn="ctr"/>
              <a:r>
                <a:rPr lang="en-US" sz="1100" dirty="0"/>
                <a:t>Software Engineer, Data Engineer </a:t>
              </a:r>
            </a:p>
          </p:txBody>
        </p:sp>
      </p:grpSp>
      <p:grpSp>
        <p:nvGrpSpPr>
          <p:cNvPr id="22" name="Group 21">
            <a:extLst>
              <a:ext uri="{FF2B5EF4-FFF2-40B4-BE49-F238E27FC236}">
                <a16:creationId xmlns:a16="http://schemas.microsoft.com/office/drawing/2014/main" id="{B7DA629A-6C4A-4E6B-81A1-AB7629DB5522}"/>
              </a:ext>
            </a:extLst>
          </p:cNvPr>
          <p:cNvGrpSpPr/>
          <p:nvPr/>
        </p:nvGrpSpPr>
        <p:grpSpPr>
          <a:xfrm>
            <a:off x="9047027" y="3419773"/>
            <a:ext cx="1149918" cy="950442"/>
            <a:chOff x="5809674" y="5420098"/>
            <a:chExt cx="1043705" cy="820469"/>
          </a:xfrm>
        </p:grpSpPr>
        <p:pic>
          <p:nvPicPr>
            <p:cNvPr id="23" name="Picture 22">
              <a:extLst>
                <a:ext uri="{FF2B5EF4-FFF2-40B4-BE49-F238E27FC236}">
                  <a16:creationId xmlns:a16="http://schemas.microsoft.com/office/drawing/2014/main" id="{FC36950C-0D48-4B43-A4C0-1F7F527090DA}"/>
                </a:ext>
              </a:extLst>
            </p:cNvPr>
            <p:cNvPicPr>
              <a:picLocks noChangeAspect="1"/>
            </p:cNvPicPr>
            <p:nvPr/>
          </p:nvPicPr>
          <p:blipFill>
            <a:blip r:embed="rId8" cstate="print">
              <a:duotone>
                <a:schemeClr val="accent1">
                  <a:shade val="45000"/>
                  <a:satMod val="135000"/>
                </a:schemeClr>
                <a:prstClr val="white"/>
              </a:duotone>
              <a:extLst>
                <a:ext uri="{BEBA8EAE-BF5A-486C-A8C5-ECC9F3942E4B}">
                  <a14:imgProps xmlns:a14="http://schemas.microsoft.com/office/drawing/2010/main">
                    <a14:imgLayer r:embed="rId9">
                      <a14:imgEffect>
                        <a14:backgroundRemoval t="10000" b="90000" l="10000" r="90000"/>
                      </a14:imgEffect>
                      <a14:imgEffect>
                        <a14:saturation sat="0"/>
                      </a14:imgEffect>
                    </a14:imgLayer>
                  </a14:imgProps>
                </a:ext>
                <a:ext uri="{28A0092B-C50C-407E-A947-70E740481C1C}">
                  <a14:useLocalDpi xmlns:a14="http://schemas.microsoft.com/office/drawing/2010/main" val="0"/>
                </a:ext>
              </a:extLst>
            </a:blip>
            <a:stretch>
              <a:fillRect/>
            </a:stretch>
          </p:blipFill>
          <p:spPr>
            <a:xfrm>
              <a:off x="6040584" y="5420098"/>
              <a:ext cx="492102" cy="492102"/>
            </a:xfrm>
            <a:prstGeom prst="rect">
              <a:avLst/>
            </a:prstGeom>
          </p:spPr>
        </p:pic>
        <p:sp>
          <p:nvSpPr>
            <p:cNvPr id="24" name="TextBox 23">
              <a:extLst>
                <a:ext uri="{FF2B5EF4-FFF2-40B4-BE49-F238E27FC236}">
                  <a16:creationId xmlns:a16="http://schemas.microsoft.com/office/drawing/2014/main" id="{465B2D92-CE5E-469C-87ED-B6A1F8140EF5}"/>
                </a:ext>
              </a:extLst>
            </p:cNvPr>
            <p:cNvSpPr txBox="1"/>
            <p:nvPr/>
          </p:nvSpPr>
          <p:spPr>
            <a:xfrm>
              <a:off x="5809674" y="5809680"/>
              <a:ext cx="1043705" cy="430887"/>
            </a:xfrm>
            <a:prstGeom prst="rect">
              <a:avLst/>
            </a:prstGeom>
            <a:noFill/>
          </p:spPr>
          <p:txBody>
            <a:bodyPr wrap="square" rtlCol="0">
              <a:spAutoFit/>
            </a:bodyPr>
            <a:lstStyle/>
            <a:p>
              <a:pPr algn="ctr"/>
              <a:r>
                <a:rPr lang="en-US" sz="1100" dirty="0"/>
                <a:t>Data Scientist (Advisory)</a:t>
              </a:r>
            </a:p>
          </p:txBody>
        </p:sp>
      </p:grpSp>
      <p:grpSp>
        <p:nvGrpSpPr>
          <p:cNvPr id="25" name="Group 24">
            <a:extLst>
              <a:ext uri="{FF2B5EF4-FFF2-40B4-BE49-F238E27FC236}">
                <a16:creationId xmlns:a16="http://schemas.microsoft.com/office/drawing/2014/main" id="{31358DB2-214B-44F8-A55A-7ADCDAC31BC0}"/>
              </a:ext>
            </a:extLst>
          </p:cNvPr>
          <p:cNvGrpSpPr/>
          <p:nvPr/>
        </p:nvGrpSpPr>
        <p:grpSpPr>
          <a:xfrm>
            <a:off x="9975280" y="3415159"/>
            <a:ext cx="1302320" cy="882184"/>
            <a:chOff x="5809674" y="5420098"/>
            <a:chExt cx="890031" cy="761545"/>
          </a:xfrm>
        </p:grpSpPr>
        <p:pic>
          <p:nvPicPr>
            <p:cNvPr id="26" name="Picture 25">
              <a:extLst>
                <a:ext uri="{FF2B5EF4-FFF2-40B4-BE49-F238E27FC236}">
                  <a16:creationId xmlns:a16="http://schemas.microsoft.com/office/drawing/2014/main" id="{A02E33F4-1EDB-4C8F-A5BE-A739B6368AB9}"/>
                </a:ext>
              </a:extLst>
            </p:cNvPr>
            <p:cNvPicPr>
              <a:picLocks noChangeAspect="1"/>
            </p:cNvPicPr>
            <p:nvPr/>
          </p:nvPicPr>
          <p:blipFill>
            <a:blip r:embed="rId8" cstate="print">
              <a:duotone>
                <a:schemeClr val="accent1">
                  <a:shade val="45000"/>
                  <a:satMod val="135000"/>
                </a:schemeClr>
                <a:prstClr val="white"/>
              </a:duotone>
              <a:extLst>
                <a:ext uri="{BEBA8EAE-BF5A-486C-A8C5-ECC9F3942E4B}">
                  <a14:imgProps xmlns:a14="http://schemas.microsoft.com/office/drawing/2010/main">
                    <a14:imgLayer r:embed="rId9">
                      <a14:imgEffect>
                        <a14:backgroundRemoval t="10000" b="90000" l="10000" r="90000"/>
                      </a14:imgEffect>
                      <a14:imgEffect>
                        <a14:saturation sat="0"/>
                      </a14:imgEffect>
                    </a14:imgLayer>
                  </a14:imgProps>
                </a:ext>
                <a:ext uri="{28A0092B-C50C-407E-A947-70E740481C1C}">
                  <a14:useLocalDpi xmlns:a14="http://schemas.microsoft.com/office/drawing/2010/main" val="0"/>
                </a:ext>
              </a:extLst>
            </a:blip>
            <a:stretch>
              <a:fillRect/>
            </a:stretch>
          </p:blipFill>
          <p:spPr>
            <a:xfrm>
              <a:off x="6040584" y="5420098"/>
              <a:ext cx="492102" cy="492102"/>
            </a:xfrm>
            <a:prstGeom prst="rect">
              <a:avLst/>
            </a:prstGeom>
          </p:spPr>
        </p:pic>
        <p:sp>
          <p:nvSpPr>
            <p:cNvPr id="27" name="TextBox 26">
              <a:extLst>
                <a:ext uri="{FF2B5EF4-FFF2-40B4-BE49-F238E27FC236}">
                  <a16:creationId xmlns:a16="http://schemas.microsoft.com/office/drawing/2014/main" id="{CB9A4D30-D139-47A2-98A6-90E31596586B}"/>
                </a:ext>
              </a:extLst>
            </p:cNvPr>
            <p:cNvSpPr txBox="1"/>
            <p:nvPr/>
          </p:nvSpPr>
          <p:spPr>
            <a:xfrm>
              <a:off x="5809674" y="5809680"/>
              <a:ext cx="890031" cy="371963"/>
            </a:xfrm>
            <a:prstGeom prst="rect">
              <a:avLst/>
            </a:prstGeom>
            <a:noFill/>
          </p:spPr>
          <p:txBody>
            <a:bodyPr wrap="square" rtlCol="0">
              <a:spAutoFit/>
            </a:bodyPr>
            <a:lstStyle/>
            <a:p>
              <a:pPr algn="ctr"/>
              <a:r>
                <a:rPr lang="en-US" sz="1100" dirty="0"/>
                <a:t>Software Engineer</a:t>
              </a:r>
            </a:p>
            <a:p>
              <a:pPr algn="ctr"/>
              <a:r>
                <a:rPr lang="en-US" sz="1100" dirty="0"/>
                <a:t>(Data Visualization)</a:t>
              </a:r>
            </a:p>
          </p:txBody>
        </p:sp>
      </p:grpSp>
    </p:spTree>
    <p:extLst>
      <p:ext uri="{BB962C8B-B14F-4D97-AF65-F5344CB8AC3E}">
        <p14:creationId xmlns:p14="http://schemas.microsoft.com/office/powerpoint/2010/main" val="12802899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0238178-AD7C-4CEB-B9CA-73FDF9118DEE}"/>
              </a:ext>
            </a:extLst>
          </p:cNvPr>
          <p:cNvPicPr>
            <a:picLocks noChangeAspect="1"/>
          </p:cNvPicPr>
          <p:nvPr/>
        </p:nvPicPr>
        <p:blipFill>
          <a:blip r:embed="rId2">
            <a:grayscl/>
          </a:blip>
          <a:stretch>
            <a:fillRect/>
          </a:stretch>
        </p:blipFill>
        <p:spPr>
          <a:xfrm>
            <a:off x="2891442" y="1416918"/>
            <a:ext cx="6653472" cy="3922776"/>
          </a:xfrm>
          <a:prstGeom prst="rect">
            <a:avLst/>
          </a:prstGeom>
        </p:spPr>
      </p:pic>
      <p:sp>
        <p:nvSpPr>
          <p:cNvPr id="2" name="Title 1">
            <a:extLst>
              <a:ext uri="{FF2B5EF4-FFF2-40B4-BE49-F238E27FC236}">
                <a16:creationId xmlns:a16="http://schemas.microsoft.com/office/drawing/2014/main" id="{C3D12230-FB44-421E-B428-6506C9FD47CF}"/>
              </a:ext>
            </a:extLst>
          </p:cNvPr>
          <p:cNvSpPr>
            <a:spLocks noGrp="1"/>
          </p:cNvSpPr>
          <p:nvPr>
            <p:ph type="title"/>
          </p:nvPr>
        </p:nvSpPr>
        <p:spPr/>
        <p:txBody>
          <a:bodyPr/>
          <a:lstStyle/>
          <a:p>
            <a:r>
              <a:rPr lang="en-US" dirty="0"/>
              <a:t>Roles and Responsibilities in a Machine Learning project</a:t>
            </a:r>
          </a:p>
        </p:txBody>
      </p:sp>
      <p:sp>
        <p:nvSpPr>
          <p:cNvPr id="4" name="Rectangle 3">
            <a:extLst>
              <a:ext uri="{FF2B5EF4-FFF2-40B4-BE49-F238E27FC236}">
                <a16:creationId xmlns:a16="http://schemas.microsoft.com/office/drawing/2014/main" id="{9BA7F776-9F29-4262-96A3-3E18A41FAF7E}"/>
              </a:ext>
            </a:extLst>
          </p:cNvPr>
          <p:cNvSpPr/>
          <p:nvPr/>
        </p:nvSpPr>
        <p:spPr>
          <a:xfrm>
            <a:off x="6425829" y="4768939"/>
            <a:ext cx="1745672" cy="1283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r>
              <a:rPr lang="en-US" sz="1100" b="1" dirty="0"/>
              <a:t>Data Scientist</a:t>
            </a:r>
          </a:p>
          <a:p>
            <a:pPr marL="166688" lvl="1" indent="-166688">
              <a:buFont typeface="Arial" panose="020B0604020202020204" pitchFamily="34" charset="0"/>
              <a:buChar char="•"/>
            </a:pPr>
            <a:r>
              <a:rPr lang="en-US" sz="1100" dirty="0"/>
              <a:t>Help data identification &amp; curation</a:t>
            </a:r>
          </a:p>
          <a:p>
            <a:pPr marL="166688" lvl="1" indent="-166688">
              <a:buFont typeface="Arial" panose="020B0604020202020204" pitchFamily="34" charset="0"/>
              <a:buChar char="•"/>
            </a:pPr>
            <a:r>
              <a:rPr lang="en-US" sz="1100" dirty="0"/>
              <a:t>Model building</a:t>
            </a:r>
          </a:p>
          <a:p>
            <a:pPr marL="166688" lvl="1" indent="-166688">
              <a:buFont typeface="Arial" panose="020B0604020202020204" pitchFamily="34" charset="0"/>
              <a:buChar char="•"/>
            </a:pPr>
            <a:r>
              <a:rPr lang="en-US" sz="1100" dirty="0"/>
              <a:t>Model testing</a:t>
            </a:r>
          </a:p>
          <a:p>
            <a:pPr marL="166688" lvl="1" indent="-166688">
              <a:buFont typeface="Arial" panose="020B0604020202020204" pitchFamily="34" charset="0"/>
              <a:buChar char="•"/>
            </a:pPr>
            <a:r>
              <a:rPr lang="en-US" sz="1100" dirty="0"/>
              <a:t>Model optimization</a:t>
            </a:r>
          </a:p>
          <a:p>
            <a:pPr marL="166688" lvl="1" indent="-166688">
              <a:buFont typeface="Arial" panose="020B0604020202020204" pitchFamily="34" charset="0"/>
              <a:buChar char="•"/>
            </a:pPr>
            <a:r>
              <a:rPr lang="en-US" sz="1100" dirty="0"/>
              <a:t>Help model deployment</a:t>
            </a:r>
          </a:p>
          <a:p>
            <a:endParaRPr lang="en-US" sz="1100" dirty="0"/>
          </a:p>
        </p:txBody>
      </p:sp>
      <p:sp>
        <p:nvSpPr>
          <p:cNvPr id="5" name="Rectangle 4">
            <a:extLst>
              <a:ext uri="{FF2B5EF4-FFF2-40B4-BE49-F238E27FC236}">
                <a16:creationId xmlns:a16="http://schemas.microsoft.com/office/drawing/2014/main" id="{6789C85D-56C7-4AD6-BD3E-709227918102}"/>
              </a:ext>
            </a:extLst>
          </p:cNvPr>
          <p:cNvSpPr/>
          <p:nvPr/>
        </p:nvSpPr>
        <p:spPr>
          <a:xfrm>
            <a:off x="9737063" y="2510643"/>
            <a:ext cx="1737360" cy="12422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r>
              <a:rPr lang="en-US" sz="1100" b="1" dirty="0"/>
              <a:t>Data Analyst</a:t>
            </a:r>
          </a:p>
          <a:p>
            <a:pPr marL="176213" lvl="1" indent="-176213">
              <a:buFont typeface="Arial" panose="020B0604020202020204" pitchFamily="34" charset="0"/>
              <a:buChar char="•"/>
            </a:pPr>
            <a:r>
              <a:rPr lang="en-US" sz="1100" dirty="0"/>
              <a:t>Determine data quality</a:t>
            </a:r>
          </a:p>
          <a:p>
            <a:pPr marL="176213" lvl="1" indent="-176213">
              <a:buFont typeface="Arial" panose="020B0604020202020204" pitchFamily="34" charset="0"/>
              <a:buChar char="•"/>
            </a:pPr>
            <a:r>
              <a:rPr lang="en-US" sz="1100" dirty="0"/>
              <a:t>Help select appropriate  data set</a:t>
            </a:r>
          </a:p>
          <a:p>
            <a:pPr marL="176213" lvl="1" indent="-176213">
              <a:buFont typeface="Arial" panose="020B0604020202020204" pitchFamily="34" charset="0"/>
              <a:buChar char="•"/>
            </a:pPr>
            <a:r>
              <a:rPr lang="en-US" sz="1100" dirty="0"/>
              <a:t>Help curate data</a:t>
            </a:r>
          </a:p>
          <a:p>
            <a:pPr marL="176213" lvl="1" indent="-176213">
              <a:buFont typeface="Arial" panose="020B0604020202020204" pitchFamily="34" charset="0"/>
              <a:buChar char="•"/>
            </a:pPr>
            <a:r>
              <a:rPr lang="en-US" sz="1100" dirty="0"/>
              <a:t>Visualize data</a:t>
            </a:r>
          </a:p>
          <a:p>
            <a:endParaRPr lang="en-US" sz="1100" dirty="0"/>
          </a:p>
        </p:txBody>
      </p:sp>
      <p:sp>
        <p:nvSpPr>
          <p:cNvPr id="6" name="Rectangle 5">
            <a:extLst>
              <a:ext uri="{FF2B5EF4-FFF2-40B4-BE49-F238E27FC236}">
                <a16:creationId xmlns:a16="http://schemas.microsoft.com/office/drawing/2014/main" id="{15BCEF44-E657-4C1C-B22B-0A8EF86698D6}"/>
              </a:ext>
            </a:extLst>
          </p:cNvPr>
          <p:cNvSpPr/>
          <p:nvPr/>
        </p:nvSpPr>
        <p:spPr>
          <a:xfrm>
            <a:off x="9760156" y="3808350"/>
            <a:ext cx="1737360" cy="1468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lvl="1"/>
            <a:r>
              <a:rPr lang="en-US" sz="1100" b="1" dirty="0"/>
              <a:t>Data Engineer</a:t>
            </a:r>
          </a:p>
          <a:p>
            <a:pPr marL="166688" lvl="1" indent="-166688">
              <a:buFont typeface="Arial" panose="020B0604020202020204" pitchFamily="34" charset="0"/>
              <a:buChar char="•"/>
            </a:pPr>
            <a:r>
              <a:rPr lang="en-US" sz="1100" dirty="0"/>
              <a:t>Identify data source(s)</a:t>
            </a:r>
          </a:p>
          <a:p>
            <a:pPr marL="166688" lvl="1" indent="-166688">
              <a:buFont typeface="Arial" panose="020B0604020202020204" pitchFamily="34" charset="0"/>
              <a:buChar char="•"/>
            </a:pPr>
            <a:r>
              <a:rPr lang="en-US" sz="1100" dirty="0"/>
              <a:t>Extract &amp; reshape data</a:t>
            </a:r>
          </a:p>
          <a:p>
            <a:pPr marL="166688" lvl="1" indent="-166688">
              <a:buFont typeface="Arial" panose="020B0604020202020204" pitchFamily="34" charset="0"/>
              <a:buChar char="•"/>
            </a:pPr>
            <a:r>
              <a:rPr lang="en-US" sz="1100" dirty="0"/>
              <a:t>Create data  access &amp; storage  services</a:t>
            </a:r>
          </a:p>
          <a:p>
            <a:pPr marL="166688" lvl="1" indent="-166688">
              <a:buFont typeface="Arial" panose="020B0604020202020204" pitchFamily="34" charset="0"/>
              <a:buChar char="•"/>
            </a:pPr>
            <a:r>
              <a:rPr lang="en-US" sz="1100" dirty="0"/>
              <a:t>Select appropriate storage type and tier</a:t>
            </a:r>
          </a:p>
          <a:p>
            <a:pPr marL="166688" lvl="1" indent="-166688">
              <a:buFont typeface="Arial" panose="020B0604020202020204" pitchFamily="34" charset="0"/>
              <a:buChar char="•"/>
            </a:pPr>
            <a:r>
              <a:rPr lang="en-US" sz="1100" dirty="0"/>
              <a:t>Build data pipeline</a:t>
            </a:r>
          </a:p>
          <a:p>
            <a:endParaRPr lang="en-US" sz="1100" dirty="0"/>
          </a:p>
        </p:txBody>
      </p:sp>
      <p:sp>
        <p:nvSpPr>
          <p:cNvPr id="7" name="Rectangle 6">
            <a:extLst>
              <a:ext uri="{FF2B5EF4-FFF2-40B4-BE49-F238E27FC236}">
                <a16:creationId xmlns:a16="http://schemas.microsoft.com/office/drawing/2014/main" id="{8958D321-F062-44D6-A5E4-DD3CDA7D86C5}"/>
              </a:ext>
            </a:extLst>
          </p:cNvPr>
          <p:cNvSpPr/>
          <p:nvPr/>
        </p:nvSpPr>
        <p:spPr>
          <a:xfrm>
            <a:off x="593513" y="2533742"/>
            <a:ext cx="1737360" cy="274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r>
              <a:rPr lang="en-US" sz="1100" b="1" dirty="0"/>
              <a:t>Software Engineer</a:t>
            </a:r>
          </a:p>
          <a:p>
            <a:pPr marL="166688" indent="-166688">
              <a:buFont typeface="Arial" panose="020B0604020202020204" pitchFamily="34" charset="0"/>
              <a:buChar char="•"/>
            </a:pPr>
            <a:r>
              <a:rPr lang="en-US" sz="1100" dirty="0"/>
              <a:t>Help Data Scientist write scripts</a:t>
            </a:r>
          </a:p>
          <a:p>
            <a:pPr marL="166688" indent="-166688">
              <a:buFont typeface="Arial" panose="020B0604020202020204" pitchFamily="34" charset="0"/>
              <a:buChar char="•"/>
            </a:pPr>
            <a:r>
              <a:rPr lang="en-US" sz="1100" dirty="0"/>
              <a:t>Ensure standards and policies are followed</a:t>
            </a:r>
          </a:p>
          <a:p>
            <a:pPr marL="166688" indent="-166688">
              <a:buFont typeface="Arial" panose="020B0604020202020204" pitchFamily="34" charset="0"/>
              <a:buChar char="•"/>
            </a:pPr>
            <a:r>
              <a:rPr lang="en-US" sz="1100" dirty="0"/>
              <a:t>Implement access controls and policies</a:t>
            </a:r>
          </a:p>
          <a:p>
            <a:pPr marL="166688" indent="-166688">
              <a:buFont typeface="Arial" panose="020B0604020202020204" pitchFamily="34" charset="0"/>
              <a:buChar char="•"/>
            </a:pPr>
            <a:r>
              <a:rPr lang="en-US" sz="1100" dirty="0"/>
              <a:t>Create  deployment packages</a:t>
            </a:r>
          </a:p>
          <a:p>
            <a:pPr marL="166688" indent="-166688">
              <a:buFont typeface="Arial" panose="020B0604020202020204" pitchFamily="34" charset="0"/>
              <a:buChar char="•"/>
            </a:pPr>
            <a:r>
              <a:rPr lang="en-US" sz="1100" dirty="0"/>
              <a:t>Help deployment teams with the ML service deployment</a:t>
            </a:r>
          </a:p>
          <a:p>
            <a:pPr marL="166688" indent="-166688">
              <a:buFont typeface="Arial" panose="020B0604020202020204" pitchFamily="34" charset="0"/>
              <a:buChar char="•"/>
            </a:pPr>
            <a:r>
              <a:rPr lang="en-US" sz="1100" dirty="0"/>
              <a:t>Help preserve source code, binaries and versions</a:t>
            </a:r>
          </a:p>
          <a:p>
            <a:endParaRPr lang="en-US" sz="1100" dirty="0"/>
          </a:p>
        </p:txBody>
      </p:sp>
      <p:sp>
        <p:nvSpPr>
          <p:cNvPr id="8" name="Rectangle 7">
            <a:extLst>
              <a:ext uri="{FF2B5EF4-FFF2-40B4-BE49-F238E27FC236}">
                <a16:creationId xmlns:a16="http://schemas.microsoft.com/office/drawing/2014/main" id="{E1EE7DD2-61A3-4F55-AA60-2743F987667C}"/>
              </a:ext>
            </a:extLst>
          </p:cNvPr>
          <p:cNvSpPr/>
          <p:nvPr/>
        </p:nvSpPr>
        <p:spPr>
          <a:xfrm>
            <a:off x="6425829" y="806539"/>
            <a:ext cx="1745672" cy="1417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r>
              <a:rPr lang="en-US" sz="1100" b="1" dirty="0"/>
              <a:t>Business Analyst</a:t>
            </a:r>
          </a:p>
          <a:p>
            <a:pPr marL="166688" lvl="1" indent="-166688">
              <a:buFont typeface="Arial" panose="020B0604020202020204" pitchFamily="34" charset="0"/>
              <a:buChar char="•"/>
            </a:pPr>
            <a:r>
              <a:rPr lang="en-US" sz="1100" dirty="0"/>
              <a:t>Gather requirements</a:t>
            </a:r>
          </a:p>
          <a:p>
            <a:pPr marL="166688" lvl="1" indent="-166688">
              <a:buFont typeface="Arial" panose="020B0604020202020204" pitchFamily="34" charset="0"/>
              <a:buChar char="•"/>
            </a:pPr>
            <a:r>
              <a:rPr lang="en-US" sz="1100" dirty="0"/>
              <a:t>A liaison between Data Analysts and business stakeholders</a:t>
            </a:r>
          </a:p>
          <a:p>
            <a:pPr marL="166688" lvl="1" indent="-166688">
              <a:buFont typeface="Arial" panose="020B0604020202020204" pitchFamily="34" charset="0"/>
              <a:buChar char="•"/>
            </a:pPr>
            <a:r>
              <a:rPr lang="en-US" sz="1100" dirty="0"/>
              <a:t>Run stakeholder meetings</a:t>
            </a:r>
          </a:p>
          <a:p>
            <a:pPr marL="166688" lvl="1" indent="-166688">
              <a:buFont typeface="Arial" panose="020B0604020202020204" pitchFamily="34" charset="0"/>
              <a:buChar char="•"/>
            </a:pPr>
            <a:r>
              <a:rPr lang="en-US" sz="1100" dirty="0"/>
              <a:t>Make Presentations</a:t>
            </a:r>
          </a:p>
          <a:p>
            <a:endParaRPr lang="en-US" sz="1100" dirty="0"/>
          </a:p>
        </p:txBody>
      </p:sp>
      <p:cxnSp>
        <p:nvCxnSpPr>
          <p:cNvPr id="15" name="Connector: Elbow 14">
            <a:extLst>
              <a:ext uri="{FF2B5EF4-FFF2-40B4-BE49-F238E27FC236}">
                <a16:creationId xmlns:a16="http://schemas.microsoft.com/office/drawing/2014/main" id="{C1929CCA-3A50-4DC6-8AF5-7222BB28BE77}"/>
              </a:ext>
            </a:extLst>
          </p:cNvPr>
          <p:cNvCxnSpPr>
            <a:cxnSpLocks/>
          </p:cNvCxnSpPr>
          <p:nvPr/>
        </p:nvCxnSpPr>
        <p:spPr>
          <a:xfrm>
            <a:off x="5862711" y="1641720"/>
            <a:ext cx="563118" cy="12700"/>
          </a:xfrm>
          <a:prstGeom prst="straightConnector1">
            <a:avLst/>
          </a:prstGeom>
          <a:ln w="25400">
            <a:headEnd type="ova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194765D5-DD9E-4774-BD2A-04934D3B768F}"/>
              </a:ext>
            </a:extLst>
          </p:cNvPr>
          <p:cNvCxnSpPr>
            <a:cxnSpLocks/>
            <a:endCxn id="5" idx="1"/>
          </p:cNvCxnSpPr>
          <p:nvPr/>
        </p:nvCxnSpPr>
        <p:spPr>
          <a:xfrm>
            <a:off x="8542142" y="3131792"/>
            <a:ext cx="1194921" cy="1"/>
          </a:xfrm>
          <a:prstGeom prst="straightConnector1">
            <a:avLst/>
          </a:prstGeom>
          <a:ln w="25400">
            <a:headEnd type="oval"/>
            <a:tailEnd type="non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EC72E269-6FE3-4667-96F8-B10C3F3524C4}"/>
              </a:ext>
            </a:extLst>
          </p:cNvPr>
          <p:cNvCxnSpPr>
            <a:cxnSpLocks/>
            <a:endCxn id="6" idx="1"/>
          </p:cNvCxnSpPr>
          <p:nvPr/>
        </p:nvCxnSpPr>
        <p:spPr>
          <a:xfrm rot="16200000" flipH="1">
            <a:off x="8964096" y="3746586"/>
            <a:ext cx="1404504" cy="187616"/>
          </a:xfrm>
          <a:prstGeom prst="bentConnector2">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BCB89A9-CD03-413F-ACB2-4DF0BF8089D6}"/>
              </a:ext>
            </a:extLst>
          </p:cNvPr>
          <p:cNvCxnSpPr>
            <a:cxnSpLocks/>
            <a:endCxn id="4" idx="1"/>
          </p:cNvCxnSpPr>
          <p:nvPr/>
        </p:nvCxnSpPr>
        <p:spPr>
          <a:xfrm>
            <a:off x="5840360" y="5276942"/>
            <a:ext cx="585469" cy="133926"/>
          </a:xfrm>
          <a:prstGeom prst="bentConnector3">
            <a:avLst>
              <a:gd name="adj1" fmla="val 2977"/>
            </a:avLst>
          </a:prstGeom>
          <a:ln w="25400">
            <a:headEnd type="oval"/>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C9A631A-7E79-44A3-9807-48E38DBCFDC1}"/>
              </a:ext>
            </a:extLst>
          </p:cNvPr>
          <p:cNvCxnSpPr>
            <a:cxnSpLocks/>
          </p:cNvCxnSpPr>
          <p:nvPr/>
        </p:nvCxnSpPr>
        <p:spPr>
          <a:xfrm>
            <a:off x="2330873" y="3804342"/>
            <a:ext cx="797276" cy="0"/>
          </a:xfrm>
          <a:prstGeom prst="line">
            <a:avLst/>
          </a:prstGeom>
          <a:ln w="25400">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486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9BC25DF-AF4C-4F9D-BC11-2112E84742E7}"/>
              </a:ext>
            </a:extLst>
          </p:cNvPr>
          <p:cNvPicPr>
            <a:picLocks noChangeAspect="1"/>
          </p:cNvPicPr>
          <p:nvPr/>
        </p:nvPicPr>
        <p:blipFill>
          <a:blip r:embed="rId2">
            <a:grayscl/>
          </a:blip>
          <a:stretch>
            <a:fillRect/>
          </a:stretch>
        </p:blipFill>
        <p:spPr>
          <a:xfrm>
            <a:off x="2291674" y="1505406"/>
            <a:ext cx="6653472" cy="3922776"/>
          </a:xfrm>
          <a:prstGeom prst="rect">
            <a:avLst/>
          </a:prstGeom>
        </p:spPr>
      </p:pic>
      <p:sp>
        <p:nvSpPr>
          <p:cNvPr id="2" name="Title 1">
            <a:extLst>
              <a:ext uri="{FF2B5EF4-FFF2-40B4-BE49-F238E27FC236}">
                <a16:creationId xmlns:a16="http://schemas.microsoft.com/office/drawing/2014/main" id="{C3D12230-FB44-421E-B428-6506C9FD47CF}"/>
              </a:ext>
            </a:extLst>
          </p:cNvPr>
          <p:cNvSpPr>
            <a:spLocks noGrp="1"/>
          </p:cNvSpPr>
          <p:nvPr>
            <p:ph type="title"/>
          </p:nvPr>
        </p:nvSpPr>
        <p:spPr/>
        <p:txBody>
          <a:bodyPr/>
          <a:lstStyle/>
          <a:p>
            <a:r>
              <a:rPr lang="en-US" dirty="0"/>
              <a:t>Roles and Skill Competencies in a Machine Learning project</a:t>
            </a:r>
          </a:p>
        </p:txBody>
      </p:sp>
      <p:sp>
        <p:nvSpPr>
          <p:cNvPr id="4" name="Rectangle 3">
            <a:extLst>
              <a:ext uri="{FF2B5EF4-FFF2-40B4-BE49-F238E27FC236}">
                <a16:creationId xmlns:a16="http://schemas.microsoft.com/office/drawing/2014/main" id="{9BA7F776-9F29-4262-96A3-3E18A41FAF7E}"/>
              </a:ext>
            </a:extLst>
          </p:cNvPr>
          <p:cNvSpPr/>
          <p:nvPr/>
        </p:nvSpPr>
        <p:spPr>
          <a:xfrm>
            <a:off x="270834" y="4664689"/>
            <a:ext cx="3789890" cy="1495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r>
              <a:rPr lang="en-US" sz="1100" b="1" dirty="0"/>
              <a:t>Data Scientist</a:t>
            </a:r>
          </a:p>
          <a:p>
            <a:pPr marL="171450" indent="-171450">
              <a:buFont typeface="Arial" panose="020B0604020202020204" pitchFamily="34" charset="0"/>
              <a:buChar char="•"/>
            </a:pPr>
            <a:r>
              <a:rPr lang="en-US" sz="1050" dirty="0">
                <a:solidFill>
                  <a:schemeClr val="bg1"/>
                </a:solidFill>
              </a:rPr>
              <a:t>An applied mathematics, statistics along with computer science</a:t>
            </a:r>
          </a:p>
          <a:p>
            <a:pPr marL="171450" indent="-171450">
              <a:buFont typeface="Arial" panose="020B0604020202020204" pitchFamily="34" charset="0"/>
              <a:buChar char="•"/>
            </a:pPr>
            <a:r>
              <a:rPr lang="en-US" sz="1050" dirty="0">
                <a:solidFill>
                  <a:schemeClr val="bg1"/>
                </a:solidFill>
              </a:rPr>
              <a:t>Ability to choose appropriate machine learning algorithms, train them, and devise accuracy test plans</a:t>
            </a:r>
          </a:p>
          <a:p>
            <a:pPr marL="171450" indent="-171450">
              <a:buFont typeface="Arial" panose="020B0604020202020204" pitchFamily="34" charset="0"/>
              <a:buChar char="•"/>
            </a:pPr>
            <a:r>
              <a:rPr lang="en-US" sz="1050" dirty="0">
                <a:solidFill>
                  <a:schemeClr val="bg1"/>
                </a:solidFill>
              </a:rPr>
              <a:t>Programming languages such as, Python, Scala, R, SQL</a:t>
            </a:r>
          </a:p>
          <a:p>
            <a:pPr marL="171450" indent="-171450">
              <a:buFont typeface="Arial" panose="020B0604020202020204" pitchFamily="34" charset="0"/>
              <a:buChar char="•"/>
            </a:pPr>
            <a:r>
              <a:rPr lang="en-US" sz="1050" dirty="0">
                <a:solidFill>
                  <a:schemeClr val="bg1"/>
                </a:solidFill>
              </a:rPr>
              <a:t>Interact with Data Analysts to cultivate the desired insights</a:t>
            </a:r>
          </a:p>
          <a:p>
            <a:pPr marL="171450" indent="-171450">
              <a:buFont typeface="Arial" panose="020B0604020202020204" pitchFamily="34" charset="0"/>
              <a:buChar char="•"/>
            </a:pPr>
            <a:r>
              <a:rPr lang="en-US" sz="1050" dirty="0">
                <a:solidFill>
                  <a:schemeClr val="bg1"/>
                </a:solidFill>
              </a:rPr>
              <a:t>Data analysis to help businesses use  their data assets</a:t>
            </a:r>
          </a:p>
          <a:p>
            <a:pPr marL="171450" indent="-171450">
              <a:buFont typeface="Arial" panose="020B0604020202020204" pitchFamily="34" charset="0"/>
              <a:buChar char="•"/>
            </a:pPr>
            <a:r>
              <a:rPr lang="en-US" sz="1050" dirty="0">
                <a:solidFill>
                  <a:schemeClr val="bg1"/>
                </a:solidFill>
              </a:rPr>
              <a:t>Expert in data storytelling to layout complex results and observations in laymen’s terms</a:t>
            </a:r>
          </a:p>
        </p:txBody>
      </p:sp>
      <p:sp>
        <p:nvSpPr>
          <p:cNvPr id="5" name="Rectangle 4">
            <a:extLst>
              <a:ext uri="{FF2B5EF4-FFF2-40B4-BE49-F238E27FC236}">
                <a16:creationId xmlns:a16="http://schemas.microsoft.com/office/drawing/2014/main" id="{6789C85D-56C7-4AD6-BD3E-709227918102}"/>
              </a:ext>
            </a:extLst>
          </p:cNvPr>
          <p:cNvSpPr/>
          <p:nvPr/>
        </p:nvSpPr>
        <p:spPr>
          <a:xfrm>
            <a:off x="9271819" y="685274"/>
            <a:ext cx="2743200" cy="14996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r>
              <a:rPr lang="en-US" sz="1100" b="1" dirty="0">
                <a:solidFill>
                  <a:schemeClr val="bg1"/>
                </a:solidFill>
              </a:rPr>
              <a:t>Data Analyst</a:t>
            </a:r>
          </a:p>
          <a:p>
            <a:pPr marL="171450" indent="-171450">
              <a:buFont typeface="Arial" panose="020B0604020202020204" pitchFamily="34" charset="0"/>
              <a:buChar char="•"/>
            </a:pPr>
            <a:r>
              <a:rPr lang="en-US" sz="1100" dirty="0">
                <a:solidFill>
                  <a:schemeClr val="bg1"/>
                </a:solidFill>
              </a:rPr>
              <a:t>Determine what data will be required</a:t>
            </a:r>
          </a:p>
          <a:p>
            <a:pPr marL="171450" indent="-171450">
              <a:buFont typeface="Arial" panose="020B0604020202020204" pitchFamily="34" charset="0"/>
              <a:buChar char="•"/>
            </a:pPr>
            <a:r>
              <a:rPr lang="en-US" sz="1100" dirty="0">
                <a:solidFill>
                  <a:schemeClr val="bg1"/>
                </a:solidFill>
              </a:rPr>
              <a:t>Clear communication skills</a:t>
            </a:r>
          </a:p>
          <a:p>
            <a:pPr marL="171450" indent="-171450">
              <a:buFont typeface="Arial" panose="020B0604020202020204" pitchFamily="34" charset="0"/>
              <a:buChar char="•"/>
            </a:pPr>
            <a:r>
              <a:rPr lang="en-US" sz="1100" dirty="0">
                <a:solidFill>
                  <a:schemeClr val="bg1"/>
                </a:solidFill>
              </a:rPr>
              <a:t>Some programming skills, e.g., SQL</a:t>
            </a:r>
          </a:p>
          <a:p>
            <a:pPr marL="171450" indent="-171450">
              <a:buFont typeface="Arial" panose="020B0604020202020204" pitchFamily="34" charset="0"/>
              <a:buChar char="•"/>
            </a:pPr>
            <a:r>
              <a:rPr lang="en-US" sz="1100" dirty="0">
                <a:solidFill>
                  <a:schemeClr val="bg1"/>
                </a:solidFill>
              </a:rPr>
              <a:t>Competent in data visualization tools, e.g., Power BI, Tableau, Matplotlib, etc.</a:t>
            </a:r>
          </a:p>
          <a:p>
            <a:pPr marL="171450" indent="-171450">
              <a:buFont typeface="Arial" panose="020B0604020202020204" pitchFamily="34" charset="0"/>
              <a:buChar char="•"/>
            </a:pPr>
            <a:r>
              <a:rPr lang="en-US" sz="1100" dirty="0">
                <a:solidFill>
                  <a:schemeClr val="bg1"/>
                </a:solidFill>
              </a:rPr>
              <a:t>The more data knowledge, the better Data Analyst</a:t>
            </a:r>
          </a:p>
        </p:txBody>
      </p:sp>
      <p:sp>
        <p:nvSpPr>
          <p:cNvPr id="6" name="Rectangle 5">
            <a:extLst>
              <a:ext uri="{FF2B5EF4-FFF2-40B4-BE49-F238E27FC236}">
                <a16:creationId xmlns:a16="http://schemas.microsoft.com/office/drawing/2014/main" id="{15BCEF44-E657-4C1C-B22B-0A8EF86698D6}"/>
              </a:ext>
            </a:extLst>
          </p:cNvPr>
          <p:cNvSpPr/>
          <p:nvPr/>
        </p:nvSpPr>
        <p:spPr>
          <a:xfrm>
            <a:off x="6425827" y="4664691"/>
            <a:ext cx="5589192" cy="14952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lvl="1"/>
            <a:r>
              <a:rPr lang="en-US" sz="1100" b="1" dirty="0">
                <a:solidFill>
                  <a:schemeClr val="bg1"/>
                </a:solidFill>
              </a:rPr>
              <a:t>Data Engineer</a:t>
            </a:r>
          </a:p>
          <a:p>
            <a:pPr marL="171450" indent="-171450">
              <a:buFont typeface="Arial" panose="020B0604020202020204" pitchFamily="34" charset="0"/>
              <a:buChar char="•"/>
            </a:pPr>
            <a:r>
              <a:rPr lang="en-US" sz="1100" dirty="0">
                <a:solidFill>
                  <a:schemeClr val="bg1"/>
                </a:solidFill>
              </a:rPr>
              <a:t>Programming background, possibly a computer science degree, and languages such as, Python, Scala, Java, SQL</a:t>
            </a:r>
          </a:p>
          <a:p>
            <a:pPr marL="171450" indent="-171450">
              <a:buFont typeface="Arial" panose="020B0604020202020204" pitchFamily="34" charset="0"/>
              <a:buChar char="•"/>
            </a:pPr>
            <a:r>
              <a:rPr lang="en-US" sz="1100" dirty="0">
                <a:solidFill>
                  <a:schemeClr val="bg1"/>
                </a:solidFill>
              </a:rPr>
              <a:t>Create data pipelines at scale, integrating big data technologies</a:t>
            </a:r>
          </a:p>
          <a:p>
            <a:pPr marL="171450" indent="-171450">
              <a:buFont typeface="Arial" panose="020B0604020202020204" pitchFamily="34" charset="0"/>
              <a:buChar char="•"/>
            </a:pPr>
            <a:r>
              <a:rPr lang="en-US" sz="1100" dirty="0">
                <a:solidFill>
                  <a:schemeClr val="bg1"/>
                </a:solidFill>
              </a:rPr>
              <a:t>Deep understanding of data technologies and frameworks and integration with data pipelines</a:t>
            </a:r>
          </a:p>
          <a:p>
            <a:pPr marL="171450" indent="-171450">
              <a:buFont typeface="Arial" panose="020B0604020202020204" pitchFamily="34" charset="0"/>
              <a:buChar char="•"/>
            </a:pPr>
            <a:r>
              <a:rPr lang="en-US" sz="1100" dirty="0">
                <a:solidFill>
                  <a:schemeClr val="bg1"/>
                </a:solidFill>
              </a:rPr>
              <a:t>Work with teams responsible for clusters, DevOps, and DataOps</a:t>
            </a:r>
          </a:p>
          <a:p>
            <a:pPr marL="171450" indent="-171450">
              <a:buFont typeface="Arial" panose="020B0604020202020204" pitchFamily="34" charset="0"/>
              <a:buChar char="•"/>
            </a:pPr>
            <a:r>
              <a:rPr lang="en-US" sz="1100" dirty="0">
                <a:solidFill>
                  <a:schemeClr val="bg1"/>
                </a:solidFill>
              </a:rPr>
              <a:t>Implement machine learning algorithms chosen by data scientist</a:t>
            </a:r>
          </a:p>
        </p:txBody>
      </p:sp>
      <p:sp>
        <p:nvSpPr>
          <p:cNvPr id="7" name="Rectangle 6">
            <a:extLst>
              <a:ext uri="{FF2B5EF4-FFF2-40B4-BE49-F238E27FC236}">
                <a16:creationId xmlns:a16="http://schemas.microsoft.com/office/drawing/2014/main" id="{8958D321-F062-44D6-A5E4-DD3CDA7D86C5}"/>
              </a:ext>
            </a:extLst>
          </p:cNvPr>
          <p:cNvSpPr/>
          <p:nvPr/>
        </p:nvSpPr>
        <p:spPr>
          <a:xfrm>
            <a:off x="270834" y="685274"/>
            <a:ext cx="3789890" cy="14996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r>
              <a:rPr lang="en-US" sz="1100" b="1" dirty="0"/>
              <a:t>Software Engineer</a:t>
            </a:r>
          </a:p>
          <a:p>
            <a:pPr marL="166688" indent="-166688">
              <a:buFont typeface="Arial" panose="020B0604020202020204" pitchFamily="34" charset="0"/>
              <a:buChar char="•"/>
            </a:pPr>
            <a:r>
              <a:rPr lang="en-US" sz="1100" dirty="0"/>
              <a:t>Help Data Scientist write scripts</a:t>
            </a:r>
          </a:p>
          <a:p>
            <a:pPr marL="166688" indent="-166688">
              <a:buFont typeface="Arial" panose="020B0604020202020204" pitchFamily="34" charset="0"/>
              <a:buChar char="•"/>
            </a:pPr>
            <a:r>
              <a:rPr lang="en-US" sz="1100" dirty="0"/>
              <a:t>Ensure standards and policies are followed</a:t>
            </a:r>
          </a:p>
          <a:p>
            <a:pPr marL="166688" indent="-166688">
              <a:buFont typeface="Arial" panose="020B0604020202020204" pitchFamily="34" charset="0"/>
              <a:buChar char="•"/>
            </a:pPr>
            <a:r>
              <a:rPr lang="en-US" sz="1100" dirty="0"/>
              <a:t>Appropriate access controls and policies are used</a:t>
            </a:r>
          </a:p>
          <a:p>
            <a:pPr marL="166688" indent="-166688">
              <a:buFont typeface="Arial" panose="020B0604020202020204" pitchFamily="34" charset="0"/>
              <a:buChar char="•"/>
            </a:pPr>
            <a:r>
              <a:rPr lang="en-US" sz="1100" dirty="0"/>
              <a:t>Create  deployment packages</a:t>
            </a:r>
          </a:p>
          <a:p>
            <a:pPr marL="166688" indent="-166688">
              <a:buFont typeface="Arial" panose="020B0604020202020204" pitchFamily="34" charset="0"/>
              <a:buChar char="•"/>
            </a:pPr>
            <a:r>
              <a:rPr lang="en-US" sz="1100" dirty="0"/>
              <a:t>Help deployment teams with the ML service deployment</a:t>
            </a:r>
          </a:p>
          <a:p>
            <a:pPr marL="166688" indent="-166688">
              <a:buFont typeface="Arial" panose="020B0604020202020204" pitchFamily="34" charset="0"/>
              <a:buChar char="•"/>
            </a:pPr>
            <a:r>
              <a:rPr lang="en-US" sz="1100" dirty="0"/>
              <a:t>Help preserve source code, binaries and versions</a:t>
            </a:r>
          </a:p>
          <a:p>
            <a:endParaRPr lang="en-US" sz="1100" dirty="0"/>
          </a:p>
        </p:txBody>
      </p:sp>
      <p:sp>
        <p:nvSpPr>
          <p:cNvPr id="8" name="Rectangle 7">
            <a:extLst>
              <a:ext uri="{FF2B5EF4-FFF2-40B4-BE49-F238E27FC236}">
                <a16:creationId xmlns:a16="http://schemas.microsoft.com/office/drawing/2014/main" id="{E1EE7DD2-61A3-4F55-AA60-2743F987667C}"/>
              </a:ext>
            </a:extLst>
          </p:cNvPr>
          <p:cNvSpPr/>
          <p:nvPr/>
        </p:nvSpPr>
        <p:spPr>
          <a:xfrm>
            <a:off x="6425827" y="685274"/>
            <a:ext cx="2743200" cy="14996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r>
              <a:rPr lang="en-US" sz="1100" b="1" dirty="0"/>
              <a:t>Business Analyst</a:t>
            </a:r>
          </a:p>
          <a:p>
            <a:pPr marL="166688" lvl="1" indent="-166688">
              <a:buFont typeface="Arial" panose="020B0604020202020204" pitchFamily="34" charset="0"/>
              <a:buChar char="•"/>
            </a:pPr>
            <a:r>
              <a:rPr lang="en-US" sz="1100" dirty="0"/>
              <a:t>Business domain knowledge</a:t>
            </a:r>
          </a:p>
          <a:p>
            <a:pPr marL="166688" lvl="1" indent="-166688">
              <a:buFont typeface="Arial" panose="020B0604020202020204" pitchFamily="34" charset="0"/>
              <a:buChar char="•"/>
            </a:pPr>
            <a:r>
              <a:rPr lang="en-US" sz="1100" dirty="0"/>
              <a:t>Effective business requirements gathering</a:t>
            </a:r>
          </a:p>
          <a:p>
            <a:pPr marL="166688" lvl="1" indent="-166688">
              <a:buFont typeface="Arial" panose="020B0604020202020204" pitchFamily="34" charset="0"/>
              <a:buChar char="•"/>
            </a:pPr>
            <a:r>
              <a:rPr lang="en-US" sz="1100" dirty="0"/>
              <a:t>Run stakeholder meetings</a:t>
            </a:r>
          </a:p>
          <a:p>
            <a:pPr marL="166688" lvl="1" indent="-166688">
              <a:buFont typeface="Arial" panose="020B0604020202020204" pitchFamily="34" charset="0"/>
              <a:buChar char="•"/>
            </a:pPr>
            <a:r>
              <a:rPr lang="en-US" sz="1100" dirty="0"/>
              <a:t>Good presentation skills</a:t>
            </a:r>
          </a:p>
          <a:p>
            <a:pPr marL="166688" lvl="1" indent="-166688">
              <a:buFont typeface="Arial" panose="020B0604020202020204" pitchFamily="34" charset="0"/>
              <a:buChar char="•"/>
            </a:pPr>
            <a:r>
              <a:rPr lang="en-US" sz="1100" dirty="0"/>
              <a:t>Great communication skills</a:t>
            </a:r>
          </a:p>
          <a:p>
            <a:pPr marL="166688" lvl="1" indent="-166688">
              <a:buFont typeface="Arial" panose="020B0604020202020204" pitchFamily="34" charset="0"/>
              <a:buChar char="•"/>
            </a:pPr>
            <a:r>
              <a:rPr lang="en-US" sz="1100" dirty="0"/>
              <a:t>Always in-sync with stakeholders and product owners</a:t>
            </a:r>
          </a:p>
          <a:p>
            <a:endParaRPr lang="en-US" sz="1100" dirty="0"/>
          </a:p>
        </p:txBody>
      </p:sp>
      <p:cxnSp>
        <p:nvCxnSpPr>
          <p:cNvPr id="15" name="Connector: Elbow 14">
            <a:extLst>
              <a:ext uri="{FF2B5EF4-FFF2-40B4-BE49-F238E27FC236}">
                <a16:creationId xmlns:a16="http://schemas.microsoft.com/office/drawing/2014/main" id="{C1929CCA-3A50-4DC6-8AF5-7222BB28BE77}"/>
              </a:ext>
            </a:extLst>
          </p:cNvPr>
          <p:cNvCxnSpPr>
            <a:cxnSpLocks/>
            <a:endCxn id="8" idx="1"/>
          </p:cNvCxnSpPr>
          <p:nvPr/>
        </p:nvCxnSpPr>
        <p:spPr>
          <a:xfrm flipV="1">
            <a:off x="5309419" y="1435082"/>
            <a:ext cx="1116408" cy="482208"/>
          </a:xfrm>
          <a:prstGeom prst="bentConnector3">
            <a:avLst/>
          </a:prstGeom>
          <a:ln w="25400">
            <a:headEnd type="oval"/>
            <a:tailEnd type="non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EC72E269-6FE3-4667-96F8-B10C3F3524C4}"/>
              </a:ext>
            </a:extLst>
          </p:cNvPr>
          <p:cNvCxnSpPr>
            <a:cxnSpLocks/>
            <a:endCxn id="5" idx="2"/>
          </p:cNvCxnSpPr>
          <p:nvPr/>
        </p:nvCxnSpPr>
        <p:spPr>
          <a:xfrm flipV="1">
            <a:off x="7855974" y="2184890"/>
            <a:ext cx="2787445" cy="1020426"/>
          </a:xfrm>
          <a:prstGeom prst="bentConnector2">
            <a:avLst/>
          </a:prstGeom>
          <a:ln w="25400">
            <a:headEnd type="oval"/>
            <a:tailEnd type="non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07780989-E1C5-4680-992B-925F2F8A6D00}"/>
              </a:ext>
            </a:extLst>
          </p:cNvPr>
          <p:cNvCxnSpPr>
            <a:cxnSpLocks/>
          </p:cNvCxnSpPr>
          <p:nvPr/>
        </p:nvCxnSpPr>
        <p:spPr>
          <a:xfrm rot="16200000" flipV="1">
            <a:off x="1282650" y="2592942"/>
            <a:ext cx="1859224" cy="688264"/>
          </a:xfrm>
          <a:prstGeom prst="bentConnector3">
            <a:avLst>
              <a:gd name="adj1" fmla="val 818"/>
            </a:avLst>
          </a:prstGeom>
          <a:ln w="25400">
            <a:headEnd type="oval"/>
            <a:tailEnd type="non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C1754F7B-359B-4186-9CEF-E6A8524ADA1E}"/>
              </a:ext>
            </a:extLst>
          </p:cNvPr>
          <p:cNvCxnSpPr>
            <a:cxnSpLocks/>
          </p:cNvCxnSpPr>
          <p:nvPr/>
        </p:nvCxnSpPr>
        <p:spPr>
          <a:xfrm flipH="1">
            <a:off x="4060724" y="5273935"/>
            <a:ext cx="983224" cy="0"/>
          </a:xfrm>
          <a:prstGeom prst="straightConnector1">
            <a:avLst/>
          </a:prstGeom>
          <a:ln w="25400">
            <a:headEnd type="oval"/>
            <a:tailEnd type="non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69635A33-0F34-4F65-B126-8A998B4911C8}"/>
              </a:ext>
            </a:extLst>
          </p:cNvPr>
          <p:cNvCxnSpPr>
            <a:cxnSpLocks/>
          </p:cNvCxnSpPr>
          <p:nvPr/>
        </p:nvCxnSpPr>
        <p:spPr>
          <a:xfrm>
            <a:off x="7855976" y="3205318"/>
            <a:ext cx="1617851" cy="1437185"/>
          </a:xfrm>
          <a:prstGeom prst="bentConnector3">
            <a:avLst>
              <a:gd name="adj1" fmla="val 99227"/>
            </a:avLst>
          </a:prstGeom>
          <a:ln w="25400">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38551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2BCBC-B44F-4603-8855-817A57B5ED58}"/>
              </a:ext>
            </a:extLst>
          </p:cNvPr>
          <p:cNvSpPr>
            <a:spLocks noGrp="1"/>
          </p:cNvSpPr>
          <p:nvPr>
            <p:ph type="title"/>
          </p:nvPr>
        </p:nvSpPr>
        <p:spPr/>
        <p:txBody>
          <a:bodyPr/>
          <a:lstStyle/>
          <a:p>
            <a:r>
              <a:rPr lang="en-US" dirty="0"/>
              <a:t>Thoughts from the practitioners</a:t>
            </a:r>
          </a:p>
        </p:txBody>
      </p:sp>
      <p:sp>
        <p:nvSpPr>
          <p:cNvPr id="3" name="Rectangle 2">
            <a:extLst>
              <a:ext uri="{FF2B5EF4-FFF2-40B4-BE49-F238E27FC236}">
                <a16:creationId xmlns:a16="http://schemas.microsoft.com/office/drawing/2014/main" id="{4AE7DD84-DA44-438C-A231-17C99F2DBD15}"/>
              </a:ext>
            </a:extLst>
          </p:cNvPr>
          <p:cNvSpPr/>
          <p:nvPr/>
        </p:nvSpPr>
        <p:spPr>
          <a:xfrm>
            <a:off x="4498107" y="1116606"/>
            <a:ext cx="7361379" cy="5137304"/>
          </a:xfrm>
          <a:prstGeom prst="rect">
            <a:avLst/>
          </a:prstGeom>
        </p:spPr>
        <p:txBody>
          <a:bodyPr wrap="square" numCol="1">
            <a:spAutoFit/>
          </a:bodyPr>
          <a:lstStyle/>
          <a:p>
            <a:pPr marL="230188" marR="0" lvl="1" indent="-230188">
              <a:spcBef>
                <a:spcPts val="0"/>
              </a:spcBef>
              <a:spcAft>
                <a:spcPts val="700"/>
              </a:spcAft>
              <a:buFont typeface="Symbol" panose="05050102010706020507" pitchFamily="18" charset="2"/>
              <a:buChar char=""/>
            </a:pPr>
            <a:r>
              <a:rPr lang="en-US" sz="1200" dirty="0">
                <a:ea typeface="Times New Roman" panose="02020603050405020304" pitchFamily="18" charset="0"/>
                <a:cs typeface="Calibri" panose="020F0502020204030204" pitchFamily="34" charset="0"/>
              </a:rPr>
              <a:t>Domain expertise is essential</a:t>
            </a:r>
            <a:endParaRPr lang="en-US" sz="1200" dirty="0">
              <a:ea typeface="Calibri" panose="020F0502020204030204" pitchFamily="34" charset="0"/>
              <a:cs typeface="Times New Roman" panose="02020603050405020304" pitchFamily="18" charset="0"/>
            </a:endParaRPr>
          </a:p>
          <a:p>
            <a:pPr marL="230188" marR="0" lvl="1" indent="-230188">
              <a:spcBef>
                <a:spcPts val="0"/>
              </a:spcBef>
              <a:spcAft>
                <a:spcPts val="700"/>
              </a:spcAft>
              <a:buFont typeface="Symbol" panose="05050102010706020507" pitchFamily="18" charset="2"/>
              <a:buChar char=""/>
            </a:pPr>
            <a:r>
              <a:rPr lang="en-US" sz="1200" dirty="0">
                <a:ea typeface="Times New Roman" panose="02020603050405020304" pitchFamily="18" charset="0"/>
                <a:cs typeface="Calibri" panose="020F0502020204030204" pitchFamily="34" charset="0"/>
              </a:rPr>
              <a:t>Business analyst, data analyst, data scientist and data engineer need to work together</a:t>
            </a:r>
          </a:p>
          <a:p>
            <a:pPr marL="230188" lvl="1" indent="-230188">
              <a:spcAft>
                <a:spcPts val="700"/>
              </a:spcAft>
              <a:buFont typeface="Symbol" panose="05050102010706020507" pitchFamily="18" charset="2"/>
              <a:buChar char=""/>
            </a:pPr>
            <a:r>
              <a:rPr lang="en-US" sz="1200" dirty="0">
                <a:ea typeface="Times New Roman" panose="02020603050405020304" pitchFamily="18" charset="0"/>
                <a:cs typeface="Calibri" panose="020F0502020204030204" pitchFamily="34" charset="0"/>
              </a:rPr>
              <a:t>Cross training is beneficial</a:t>
            </a:r>
          </a:p>
          <a:p>
            <a:pPr marL="230188" lvl="1" indent="-230188">
              <a:spcAft>
                <a:spcPts val="700"/>
              </a:spcAft>
              <a:buFont typeface="Symbol" panose="05050102010706020507" pitchFamily="18" charset="2"/>
              <a:buChar char=""/>
            </a:pPr>
            <a:r>
              <a:rPr lang="en-US" sz="1200" dirty="0">
                <a:ea typeface="Times New Roman" panose="02020603050405020304" pitchFamily="18" charset="0"/>
                <a:cs typeface="Calibri" panose="020F0502020204030204" pitchFamily="34" charset="0"/>
              </a:rPr>
              <a:t>Business analyst and data scientist work on data enrichment process</a:t>
            </a:r>
          </a:p>
          <a:p>
            <a:pPr marL="230188" lvl="0" indent="-230188">
              <a:spcAft>
                <a:spcPts val="700"/>
              </a:spcAft>
              <a:buFont typeface="Arial" panose="020B0604020202020204" pitchFamily="34" charset="0"/>
              <a:buChar char="•"/>
            </a:pPr>
            <a:r>
              <a:rPr lang="en-US" sz="1200" b="1" dirty="0">
                <a:ea typeface="Calibri" panose="020F0502020204030204" pitchFamily="34" charset="0"/>
                <a:cs typeface="Calibri" panose="020F0502020204030204" pitchFamily="34" charset="0"/>
              </a:rPr>
              <a:t>80% time is spent on data preparation</a:t>
            </a:r>
            <a:r>
              <a:rPr lang="en-US" sz="1200" dirty="0">
                <a:ea typeface="Calibri" panose="020F0502020204030204" pitchFamily="34" charset="0"/>
                <a:cs typeface="Calibri" panose="020F0502020204030204" pitchFamily="34" charset="0"/>
              </a:rPr>
              <a:t> (</a:t>
            </a:r>
            <a:r>
              <a:rPr lang="en-US" sz="1100" dirty="0"/>
              <a:t>Data cleansing, </a:t>
            </a:r>
            <a:r>
              <a:rPr lang="en-US" sz="1100" dirty="0">
                <a:ea typeface="Calibri" panose="020F0502020204030204" pitchFamily="34" charset="0"/>
                <a:cs typeface="Calibri" panose="020F0502020204030204" pitchFamily="34" charset="0"/>
              </a:rPr>
              <a:t>curation,  </a:t>
            </a:r>
            <a:r>
              <a:rPr lang="en-US" sz="1100" dirty="0"/>
              <a:t>preparation, wrangling , exploration, visualization)</a:t>
            </a:r>
            <a:endParaRPr lang="en-US" sz="1200" dirty="0">
              <a:ea typeface="Calibri" panose="020F0502020204030204" pitchFamily="34" charset="0"/>
              <a:cs typeface="Times New Roman" panose="02020603050405020304" pitchFamily="18" charset="0"/>
            </a:endParaRPr>
          </a:p>
          <a:p>
            <a:pPr marL="230188" marR="0" lvl="1" indent="-230188">
              <a:spcBef>
                <a:spcPts val="0"/>
              </a:spcBef>
              <a:spcAft>
                <a:spcPts val="700"/>
              </a:spcAft>
              <a:buFont typeface="Symbol" panose="05050102010706020507" pitchFamily="18" charset="2"/>
              <a:buChar char=""/>
            </a:pPr>
            <a:r>
              <a:rPr lang="en-US" sz="1200" dirty="0">
                <a:ea typeface="Times New Roman" panose="02020603050405020304" pitchFamily="18" charset="0"/>
                <a:cs typeface="Calibri" panose="020F0502020204030204" pitchFamily="34" charset="0"/>
              </a:rPr>
              <a:t>Data engineer does the data cleansing, wrangling and enrichment</a:t>
            </a:r>
          </a:p>
          <a:p>
            <a:pPr marL="230188" lvl="1" indent="-230188">
              <a:spcAft>
                <a:spcPts val="700"/>
              </a:spcAft>
              <a:buFont typeface="Symbol" panose="05050102010706020507" pitchFamily="18" charset="2"/>
              <a:buChar char=""/>
            </a:pPr>
            <a:r>
              <a:rPr lang="en-US" sz="1200" dirty="0">
                <a:ea typeface="Times New Roman" panose="02020603050405020304" pitchFamily="18" charset="0"/>
                <a:cs typeface="Calibri" panose="020F0502020204030204" pitchFamily="34" charset="0"/>
              </a:rPr>
              <a:t>Data Scientist provides the Math and creates modeling</a:t>
            </a:r>
            <a:endParaRPr lang="en-US" sz="1200" dirty="0">
              <a:ea typeface="Calibri" panose="020F0502020204030204" pitchFamily="34" charset="0"/>
              <a:cs typeface="Times New Roman" panose="02020603050405020304" pitchFamily="18" charset="0"/>
            </a:endParaRPr>
          </a:p>
          <a:p>
            <a:pPr marL="230188" marR="0" lvl="1" indent="-230188">
              <a:spcBef>
                <a:spcPts val="0"/>
              </a:spcBef>
              <a:spcAft>
                <a:spcPts val="700"/>
              </a:spcAft>
              <a:buFont typeface="Symbol" panose="05050102010706020507" pitchFamily="18" charset="2"/>
              <a:buChar char=""/>
            </a:pPr>
            <a:r>
              <a:rPr lang="en-US" sz="1200" dirty="0">
                <a:ea typeface="Times New Roman" panose="02020603050405020304" pitchFamily="18" charset="0"/>
                <a:cs typeface="Calibri" panose="020F0502020204030204" pitchFamily="34" charset="0"/>
              </a:rPr>
              <a:t>Software engineering creates deployment and service endpoints</a:t>
            </a:r>
            <a:endParaRPr lang="en-US" sz="1200" dirty="0">
              <a:ea typeface="Calibri" panose="020F0502020204030204" pitchFamily="34" charset="0"/>
              <a:cs typeface="Times New Roman" panose="02020603050405020304" pitchFamily="18" charset="0"/>
            </a:endParaRPr>
          </a:p>
          <a:p>
            <a:pPr marL="230188" marR="0" lvl="1" indent="-230188">
              <a:spcBef>
                <a:spcPts val="0"/>
              </a:spcBef>
              <a:spcAft>
                <a:spcPts val="700"/>
              </a:spcAft>
              <a:buFont typeface="Symbol" panose="05050102010706020507" pitchFamily="18" charset="2"/>
              <a:buChar char=""/>
            </a:pPr>
            <a:r>
              <a:rPr lang="en-US" sz="1200" dirty="0">
                <a:ea typeface="Times New Roman" panose="02020603050405020304" pitchFamily="18" charset="0"/>
                <a:cs typeface="Calibri" panose="020F0502020204030204" pitchFamily="34" charset="0"/>
              </a:rPr>
              <a:t>Expect to deal with structured data (e.g., database data, spreadsheet), semi-structured data (e.g., XML, JSON) and/or unstructured data (log files, audio, video, social media)</a:t>
            </a:r>
          </a:p>
          <a:p>
            <a:pPr marL="230188" lvl="1" indent="-230188">
              <a:spcAft>
                <a:spcPts val="700"/>
              </a:spcAft>
              <a:buFont typeface="Symbol" panose="05050102010706020507" pitchFamily="18" charset="2"/>
              <a:buChar char=""/>
            </a:pPr>
            <a:r>
              <a:rPr lang="en-US" sz="1200" dirty="0">
                <a:ea typeface="Calibri" panose="020F0502020204030204" pitchFamily="34" charset="0"/>
                <a:cs typeface="Calibri" panose="020F0502020204030204" pitchFamily="34" charset="0"/>
              </a:rPr>
              <a:t>Data curation skills  such </a:t>
            </a:r>
            <a:r>
              <a:rPr lang="en-US" sz="1200" dirty="0">
                <a:cs typeface="Calibri" panose="020F0502020204030204" pitchFamily="34" charset="0"/>
              </a:rPr>
              <a:t>as, handle Null values, handle imbalances, remove Noise, cleanse data, normalize data, and categorize data </a:t>
            </a:r>
            <a:r>
              <a:rPr lang="en-US" sz="1200" dirty="0">
                <a:ea typeface="Calibri" panose="020F0502020204030204" pitchFamily="34" charset="0"/>
                <a:cs typeface="Calibri" panose="020F0502020204030204" pitchFamily="34" charset="0"/>
              </a:rPr>
              <a:t>are essential for feature engineering and selection</a:t>
            </a:r>
            <a:endParaRPr lang="en-US" sz="1200" dirty="0">
              <a:ea typeface="Calibri" panose="020F0502020204030204" pitchFamily="34" charset="0"/>
              <a:cs typeface="Times New Roman" panose="02020603050405020304" pitchFamily="18" charset="0"/>
            </a:endParaRPr>
          </a:p>
          <a:p>
            <a:pPr marL="230188" marR="0" lvl="1" indent="-230188">
              <a:spcBef>
                <a:spcPts val="0"/>
              </a:spcBef>
              <a:spcAft>
                <a:spcPts val="700"/>
              </a:spcAft>
              <a:buFont typeface="Symbol" panose="05050102010706020507" pitchFamily="18" charset="2"/>
              <a:buChar char=""/>
            </a:pPr>
            <a:r>
              <a:rPr lang="en-US" sz="1200" dirty="0">
                <a:ea typeface="Times New Roman" panose="02020603050405020304" pitchFamily="18" charset="0"/>
                <a:cs typeface="Calibri" panose="020F0502020204030204" pitchFamily="34" charset="0"/>
              </a:rPr>
              <a:t>Most frequently used well-known Math concepts: </a:t>
            </a:r>
            <a:r>
              <a:rPr lang="en-US" sz="1200" b="1" dirty="0">
                <a:ea typeface="Times New Roman" panose="02020603050405020304" pitchFamily="18" charset="0"/>
                <a:cs typeface="Calibri" panose="020F0502020204030204" pitchFamily="34" charset="0"/>
              </a:rPr>
              <a:t>Linear Algebra; Matrix algebra and eigenvalues; Calculus for Data Science; Derivatives and gradients; Gradient Descent, and a simple neural network</a:t>
            </a:r>
            <a:endParaRPr lang="en-US" sz="1200" b="1" dirty="0">
              <a:ea typeface="Calibri" panose="020F0502020204030204" pitchFamily="34" charset="0"/>
              <a:cs typeface="Times New Roman" panose="02020603050405020304" pitchFamily="18" charset="0"/>
            </a:endParaRPr>
          </a:p>
          <a:p>
            <a:pPr marL="230188" marR="0" lvl="1" indent="-230188">
              <a:spcBef>
                <a:spcPts val="0"/>
              </a:spcBef>
              <a:spcAft>
                <a:spcPts val="700"/>
              </a:spcAft>
              <a:buFont typeface="Symbol" panose="05050102010706020507" pitchFamily="18" charset="2"/>
              <a:buChar char=""/>
            </a:pPr>
            <a:r>
              <a:rPr lang="en-US" sz="1200" dirty="0">
                <a:ea typeface="Times New Roman" panose="02020603050405020304" pitchFamily="18" charset="0"/>
                <a:cs typeface="Calibri" panose="020F0502020204030204" pitchFamily="34" charset="0"/>
              </a:rPr>
              <a:t>Some well-known Math packages: </a:t>
            </a:r>
            <a:r>
              <a:rPr lang="en-US" sz="1200" b="1" dirty="0">
                <a:ea typeface="Times New Roman" panose="02020603050405020304" pitchFamily="18" charset="0"/>
                <a:cs typeface="Calibri" panose="020F0502020204030204" pitchFamily="34" charset="0"/>
              </a:rPr>
              <a:t>Pandas</a:t>
            </a:r>
            <a:r>
              <a:rPr lang="en-US" sz="1200" dirty="0">
                <a:ea typeface="Times New Roman" panose="02020603050405020304" pitchFamily="18" charset="0"/>
                <a:cs typeface="Calibri" panose="020F0502020204030204" pitchFamily="34" charset="0"/>
              </a:rPr>
              <a:t> - for data wrangling, </a:t>
            </a:r>
            <a:r>
              <a:rPr lang="en-US" sz="1200" b="1" dirty="0">
                <a:ea typeface="Times New Roman" panose="02020603050405020304" pitchFamily="18" charset="0"/>
                <a:cs typeface="Calibri" panose="020F0502020204030204" pitchFamily="34" charset="0"/>
              </a:rPr>
              <a:t>NumPy</a:t>
            </a:r>
            <a:r>
              <a:rPr lang="en-US" sz="1200" dirty="0">
                <a:ea typeface="Times New Roman" panose="02020603050405020304" pitchFamily="18" charset="0"/>
                <a:cs typeface="Calibri" panose="020F0502020204030204" pitchFamily="34" charset="0"/>
              </a:rPr>
              <a:t> - for large, multi-dimensional arrays, matrices, and high-level mathematical functions, </a:t>
            </a:r>
            <a:r>
              <a:rPr lang="en-US" sz="1200" b="1" dirty="0">
                <a:ea typeface="Times New Roman" panose="02020603050405020304" pitchFamily="18" charset="0"/>
                <a:cs typeface="Calibri" panose="020F0502020204030204" pitchFamily="34" charset="0"/>
              </a:rPr>
              <a:t>SciPy</a:t>
            </a:r>
            <a:r>
              <a:rPr lang="en-US" sz="1200" dirty="0">
                <a:ea typeface="Times New Roman" panose="02020603050405020304" pitchFamily="18" charset="0"/>
                <a:cs typeface="Calibri" panose="020F0502020204030204" pitchFamily="34" charset="0"/>
              </a:rPr>
              <a:t> - for linear algebra, interpolation, optimization, integration, and statistics, </a:t>
            </a:r>
            <a:r>
              <a:rPr lang="en-US" sz="1200" b="1" dirty="0">
                <a:ea typeface="Times New Roman" panose="02020603050405020304" pitchFamily="18" charset="0"/>
                <a:cs typeface="Calibri" panose="020F0502020204030204" pitchFamily="34" charset="0"/>
              </a:rPr>
              <a:t>Matplotlib-</a:t>
            </a:r>
            <a:r>
              <a:rPr lang="en-US" sz="1200" dirty="0">
                <a:ea typeface="Times New Roman" panose="02020603050405020304" pitchFamily="18" charset="0"/>
                <a:cs typeface="Calibri" panose="020F0502020204030204" pitchFamily="34" charset="0"/>
              </a:rPr>
              <a:t>  for an object-oriented API for embedding plots into applications, </a:t>
            </a:r>
            <a:r>
              <a:rPr lang="en-US" sz="1200" b="1" dirty="0">
                <a:ea typeface="Times New Roman" panose="02020603050405020304" pitchFamily="18" charset="0"/>
                <a:cs typeface="Calibri" panose="020F0502020204030204" pitchFamily="34" charset="0"/>
              </a:rPr>
              <a:t>Seaborn</a:t>
            </a:r>
            <a:r>
              <a:rPr lang="en-US" sz="1200" dirty="0">
                <a:ea typeface="Times New Roman" panose="02020603050405020304" pitchFamily="18" charset="0"/>
                <a:cs typeface="Calibri" panose="020F0502020204030204" pitchFamily="34" charset="0"/>
              </a:rPr>
              <a:t> for </a:t>
            </a:r>
            <a:r>
              <a:rPr lang="en-US" sz="1200" spc="10" dirty="0">
                <a:solidFill>
                  <a:srgbClr val="444444"/>
                </a:solidFill>
                <a:ea typeface="Calibri" panose="020F0502020204030204" pitchFamily="34" charset="0"/>
                <a:cs typeface="Times New Roman" panose="02020603050405020304" pitchFamily="18" charset="0"/>
              </a:rPr>
              <a:t>data visualization</a:t>
            </a:r>
            <a:r>
              <a:rPr lang="en-US" sz="1200" dirty="0">
                <a:ea typeface="Times New Roman" panose="02020603050405020304" pitchFamily="18" charset="0"/>
                <a:cs typeface="Calibri" panose="020F0502020204030204" pitchFamily="34" charset="0"/>
              </a:rPr>
              <a:t> , </a:t>
            </a:r>
            <a:r>
              <a:rPr lang="en-US" sz="1200" b="1" dirty="0">
                <a:ea typeface="Times New Roman" panose="02020603050405020304" pitchFamily="18" charset="0"/>
                <a:cs typeface="Calibri" panose="020F0502020204030204" pitchFamily="34" charset="0"/>
              </a:rPr>
              <a:t>Scikit Learn</a:t>
            </a:r>
            <a:r>
              <a:rPr lang="en-US" sz="1200" dirty="0">
                <a:ea typeface="Times New Roman" panose="02020603050405020304" pitchFamily="18" charset="0"/>
                <a:cs typeface="Calibri" panose="020F0502020204030204" pitchFamily="34" charset="0"/>
              </a:rPr>
              <a:t> - for supervised and unsupervised learning algorithms, and </a:t>
            </a:r>
            <a:r>
              <a:rPr lang="en-US" sz="1200" b="1" dirty="0">
                <a:ea typeface="Times New Roman" panose="02020603050405020304" pitchFamily="18" charset="0"/>
                <a:cs typeface="Calibri" panose="020F0502020204030204" pitchFamily="34" charset="0"/>
              </a:rPr>
              <a:t>TensorFlow</a:t>
            </a:r>
            <a:r>
              <a:rPr lang="en-US" sz="1200" dirty="0">
                <a:ea typeface="Times New Roman" panose="02020603050405020304" pitchFamily="18" charset="0"/>
                <a:cs typeface="Calibri" panose="020F0502020204030204" pitchFamily="34" charset="0"/>
              </a:rPr>
              <a:t> - to create large-scale neural networks</a:t>
            </a:r>
            <a:endParaRPr lang="en-US" sz="1200" dirty="0">
              <a:ea typeface="Calibri" panose="020F0502020204030204" pitchFamily="34" charset="0"/>
              <a:cs typeface="Times New Roman" panose="02020603050405020304" pitchFamily="18" charset="0"/>
            </a:endParaRPr>
          </a:p>
          <a:p>
            <a:pPr marL="230188" marR="0" lvl="1" indent="-230188">
              <a:spcBef>
                <a:spcPts val="0"/>
              </a:spcBef>
              <a:spcAft>
                <a:spcPts val="700"/>
              </a:spcAft>
              <a:buFont typeface="Symbol" panose="05050102010706020507" pitchFamily="18" charset="2"/>
              <a:buChar char=""/>
            </a:pPr>
            <a:r>
              <a:rPr lang="en-US" sz="1200" dirty="0">
                <a:ea typeface="Times New Roman" panose="02020603050405020304" pitchFamily="18" charset="0"/>
                <a:cs typeface="Calibri" panose="020F0502020204030204" pitchFamily="34" charset="0"/>
              </a:rPr>
              <a:t>To create a model - Adopt the 5E’s model approach - Engage, Explore, Explain, Elaborate, and evaluate</a:t>
            </a:r>
            <a:endParaRPr lang="en-US" sz="1200" dirty="0">
              <a:ea typeface="Calibri" panose="020F0502020204030204" pitchFamily="34" charset="0"/>
              <a:cs typeface="Times New Roman" panose="02020603050405020304" pitchFamily="18" charset="0"/>
            </a:endParaRPr>
          </a:p>
          <a:p>
            <a:pPr marL="685800" lvl="1" indent="-228600">
              <a:spcAft>
                <a:spcPts val="700"/>
              </a:spcAft>
              <a:buFont typeface="Courier New" panose="02070309020205020404" pitchFamily="49" charset="0"/>
              <a:buChar char="o"/>
            </a:pPr>
            <a:r>
              <a:rPr lang="en-US" sz="1200" dirty="0">
                <a:ea typeface="Times New Roman" panose="02020603050405020304" pitchFamily="18" charset="0"/>
                <a:cs typeface="Calibri" panose="020F0502020204030204" pitchFamily="34" charset="0"/>
              </a:rPr>
              <a:t>Use data access</a:t>
            </a:r>
          </a:p>
        </p:txBody>
      </p:sp>
      <p:pic>
        <p:nvPicPr>
          <p:cNvPr id="4" name="Picture 2" descr="Machine generated alternative text:&#10;000 &#10;1 c' D 0100110100011± &#10;110D010000011010103_i• &#10;01010 &#10;/@111001101010001••' &#10;•0 0 1101000 &#10;000'000001101'101 &#10;.n@1100110101000»-- &#10;-1 &#10;Machine Learning &#10;CoES -The Heart &#10;of ah Intelligent &#10;—o &#10;Organization ">
            <a:extLst>
              <a:ext uri="{FF2B5EF4-FFF2-40B4-BE49-F238E27FC236}">
                <a16:creationId xmlns:a16="http://schemas.microsoft.com/office/drawing/2014/main" id="{7502FD7E-57D9-4D20-9191-35BD290567AF}"/>
              </a:ext>
            </a:extLst>
          </p:cNvPr>
          <p:cNvPicPr>
            <a:picLocks noChangeAspect="1" noChangeArrowheads="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r="47347"/>
          <a:stretch/>
        </p:blipFill>
        <p:spPr bwMode="auto">
          <a:xfrm>
            <a:off x="196770" y="1364096"/>
            <a:ext cx="4004079" cy="41298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7D91899-A758-40EE-83A5-123D75347D7E}"/>
              </a:ext>
            </a:extLst>
          </p:cNvPr>
          <p:cNvSpPr txBox="1"/>
          <p:nvPr/>
        </p:nvSpPr>
        <p:spPr>
          <a:xfrm>
            <a:off x="108155" y="587969"/>
            <a:ext cx="11751332" cy="523220"/>
          </a:xfrm>
          <a:prstGeom prst="rect">
            <a:avLst/>
          </a:prstGeom>
          <a:noFill/>
        </p:spPr>
        <p:txBody>
          <a:bodyPr wrap="square" rtlCol="0">
            <a:spAutoFit/>
          </a:bodyPr>
          <a:lstStyle/>
          <a:p>
            <a:r>
              <a:rPr lang="en-US" sz="1400" dirty="0"/>
              <a:t>The items depicted below are  thoughts and experiences shared by Machine Learning practitioners. They should provide pragmatic guidance for the successful creation and adoption of a ML/AI COE. </a:t>
            </a:r>
          </a:p>
        </p:txBody>
      </p:sp>
    </p:spTree>
    <p:extLst>
      <p:ext uri="{BB962C8B-B14F-4D97-AF65-F5344CB8AC3E}">
        <p14:creationId xmlns:p14="http://schemas.microsoft.com/office/powerpoint/2010/main" val="2400205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33454F1-8A1E-40CB-A193-D5A4B7B0741C}"/>
              </a:ext>
            </a:extLst>
          </p:cNvPr>
          <p:cNvSpPr txBox="1">
            <a:spLocks noGrp="1"/>
          </p:cNvSpPr>
          <p:nvPr>
            <p:ph type="title"/>
          </p:nvPr>
        </p:nvSpPr>
        <p:spPr>
          <a:xfrm>
            <a:off x="196850" y="34572"/>
            <a:ext cx="10733088" cy="480131"/>
          </a:xfrm>
          <a:prstGeom prst="rect">
            <a:avLst/>
          </a:prstGeom>
          <a:noFill/>
        </p:spPr>
        <p:txBody>
          <a:bodyPr wrap="square" rtlCol="0">
            <a:spAutoFit/>
          </a:bodyPr>
          <a:lstStyle/>
          <a:p>
            <a:r>
              <a:rPr lang="en-US" sz="2800" dirty="0">
                <a:latin typeface="Roboto"/>
              </a:rPr>
              <a:t>Azure Lambda Architecture with Change Feed</a:t>
            </a:r>
            <a:endParaRPr lang="en-US" sz="2800" dirty="0"/>
          </a:p>
        </p:txBody>
      </p:sp>
      <p:sp>
        <p:nvSpPr>
          <p:cNvPr id="2" name="Rectangle 1">
            <a:extLst>
              <a:ext uri="{FF2B5EF4-FFF2-40B4-BE49-F238E27FC236}">
                <a16:creationId xmlns:a16="http://schemas.microsoft.com/office/drawing/2014/main" id="{E97C9C8D-B450-477D-A1F4-C810E1A84E83}"/>
              </a:ext>
            </a:extLst>
          </p:cNvPr>
          <p:cNvSpPr/>
          <p:nvPr/>
        </p:nvSpPr>
        <p:spPr>
          <a:xfrm>
            <a:off x="202291" y="514703"/>
            <a:ext cx="3728777" cy="338554"/>
          </a:xfrm>
          <a:prstGeom prst="rect">
            <a:avLst/>
          </a:prstGeom>
        </p:spPr>
        <p:txBody>
          <a:bodyPr wrap="none">
            <a:spAutoFit/>
          </a:bodyPr>
          <a:lstStyle/>
          <a:p>
            <a:pPr algn="ctr"/>
            <a:r>
              <a:rPr lang="en-US" sz="1600" dirty="0"/>
              <a:t>Azure platform products and services used</a:t>
            </a:r>
          </a:p>
        </p:txBody>
      </p:sp>
      <p:sp>
        <p:nvSpPr>
          <p:cNvPr id="92" name="Rectangle 91">
            <a:extLst>
              <a:ext uri="{FF2B5EF4-FFF2-40B4-BE49-F238E27FC236}">
                <a16:creationId xmlns:a16="http://schemas.microsoft.com/office/drawing/2014/main" id="{2501425A-4F8E-4B65-8D27-DAF7F9C6F4D9}"/>
              </a:ext>
            </a:extLst>
          </p:cNvPr>
          <p:cNvSpPr/>
          <p:nvPr/>
        </p:nvSpPr>
        <p:spPr>
          <a:xfrm>
            <a:off x="1540555" y="944822"/>
            <a:ext cx="1162975" cy="286748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Data Source(s)</a:t>
            </a:r>
          </a:p>
          <a:p>
            <a:pPr algn="ctr"/>
            <a:endParaRPr lang="en-US" dirty="0"/>
          </a:p>
        </p:txBody>
      </p:sp>
      <p:sp>
        <p:nvSpPr>
          <p:cNvPr id="93" name="Rectangle: Rounded Corners 92">
            <a:extLst>
              <a:ext uri="{FF2B5EF4-FFF2-40B4-BE49-F238E27FC236}">
                <a16:creationId xmlns:a16="http://schemas.microsoft.com/office/drawing/2014/main" id="{0E28FDF7-D8D9-4E21-AF2E-AF542049E170}"/>
              </a:ext>
            </a:extLst>
          </p:cNvPr>
          <p:cNvSpPr/>
          <p:nvPr/>
        </p:nvSpPr>
        <p:spPr>
          <a:xfrm>
            <a:off x="1647161" y="3366211"/>
            <a:ext cx="960120" cy="32004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Billing</a:t>
            </a:r>
          </a:p>
        </p:txBody>
      </p:sp>
      <p:sp>
        <p:nvSpPr>
          <p:cNvPr id="94" name="Rectangle: Rounded Corners 93">
            <a:extLst>
              <a:ext uri="{FF2B5EF4-FFF2-40B4-BE49-F238E27FC236}">
                <a16:creationId xmlns:a16="http://schemas.microsoft.com/office/drawing/2014/main" id="{394CD935-3D04-4385-8822-4F2517A18AB3}"/>
              </a:ext>
            </a:extLst>
          </p:cNvPr>
          <p:cNvSpPr/>
          <p:nvPr/>
        </p:nvSpPr>
        <p:spPr>
          <a:xfrm>
            <a:off x="1647161" y="2923660"/>
            <a:ext cx="960120" cy="32004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Membership</a:t>
            </a:r>
          </a:p>
        </p:txBody>
      </p:sp>
      <p:sp>
        <p:nvSpPr>
          <p:cNvPr id="95" name="Rectangle: Rounded Corners 94">
            <a:extLst>
              <a:ext uri="{FF2B5EF4-FFF2-40B4-BE49-F238E27FC236}">
                <a16:creationId xmlns:a16="http://schemas.microsoft.com/office/drawing/2014/main" id="{E7C0CA1D-8B37-46AF-969F-BFEA8108C4D4}"/>
              </a:ext>
            </a:extLst>
          </p:cNvPr>
          <p:cNvSpPr/>
          <p:nvPr/>
        </p:nvSpPr>
        <p:spPr>
          <a:xfrm>
            <a:off x="1647161" y="2481107"/>
            <a:ext cx="960120" cy="32004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Pharmacy</a:t>
            </a:r>
          </a:p>
        </p:txBody>
      </p:sp>
      <p:sp>
        <p:nvSpPr>
          <p:cNvPr id="96" name="Rectangle: Rounded Corners 95">
            <a:extLst>
              <a:ext uri="{FF2B5EF4-FFF2-40B4-BE49-F238E27FC236}">
                <a16:creationId xmlns:a16="http://schemas.microsoft.com/office/drawing/2014/main" id="{1650D189-605D-4EBD-8357-747EE7C95C32}"/>
              </a:ext>
            </a:extLst>
          </p:cNvPr>
          <p:cNvSpPr/>
          <p:nvPr/>
        </p:nvSpPr>
        <p:spPr>
          <a:xfrm>
            <a:off x="1647161" y="1153448"/>
            <a:ext cx="960120" cy="32004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Encounter</a:t>
            </a:r>
          </a:p>
        </p:txBody>
      </p:sp>
      <p:sp>
        <p:nvSpPr>
          <p:cNvPr id="97" name="Rectangle: Rounded Corners 96">
            <a:extLst>
              <a:ext uri="{FF2B5EF4-FFF2-40B4-BE49-F238E27FC236}">
                <a16:creationId xmlns:a16="http://schemas.microsoft.com/office/drawing/2014/main" id="{3CBD66CC-F4EB-4CCE-8CD0-5760556606D6}"/>
              </a:ext>
            </a:extLst>
          </p:cNvPr>
          <p:cNvSpPr/>
          <p:nvPr/>
        </p:nvSpPr>
        <p:spPr>
          <a:xfrm>
            <a:off x="1647161" y="2038554"/>
            <a:ext cx="960120" cy="32004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Lab</a:t>
            </a:r>
          </a:p>
        </p:txBody>
      </p:sp>
      <p:pic>
        <p:nvPicPr>
          <p:cNvPr id="98" name="Picture 97">
            <a:extLst>
              <a:ext uri="{FF2B5EF4-FFF2-40B4-BE49-F238E27FC236}">
                <a16:creationId xmlns:a16="http://schemas.microsoft.com/office/drawing/2014/main" id="{57D6098B-793E-4D6A-9F0B-5CEFE41A7391}"/>
              </a:ext>
            </a:extLst>
          </p:cNvPr>
          <p:cNvPicPr>
            <a:picLocks noChangeAspect="1"/>
          </p:cNvPicPr>
          <p:nvPr/>
        </p:nvPicPr>
        <p:blipFill>
          <a:blip r:embed="rId2"/>
          <a:stretch>
            <a:fillRect/>
          </a:stretch>
        </p:blipFill>
        <p:spPr>
          <a:xfrm>
            <a:off x="2983545" y="2061829"/>
            <a:ext cx="613494" cy="633473"/>
          </a:xfrm>
          <a:prstGeom prst="rect">
            <a:avLst/>
          </a:prstGeom>
        </p:spPr>
      </p:pic>
      <p:sp>
        <p:nvSpPr>
          <p:cNvPr id="99" name="TextBox 98">
            <a:extLst>
              <a:ext uri="{FF2B5EF4-FFF2-40B4-BE49-F238E27FC236}">
                <a16:creationId xmlns:a16="http://schemas.microsoft.com/office/drawing/2014/main" id="{58A8DF15-16C1-4225-87F2-B4F31D51FF28}"/>
              </a:ext>
            </a:extLst>
          </p:cNvPr>
          <p:cNvSpPr txBox="1"/>
          <p:nvPr/>
        </p:nvSpPr>
        <p:spPr>
          <a:xfrm>
            <a:off x="2864899" y="2652664"/>
            <a:ext cx="778554" cy="182880"/>
          </a:xfrm>
          <a:prstGeom prst="rect">
            <a:avLst/>
          </a:prstGeom>
          <a:noFill/>
        </p:spPr>
        <p:txBody>
          <a:bodyPr wrap="square" rtlCol="0">
            <a:spAutoFit/>
          </a:bodyPr>
          <a:lstStyle/>
          <a:p>
            <a:pPr algn="ctr"/>
            <a:r>
              <a:rPr lang="en-US" sz="1000" dirty="0"/>
              <a:t>Event Hubs</a:t>
            </a:r>
          </a:p>
        </p:txBody>
      </p:sp>
      <p:sp>
        <p:nvSpPr>
          <p:cNvPr id="100" name="Rectangle 99">
            <a:extLst>
              <a:ext uri="{FF2B5EF4-FFF2-40B4-BE49-F238E27FC236}">
                <a16:creationId xmlns:a16="http://schemas.microsoft.com/office/drawing/2014/main" id="{45352CF4-8638-4722-9C8C-B246CBA129D1}"/>
              </a:ext>
            </a:extLst>
          </p:cNvPr>
          <p:cNvSpPr/>
          <p:nvPr/>
        </p:nvSpPr>
        <p:spPr>
          <a:xfrm>
            <a:off x="3844678" y="959160"/>
            <a:ext cx="1478302" cy="1296416"/>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tx1"/>
                </a:solidFill>
              </a:rPr>
              <a:t>Batch Layer</a:t>
            </a:r>
          </a:p>
        </p:txBody>
      </p:sp>
      <p:pic>
        <p:nvPicPr>
          <p:cNvPr id="101" name="Picture 100">
            <a:extLst>
              <a:ext uri="{FF2B5EF4-FFF2-40B4-BE49-F238E27FC236}">
                <a16:creationId xmlns:a16="http://schemas.microsoft.com/office/drawing/2014/main" id="{333D5F51-9F69-4067-8730-8CABE045EBD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416" r="16244"/>
          <a:stretch/>
        </p:blipFill>
        <p:spPr>
          <a:xfrm>
            <a:off x="4286257" y="1780620"/>
            <a:ext cx="595144" cy="457200"/>
          </a:xfrm>
          <a:prstGeom prst="rect">
            <a:avLst/>
          </a:prstGeom>
        </p:spPr>
      </p:pic>
      <p:sp>
        <p:nvSpPr>
          <p:cNvPr id="102" name="Arrow: Down 101">
            <a:extLst>
              <a:ext uri="{FF2B5EF4-FFF2-40B4-BE49-F238E27FC236}">
                <a16:creationId xmlns:a16="http://schemas.microsoft.com/office/drawing/2014/main" id="{44C65DC3-EF3E-41BD-B58C-026E7732ECE3}"/>
              </a:ext>
            </a:extLst>
          </p:cNvPr>
          <p:cNvSpPr/>
          <p:nvPr/>
        </p:nvSpPr>
        <p:spPr>
          <a:xfrm>
            <a:off x="4411697" y="2204715"/>
            <a:ext cx="344264" cy="147869"/>
          </a:xfrm>
          <a:prstGeom prst="down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17151EA4-99EF-4C9A-B59E-783DAD78BF4A}"/>
              </a:ext>
            </a:extLst>
          </p:cNvPr>
          <p:cNvSpPr/>
          <p:nvPr/>
        </p:nvSpPr>
        <p:spPr>
          <a:xfrm>
            <a:off x="3855036" y="2549742"/>
            <a:ext cx="3173936" cy="1296416"/>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tx1"/>
                </a:solidFill>
              </a:rPr>
              <a:t>Speed Layer</a:t>
            </a:r>
          </a:p>
        </p:txBody>
      </p:sp>
      <p:pic>
        <p:nvPicPr>
          <p:cNvPr id="109" name="Picture 108">
            <a:extLst>
              <a:ext uri="{FF2B5EF4-FFF2-40B4-BE49-F238E27FC236}">
                <a16:creationId xmlns:a16="http://schemas.microsoft.com/office/drawing/2014/main" id="{B24B0663-92F7-4CD7-A4AA-32290FC5CB0F}"/>
              </a:ext>
            </a:extLst>
          </p:cNvPr>
          <p:cNvPicPr>
            <a:picLocks noChangeAspect="1"/>
          </p:cNvPicPr>
          <p:nvPr/>
        </p:nvPicPr>
        <p:blipFill>
          <a:blip r:embed="rId4"/>
          <a:stretch>
            <a:fillRect/>
          </a:stretch>
        </p:blipFill>
        <p:spPr>
          <a:xfrm>
            <a:off x="4257137" y="2819864"/>
            <a:ext cx="653385" cy="486750"/>
          </a:xfrm>
          <a:prstGeom prst="rect">
            <a:avLst/>
          </a:prstGeom>
        </p:spPr>
      </p:pic>
      <p:sp>
        <p:nvSpPr>
          <p:cNvPr id="110" name="Rectangle: Rounded Corners 109">
            <a:extLst>
              <a:ext uri="{FF2B5EF4-FFF2-40B4-BE49-F238E27FC236}">
                <a16:creationId xmlns:a16="http://schemas.microsoft.com/office/drawing/2014/main" id="{FB1C9908-BC1D-48B8-9F7C-2F028058F243}"/>
              </a:ext>
            </a:extLst>
          </p:cNvPr>
          <p:cNvSpPr/>
          <p:nvPr/>
        </p:nvSpPr>
        <p:spPr>
          <a:xfrm>
            <a:off x="5557314" y="2906540"/>
            <a:ext cx="1331650" cy="31339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Real-time View</a:t>
            </a:r>
          </a:p>
        </p:txBody>
      </p:sp>
      <p:grpSp>
        <p:nvGrpSpPr>
          <p:cNvPr id="111" name="Group 110">
            <a:extLst>
              <a:ext uri="{FF2B5EF4-FFF2-40B4-BE49-F238E27FC236}">
                <a16:creationId xmlns:a16="http://schemas.microsoft.com/office/drawing/2014/main" id="{3F019AF1-72C9-4D65-93BB-A227D431B916}"/>
              </a:ext>
            </a:extLst>
          </p:cNvPr>
          <p:cNvGrpSpPr/>
          <p:nvPr/>
        </p:nvGrpSpPr>
        <p:grpSpPr>
          <a:xfrm>
            <a:off x="3938639" y="1211063"/>
            <a:ext cx="1290380" cy="628815"/>
            <a:chOff x="3009100" y="759410"/>
            <a:chExt cx="1290380" cy="628815"/>
          </a:xfrm>
        </p:grpSpPr>
        <p:pic>
          <p:nvPicPr>
            <p:cNvPr id="112" name="Picture 3" descr="Image result for azure databricks">
              <a:extLst>
                <a:ext uri="{FF2B5EF4-FFF2-40B4-BE49-F238E27FC236}">
                  <a16:creationId xmlns:a16="http://schemas.microsoft.com/office/drawing/2014/main" id="{D1424480-C3E1-4E72-B044-C9A35E1E76D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391" r="36420" b="38761"/>
            <a:stretch/>
          </p:blipFill>
          <p:spPr bwMode="auto">
            <a:xfrm>
              <a:off x="3708931" y="759410"/>
              <a:ext cx="453621" cy="457200"/>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5" descr="Image result for azure hdinsight">
              <a:extLst>
                <a:ext uri="{FF2B5EF4-FFF2-40B4-BE49-F238E27FC236}">
                  <a16:creationId xmlns:a16="http://schemas.microsoft.com/office/drawing/2014/main" id="{1FD8FDDE-CDE7-45B6-B55A-50ED5B4E866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041" t="28356" r="24594" b="28978"/>
            <a:stretch/>
          </p:blipFill>
          <p:spPr bwMode="auto">
            <a:xfrm>
              <a:off x="3142692" y="759410"/>
              <a:ext cx="550416" cy="457200"/>
            </a:xfrm>
            <a:prstGeom prst="rect">
              <a:avLst/>
            </a:prstGeom>
            <a:noFill/>
            <a:extLst>
              <a:ext uri="{909E8E84-426E-40DD-AFC4-6F175D3DCCD1}">
                <a14:hiddenFill xmlns:a14="http://schemas.microsoft.com/office/drawing/2010/main">
                  <a:solidFill>
                    <a:srgbClr val="FFFFFF"/>
                  </a:solidFill>
                </a14:hiddenFill>
              </a:ext>
            </a:extLst>
          </p:spPr>
        </p:pic>
        <p:sp>
          <p:nvSpPr>
            <p:cNvPr id="114" name="TextBox 113">
              <a:extLst>
                <a:ext uri="{FF2B5EF4-FFF2-40B4-BE49-F238E27FC236}">
                  <a16:creationId xmlns:a16="http://schemas.microsoft.com/office/drawing/2014/main" id="{F14C0F7C-2591-4C7B-B9DE-AF1B20014672}"/>
                </a:ext>
              </a:extLst>
            </p:cNvPr>
            <p:cNvSpPr txBox="1"/>
            <p:nvPr/>
          </p:nvSpPr>
          <p:spPr>
            <a:xfrm>
              <a:off x="3009100" y="1142004"/>
              <a:ext cx="1290380" cy="246221"/>
            </a:xfrm>
            <a:prstGeom prst="rect">
              <a:avLst/>
            </a:prstGeom>
            <a:noFill/>
          </p:spPr>
          <p:txBody>
            <a:bodyPr wrap="square" rtlCol="0">
              <a:spAutoFit/>
            </a:bodyPr>
            <a:lstStyle/>
            <a:p>
              <a:r>
                <a:rPr lang="en-US" sz="1000" dirty="0"/>
                <a:t>HDInsight/Databricks</a:t>
              </a:r>
            </a:p>
          </p:txBody>
        </p:sp>
      </p:grpSp>
      <p:grpSp>
        <p:nvGrpSpPr>
          <p:cNvPr id="115" name="Group 114">
            <a:extLst>
              <a:ext uri="{FF2B5EF4-FFF2-40B4-BE49-F238E27FC236}">
                <a16:creationId xmlns:a16="http://schemas.microsoft.com/office/drawing/2014/main" id="{6D72E2E4-7410-4A32-881E-12754F750F14}"/>
              </a:ext>
            </a:extLst>
          </p:cNvPr>
          <p:cNvGrpSpPr/>
          <p:nvPr/>
        </p:nvGrpSpPr>
        <p:grpSpPr>
          <a:xfrm>
            <a:off x="5550670" y="916251"/>
            <a:ext cx="1478302" cy="1296416"/>
            <a:chOff x="4822053" y="464598"/>
            <a:chExt cx="1478302" cy="1296416"/>
          </a:xfrm>
        </p:grpSpPr>
        <p:sp>
          <p:nvSpPr>
            <p:cNvPr id="116" name="Rectangle 115">
              <a:extLst>
                <a:ext uri="{FF2B5EF4-FFF2-40B4-BE49-F238E27FC236}">
                  <a16:creationId xmlns:a16="http://schemas.microsoft.com/office/drawing/2014/main" id="{839C3A5B-79AA-4026-82C7-9A6A8290AA89}"/>
                </a:ext>
              </a:extLst>
            </p:cNvPr>
            <p:cNvSpPr/>
            <p:nvPr/>
          </p:nvSpPr>
          <p:spPr>
            <a:xfrm>
              <a:off x="4822053" y="464598"/>
              <a:ext cx="1478302" cy="1296416"/>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tx1"/>
                  </a:solidFill>
                </a:rPr>
                <a:t>Serving Layer</a:t>
              </a:r>
            </a:p>
          </p:txBody>
        </p:sp>
        <p:grpSp>
          <p:nvGrpSpPr>
            <p:cNvPr id="117" name="Group 116">
              <a:extLst>
                <a:ext uri="{FF2B5EF4-FFF2-40B4-BE49-F238E27FC236}">
                  <a16:creationId xmlns:a16="http://schemas.microsoft.com/office/drawing/2014/main" id="{F961495E-4419-448A-B557-32067EECBBFE}"/>
                </a:ext>
              </a:extLst>
            </p:cNvPr>
            <p:cNvGrpSpPr/>
            <p:nvPr/>
          </p:nvGrpSpPr>
          <p:grpSpPr>
            <a:xfrm>
              <a:off x="5081258" y="737261"/>
              <a:ext cx="986024" cy="416323"/>
              <a:chOff x="5081258" y="737261"/>
              <a:chExt cx="986024" cy="416323"/>
            </a:xfrm>
          </p:grpSpPr>
          <p:pic>
            <p:nvPicPr>
              <p:cNvPr id="120" name="Picture 119">
                <a:extLst>
                  <a:ext uri="{FF2B5EF4-FFF2-40B4-BE49-F238E27FC236}">
                    <a16:creationId xmlns:a16="http://schemas.microsoft.com/office/drawing/2014/main" id="{5C7252B7-BC1F-4B1D-A171-22C9CBC879A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2219" t="20271" r="66709" b="54440"/>
              <a:stretch/>
            </p:blipFill>
            <p:spPr>
              <a:xfrm>
                <a:off x="5585604" y="749745"/>
                <a:ext cx="481678" cy="403839"/>
              </a:xfrm>
              <a:prstGeom prst="rect">
                <a:avLst/>
              </a:prstGeom>
            </p:spPr>
          </p:pic>
          <p:pic>
            <p:nvPicPr>
              <p:cNvPr id="121" name="Picture 120">
                <a:extLst>
                  <a:ext uri="{FF2B5EF4-FFF2-40B4-BE49-F238E27FC236}">
                    <a16:creationId xmlns:a16="http://schemas.microsoft.com/office/drawing/2014/main" id="{9C1AC47B-2009-474C-9DC0-C2453CB348B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6540" t="20737" r="51969" b="53975"/>
              <a:stretch/>
            </p:blipFill>
            <p:spPr>
              <a:xfrm>
                <a:off x="5081258" y="737261"/>
                <a:ext cx="505966" cy="408736"/>
              </a:xfrm>
              <a:prstGeom prst="rect">
                <a:avLst/>
              </a:prstGeom>
            </p:spPr>
          </p:pic>
        </p:grpSp>
        <p:pic>
          <p:nvPicPr>
            <p:cNvPr id="118" name="Picture 117">
              <a:extLst>
                <a:ext uri="{FF2B5EF4-FFF2-40B4-BE49-F238E27FC236}">
                  <a16:creationId xmlns:a16="http://schemas.microsoft.com/office/drawing/2014/main" id="{96D56589-6069-4ACB-BD28-EBFA454113A8}"/>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4632" t="15769" r="11708" b="15769"/>
            <a:stretch/>
          </p:blipFill>
          <p:spPr>
            <a:xfrm>
              <a:off x="5387861" y="1146508"/>
              <a:ext cx="414263" cy="385029"/>
            </a:xfrm>
            <a:prstGeom prst="rect">
              <a:avLst/>
            </a:prstGeom>
          </p:spPr>
        </p:pic>
        <p:sp>
          <p:nvSpPr>
            <p:cNvPr id="119" name="TextBox 118">
              <a:extLst>
                <a:ext uri="{FF2B5EF4-FFF2-40B4-BE49-F238E27FC236}">
                  <a16:creationId xmlns:a16="http://schemas.microsoft.com/office/drawing/2014/main" id="{75912177-FD3D-448F-A0D8-811FF5810CEE}"/>
                </a:ext>
              </a:extLst>
            </p:cNvPr>
            <p:cNvSpPr txBox="1"/>
            <p:nvPr/>
          </p:nvSpPr>
          <p:spPr>
            <a:xfrm>
              <a:off x="4866014" y="1392058"/>
              <a:ext cx="1414406" cy="365760"/>
            </a:xfrm>
            <a:prstGeom prst="rect">
              <a:avLst/>
            </a:prstGeom>
            <a:noFill/>
          </p:spPr>
          <p:txBody>
            <a:bodyPr wrap="square" rtlCol="0">
              <a:spAutoFit/>
            </a:bodyPr>
            <a:lstStyle/>
            <a:p>
              <a:r>
                <a:rPr lang="en-US" sz="1000" dirty="0"/>
                <a:t>Blob/Table storage / Cosmos DB Container</a:t>
              </a:r>
            </a:p>
          </p:txBody>
        </p:sp>
      </p:grpSp>
      <p:pic>
        <p:nvPicPr>
          <p:cNvPr id="122" name="Picture 121">
            <a:extLst>
              <a:ext uri="{FF2B5EF4-FFF2-40B4-BE49-F238E27FC236}">
                <a16:creationId xmlns:a16="http://schemas.microsoft.com/office/drawing/2014/main" id="{E33D49F1-375F-4C80-A383-3D31E58A3976}"/>
              </a:ext>
            </a:extLst>
          </p:cNvPr>
          <p:cNvPicPr>
            <a:picLocks noChangeAspect="1"/>
          </p:cNvPicPr>
          <p:nvPr/>
        </p:nvPicPr>
        <p:blipFill rotWithShape="1">
          <a:blip r:embed="rId9"/>
          <a:srcRect l="4312"/>
          <a:stretch/>
        </p:blipFill>
        <p:spPr>
          <a:xfrm>
            <a:off x="9366811" y="2102460"/>
            <a:ext cx="682711" cy="550244"/>
          </a:xfrm>
          <a:prstGeom prst="rect">
            <a:avLst/>
          </a:prstGeom>
        </p:spPr>
      </p:pic>
      <p:sp>
        <p:nvSpPr>
          <p:cNvPr id="123" name="Rectangle: Rounded Corners 122">
            <a:extLst>
              <a:ext uri="{FF2B5EF4-FFF2-40B4-BE49-F238E27FC236}">
                <a16:creationId xmlns:a16="http://schemas.microsoft.com/office/drawing/2014/main" id="{06E4088F-A49E-40EE-9584-87A679B7E300}"/>
              </a:ext>
            </a:extLst>
          </p:cNvPr>
          <p:cNvSpPr/>
          <p:nvPr/>
        </p:nvSpPr>
        <p:spPr>
          <a:xfrm>
            <a:off x="1647161" y="1596001"/>
            <a:ext cx="960120" cy="32004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EMS</a:t>
            </a:r>
          </a:p>
        </p:txBody>
      </p:sp>
      <p:cxnSp>
        <p:nvCxnSpPr>
          <p:cNvPr id="124" name="Straight Arrow Connector 123">
            <a:extLst>
              <a:ext uri="{FF2B5EF4-FFF2-40B4-BE49-F238E27FC236}">
                <a16:creationId xmlns:a16="http://schemas.microsoft.com/office/drawing/2014/main" id="{3364F8F1-1E90-4021-BD61-304FBEA41F60}"/>
              </a:ext>
            </a:extLst>
          </p:cNvPr>
          <p:cNvCxnSpPr>
            <a:cxnSpLocks/>
            <a:endCxn id="98" idx="1"/>
          </p:cNvCxnSpPr>
          <p:nvPr/>
        </p:nvCxnSpPr>
        <p:spPr>
          <a:xfrm>
            <a:off x="2607281" y="1357174"/>
            <a:ext cx="376264" cy="1021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8A21AE2D-2B99-4D90-940B-971E0AE59B14}"/>
              </a:ext>
            </a:extLst>
          </p:cNvPr>
          <p:cNvCxnSpPr>
            <a:cxnSpLocks/>
            <a:stCxn id="123" idx="3"/>
            <a:endCxn id="98" idx="1"/>
          </p:cNvCxnSpPr>
          <p:nvPr/>
        </p:nvCxnSpPr>
        <p:spPr>
          <a:xfrm>
            <a:off x="2607281" y="1756021"/>
            <a:ext cx="376264" cy="622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5791DA77-9DD0-43E9-94A6-D714882E25C0}"/>
              </a:ext>
            </a:extLst>
          </p:cNvPr>
          <p:cNvCxnSpPr>
            <a:cxnSpLocks/>
            <a:stCxn id="97" idx="3"/>
            <a:endCxn id="98" idx="1"/>
          </p:cNvCxnSpPr>
          <p:nvPr/>
        </p:nvCxnSpPr>
        <p:spPr>
          <a:xfrm>
            <a:off x="2607281" y="2198574"/>
            <a:ext cx="376264" cy="179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B8A7C369-EF1F-44A7-8E2A-468938F12C8E}"/>
              </a:ext>
            </a:extLst>
          </p:cNvPr>
          <p:cNvCxnSpPr>
            <a:cxnSpLocks/>
            <a:stCxn id="95" idx="3"/>
            <a:endCxn id="98" idx="1"/>
          </p:cNvCxnSpPr>
          <p:nvPr/>
        </p:nvCxnSpPr>
        <p:spPr>
          <a:xfrm flipV="1">
            <a:off x="2607281" y="2378566"/>
            <a:ext cx="376264" cy="262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04024C24-AA87-4873-9B9F-130BC6035143}"/>
              </a:ext>
            </a:extLst>
          </p:cNvPr>
          <p:cNvCxnSpPr>
            <a:cxnSpLocks/>
            <a:stCxn id="94" idx="3"/>
            <a:endCxn id="98" idx="1"/>
          </p:cNvCxnSpPr>
          <p:nvPr/>
        </p:nvCxnSpPr>
        <p:spPr>
          <a:xfrm flipV="1">
            <a:off x="2607281" y="2378566"/>
            <a:ext cx="376264" cy="705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27D19315-7986-479F-8A50-377CC07A1D88}"/>
              </a:ext>
            </a:extLst>
          </p:cNvPr>
          <p:cNvCxnSpPr>
            <a:cxnSpLocks/>
            <a:stCxn id="93" idx="3"/>
            <a:endCxn id="98" idx="1"/>
          </p:cNvCxnSpPr>
          <p:nvPr/>
        </p:nvCxnSpPr>
        <p:spPr>
          <a:xfrm flipV="1">
            <a:off x="2607281" y="2378566"/>
            <a:ext cx="376264" cy="1147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27B2EA25-603C-4F01-93AB-B5B7A7C68D7F}"/>
              </a:ext>
            </a:extLst>
          </p:cNvPr>
          <p:cNvCxnSpPr>
            <a:cxnSpLocks/>
            <a:stCxn id="98" idx="3"/>
            <a:endCxn id="100" idx="1"/>
          </p:cNvCxnSpPr>
          <p:nvPr/>
        </p:nvCxnSpPr>
        <p:spPr>
          <a:xfrm flipV="1">
            <a:off x="3597039" y="1607368"/>
            <a:ext cx="247639" cy="771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F1E9CA99-8807-4438-9BA2-49721756E793}"/>
              </a:ext>
            </a:extLst>
          </p:cNvPr>
          <p:cNvCxnSpPr>
            <a:cxnSpLocks/>
            <a:stCxn id="108" idx="0"/>
            <a:endCxn id="109" idx="0"/>
          </p:cNvCxnSpPr>
          <p:nvPr/>
        </p:nvCxnSpPr>
        <p:spPr>
          <a:xfrm flipH="1">
            <a:off x="4583830" y="2575313"/>
            <a:ext cx="3751" cy="244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655203B7-144A-42AF-8FF8-697F10A9E25C}"/>
              </a:ext>
            </a:extLst>
          </p:cNvPr>
          <p:cNvCxnSpPr>
            <a:endCxn id="110" idx="1"/>
          </p:cNvCxnSpPr>
          <p:nvPr/>
        </p:nvCxnSpPr>
        <p:spPr>
          <a:xfrm flipV="1">
            <a:off x="4910522" y="3063239"/>
            <a:ext cx="646792" cy="20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1150965F-194C-42C0-AB92-09D122BFCE6E}"/>
              </a:ext>
            </a:extLst>
          </p:cNvPr>
          <p:cNvCxnSpPr>
            <a:cxnSpLocks/>
            <a:stCxn id="110" idx="3"/>
            <a:endCxn id="139" idx="1"/>
          </p:cNvCxnSpPr>
          <p:nvPr/>
        </p:nvCxnSpPr>
        <p:spPr>
          <a:xfrm flipV="1">
            <a:off x="6888964" y="2378565"/>
            <a:ext cx="527056" cy="684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2FD5FEC7-E773-4AB6-8386-AB5E174F108E}"/>
              </a:ext>
            </a:extLst>
          </p:cNvPr>
          <p:cNvCxnSpPr>
            <a:cxnSpLocks/>
            <a:stCxn id="116" idx="3"/>
            <a:endCxn id="139" idx="1"/>
          </p:cNvCxnSpPr>
          <p:nvPr/>
        </p:nvCxnSpPr>
        <p:spPr>
          <a:xfrm>
            <a:off x="7028972" y="1564459"/>
            <a:ext cx="387048" cy="814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F9C3FAD9-AF72-4005-922F-3BA4F93E08D8}"/>
              </a:ext>
            </a:extLst>
          </p:cNvPr>
          <p:cNvCxnSpPr>
            <a:cxnSpLocks/>
            <a:stCxn id="139" idx="3"/>
            <a:endCxn id="122" idx="1"/>
          </p:cNvCxnSpPr>
          <p:nvPr/>
        </p:nvCxnSpPr>
        <p:spPr>
          <a:xfrm flipV="1">
            <a:off x="8876412" y="2377582"/>
            <a:ext cx="490399" cy="98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136" name="Table 3102">
            <a:extLst>
              <a:ext uri="{FF2B5EF4-FFF2-40B4-BE49-F238E27FC236}">
                <a16:creationId xmlns:a16="http://schemas.microsoft.com/office/drawing/2014/main" id="{A7E264DC-33AD-4F31-B09F-D161F986DB3C}"/>
              </a:ext>
            </a:extLst>
          </p:cNvPr>
          <p:cNvGraphicFramePr>
            <a:graphicFrameLocks noGrp="1"/>
          </p:cNvGraphicFramePr>
          <p:nvPr>
            <p:extLst>
              <p:ext uri="{D42A27DB-BD31-4B8C-83A1-F6EECF244321}">
                <p14:modId xmlns:p14="http://schemas.microsoft.com/office/powerpoint/2010/main" val="3881264110"/>
              </p:ext>
            </p:extLst>
          </p:nvPr>
        </p:nvGraphicFramePr>
        <p:xfrm>
          <a:off x="1540555" y="3911321"/>
          <a:ext cx="8508967" cy="2305185"/>
        </p:xfrm>
        <a:graphic>
          <a:graphicData uri="http://schemas.openxmlformats.org/drawingml/2006/table">
            <a:tbl>
              <a:tblPr firstRow="1" bandRow="1">
                <a:tableStyleId>{F5AB1C69-6EDB-4FF4-983F-18BD219EF322}</a:tableStyleId>
              </a:tblPr>
              <a:tblGrid>
                <a:gridCol w="945224">
                  <a:extLst>
                    <a:ext uri="{9D8B030D-6E8A-4147-A177-3AD203B41FA5}">
                      <a16:colId xmlns:a16="http://schemas.microsoft.com/office/drawing/2014/main" val="3897544153"/>
                    </a:ext>
                  </a:extLst>
                </a:gridCol>
                <a:gridCol w="4595841">
                  <a:extLst>
                    <a:ext uri="{9D8B030D-6E8A-4147-A177-3AD203B41FA5}">
                      <a16:colId xmlns:a16="http://schemas.microsoft.com/office/drawing/2014/main" val="3536874757"/>
                    </a:ext>
                  </a:extLst>
                </a:gridCol>
                <a:gridCol w="2967902">
                  <a:extLst>
                    <a:ext uri="{9D8B030D-6E8A-4147-A177-3AD203B41FA5}">
                      <a16:colId xmlns:a16="http://schemas.microsoft.com/office/drawing/2014/main" val="749823025"/>
                    </a:ext>
                  </a:extLst>
                </a:gridCol>
              </a:tblGrid>
              <a:tr h="263025">
                <a:tc>
                  <a:txBody>
                    <a:bodyPr/>
                    <a:lstStyle/>
                    <a:p>
                      <a:r>
                        <a:rPr lang="en-US" sz="1100" dirty="0"/>
                        <a:t>Layer</a:t>
                      </a:r>
                    </a:p>
                  </a:txBody>
                  <a:tcPr/>
                </a:tc>
                <a:tc>
                  <a:txBody>
                    <a:bodyPr/>
                    <a:lstStyle/>
                    <a:p>
                      <a:r>
                        <a:rPr lang="en-US" sz="1100" dirty="0"/>
                        <a:t>Description</a:t>
                      </a:r>
                    </a:p>
                  </a:txBody>
                  <a:tcPr/>
                </a:tc>
                <a:tc>
                  <a:txBody>
                    <a:bodyPr/>
                    <a:lstStyle/>
                    <a:p>
                      <a:r>
                        <a:rPr lang="en-US" sz="1100" dirty="0"/>
                        <a:t>Azure Services used</a:t>
                      </a:r>
                    </a:p>
                  </a:txBody>
                  <a:tcPr/>
                </a:tc>
                <a:extLst>
                  <a:ext uri="{0D108BD9-81ED-4DB2-BD59-A6C34878D82A}">
                    <a16:rowId xmlns:a16="http://schemas.microsoft.com/office/drawing/2014/main" val="2821016624"/>
                  </a:ext>
                </a:extLst>
              </a:tr>
              <a:tr h="418911">
                <a:tc>
                  <a:txBody>
                    <a:bodyPr/>
                    <a:lstStyle/>
                    <a:p>
                      <a:r>
                        <a:rPr lang="en-US" sz="1100" dirty="0"/>
                        <a:t>Batch layer</a:t>
                      </a:r>
                    </a:p>
                  </a:txBody>
                  <a:tcPr/>
                </a:tc>
                <a:tc>
                  <a:txBody>
                    <a:bodyPr/>
                    <a:lstStyle/>
                    <a:p>
                      <a:pPr marL="171450" lvl="0" indent="-171450">
                        <a:buFont typeface="Arial" panose="020B0604020202020204" pitchFamily="34" charset="0"/>
                        <a:buChar char="•"/>
                      </a:pPr>
                      <a:r>
                        <a:rPr lang="en-US" sz="1100" dirty="0"/>
                        <a:t>Manages master dataset, an immutable, append-only set of raw data</a:t>
                      </a:r>
                    </a:p>
                    <a:p>
                      <a:pPr marL="171450" lvl="0" indent="-171450">
                        <a:buFont typeface="Arial" panose="020B0604020202020204" pitchFamily="34" charset="0"/>
                        <a:buChar char="•"/>
                      </a:pPr>
                      <a:r>
                        <a:rPr lang="en-US" sz="1100" dirty="0"/>
                        <a:t>Generates Change Feed events</a:t>
                      </a:r>
                    </a:p>
                    <a:p>
                      <a:pPr marL="171450" lvl="0" indent="-171450">
                        <a:buFont typeface="Arial" panose="020B0604020202020204" pitchFamily="34" charset="0"/>
                        <a:buChar char="•"/>
                      </a:pPr>
                      <a:r>
                        <a:rPr lang="en-US" sz="1100" dirty="0"/>
                        <a:t>Pre-compute the batch views</a:t>
                      </a:r>
                    </a:p>
                  </a:txBody>
                  <a:tcPr/>
                </a:tc>
                <a:tc>
                  <a:txBody>
                    <a:bodyPr/>
                    <a:lstStyle/>
                    <a:p>
                      <a:r>
                        <a:rPr lang="en-US" sz="1100" dirty="0"/>
                        <a:t>Azure HDInsight or Azure Spark, and Azure Cosmos DB for the master dataset</a:t>
                      </a:r>
                    </a:p>
                  </a:txBody>
                  <a:tcPr/>
                </a:tc>
                <a:extLst>
                  <a:ext uri="{0D108BD9-81ED-4DB2-BD59-A6C34878D82A}">
                    <a16:rowId xmlns:a16="http://schemas.microsoft.com/office/drawing/2014/main" val="136691236"/>
                  </a:ext>
                </a:extLst>
              </a:tr>
              <a:tr h="418911">
                <a:tc>
                  <a:txBody>
                    <a:bodyPr/>
                    <a:lstStyle/>
                    <a:p>
                      <a:r>
                        <a:rPr lang="en-US" sz="1100" dirty="0"/>
                        <a:t>Speed layer</a:t>
                      </a:r>
                    </a:p>
                  </a:txBody>
                  <a:tcPr/>
                </a:tc>
                <a:tc>
                  <a:txBody>
                    <a:bodyPr/>
                    <a:lstStyle/>
                    <a:p>
                      <a:pPr marL="171450" indent="-171450">
                        <a:buFont typeface="Arial" panose="020B0604020202020204" pitchFamily="34" charset="0"/>
                        <a:buChar char="•"/>
                      </a:pPr>
                      <a:r>
                        <a:rPr lang="en-US" sz="1100" dirty="0"/>
                        <a:t>Most recent data only and provides real-time views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Compensates for the high latency of updates to the serving layer</a:t>
                      </a:r>
                    </a:p>
                  </a:txBody>
                  <a:tcPr/>
                </a:tc>
                <a:tc>
                  <a:txBody>
                    <a:bodyPr/>
                    <a:lstStyle/>
                    <a:p>
                      <a:r>
                        <a:rPr lang="en-US" sz="1100" dirty="0"/>
                        <a:t>Azure Spark on HDInsight or a serverless computing service, e.g., Azure Function App</a:t>
                      </a:r>
                    </a:p>
                  </a:txBody>
                  <a:tcPr/>
                </a:tc>
                <a:extLst>
                  <a:ext uri="{0D108BD9-81ED-4DB2-BD59-A6C34878D82A}">
                    <a16:rowId xmlns:a16="http://schemas.microsoft.com/office/drawing/2014/main" val="2642297848"/>
                  </a:ext>
                </a:extLst>
              </a:tr>
              <a:tr h="418911">
                <a:tc>
                  <a:txBody>
                    <a:bodyPr/>
                    <a:lstStyle/>
                    <a:p>
                      <a:r>
                        <a:rPr lang="en-US" sz="1100" dirty="0"/>
                        <a:t>Serving layer</a:t>
                      </a: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Persists pre-computed batch and real-time views for fast responses</a:t>
                      </a:r>
                    </a:p>
                  </a:txBody>
                  <a:tcPr/>
                </a:tc>
                <a:tc>
                  <a:txBody>
                    <a:bodyPr/>
                    <a:lstStyle/>
                    <a:p>
                      <a:r>
                        <a:rPr lang="en-US" sz="1100" dirty="0"/>
                        <a:t>Azure Blob, Table storage or Cosmos DB container</a:t>
                      </a:r>
                    </a:p>
                  </a:txBody>
                  <a:tcPr/>
                </a:tc>
                <a:extLst>
                  <a:ext uri="{0D108BD9-81ED-4DB2-BD59-A6C34878D82A}">
                    <a16:rowId xmlns:a16="http://schemas.microsoft.com/office/drawing/2014/main" val="1226126645"/>
                  </a:ext>
                </a:extLst>
              </a:tr>
              <a:tr h="583483">
                <a:tc>
                  <a:txBody>
                    <a:bodyPr/>
                    <a:lstStyle/>
                    <a:p>
                      <a:r>
                        <a:rPr lang="en-US" sz="1100" dirty="0"/>
                        <a:t>Decision layer</a:t>
                      </a:r>
                    </a:p>
                  </a:txBody>
                  <a:tcPr/>
                </a:tc>
                <a:tc>
                  <a:txBody>
                    <a:bodyPr/>
                    <a:lstStyle/>
                    <a:p>
                      <a:pPr marL="171450" indent="-171450">
                        <a:buFont typeface="Arial" panose="020B0604020202020204" pitchFamily="34" charset="0"/>
                        <a:buChar char="•"/>
                      </a:pPr>
                      <a:r>
                        <a:rPr lang="en-US" sz="1100" dirty="0"/>
                        <a:t>Determines whether to use Batch view(s), or Real-time view(s), or merging of the two. Minimizes query logic complexity</a:t>
                      </a:r>
                    </a:p>
                  </a:txBody>
                  <a:tcPr/>
                </a:tc>
                <a:tc>
                  <a:txBody>
                    <a:bodyPr/>
                    <a:lstStyle/>
                    <a:p>
                      <a:r>
                        <a:rPr lang="en-US" sz="1100" dirty="0"/>
                        <a:t>Uses Python/Scala on HDInsight/Databricks platform. Also, a serverless computing service, e.g., Azure Function App</a:t>
                      </a:r>
                    </a:p>
                  </a:txBody>
                  <a:tcPr/>
                </a:tc>
                <a:extLst>
                  <a:ext uri="{0D108BD9-81ED-4DB2-BD59-A6C34878D82A}">
                    <a16:rowId xmlns:a16="http://schemas.microsoft.com/office/drawing/2014/main" val="3460439842"/>
                  </a:ext>
                </a:extLst>
              </a:tr>
            </a:tbl>
          </a:graphicData>
        </a:graphic>
      </p:graphicFrame>
      <p:sp>
        <p:nvSpPr>
          <p:cNvPr id="137" name="Rectangle 136">
            <a:extLst>
              <a:ext uri="{FF2B5EF4-FFF2-40B4-BE49-F238E27FC236}">
                <a16:creationId xmlns:a16="http://schemas.microsoft.com/office/drawing/2014/main" id="{51F3536A-50C5-4E0D-94F7-A0560A3EE7A1}"/>
              </a:ext>
            </a:extLst>
          </p:cNvPr>
          <p:cNvSpPr/>
          <p:nvPr/>
        </p:nvSpPr>
        <p:spPr>
          <a:xfrm>
            <a:off x="4159343" y="1986116"/>
            <a:ext cx="856325" cy="182880"/>
          </a:xfrm>
          <a:prstGeom prst="rect">
            <a:avLst/>
          </a:prstGeom>
        </p:spPr>
        <p:txBody>
          <a:bodyPr wrap="none">
            <a:spAutoFit/>
          </a:bodyPr>
          <a:lstStyle/>
          <a:p>
            <a:pPr algn="ctr"/>
            <a:r>
              <a:rPr lang="en-US" sz="1100" dirty="0"/>
              <a:t>Cosmos DB </a:t>
            </a:r>
          </a:p>
        </p:txBody>
      </p:sp>
      <p:sp>
        <p:nvSpPr>
          <p:cNvPr id="139" name="Rectangle 138">
            <a:extLst>
              <a:ext uri="{FF2B5EF4-FFF2-40B4-BE49-F238E27FC236}">
                <a16:creationId xmlns:a16="http://schemas.microsoft.com/office/drawing/2014/main" id="{DAAF4293-3D19-4F8E-919D-667C343DD849}"/>
              </a:ext>
            </a:extLst>
          </p:cNvPr>
          <p:cNvSpPr/>
          <p:nvPr/>
        </p:nvSpPr>
        <p:spPr>
          <a:xfrm>
            <a:off x="7416020" y="1792122"/>
            <a:ext cx="1460392" cy="1172886"/>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400" dirty="0">
                <a:solidFill>
                  <a:schemeClr val="tx1"/>
                </a:solidFill>
              </a:rPr>
              <a:t>Decision Layer</a:t>
            </a:r>
          </a:p>
          <a:p>
            <a:pPr algn="ctr"/>
            <a:endParaRPr lang="en-US" sz="1400" dirty="0">
              <a:solidFill>
                <a:schemeClr val="tx1"/>
              </a:solidFill>
            </a:endParaRPr>
          </a:p>
        </p:txBody>
      </p:sp>
      <p:pic>
        <p:nvPicPr>
          <p:cNvPr id="147" name="Picture 5" descr="Image result for azure hdinsight">
            <a:extLst>
              <a:ext uri="{FF2B5EF4-FFF2-40B4-BE49-F238E27FC236}">
                <a16:creationId xmlns:a16="http://schemas.microsoft.com/office/drawing/2014/main" id="{1D0C6885-29AD-43E7-A077-945A30842FD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4041" t="28356" r="24594" b="28978"/>
          <a:stretch/>
        </p:blipFill>
        <p:spPr bwMode="auto">
          <a:xfrm>
            <a:off x="7591917" y="2069702"/>
            <a:ext cx="458069" cy="380492"/>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143">
            <a:extLst>
              <a:ext uri="{FF2B5EF4-FFF2-40B4-BE49-F238E27FC236}">
                <a16:creationId xmlns:a16="http://schemas.microsoft.com/office/drawing/2014/main" id="{E731FF97-99E4-451F-80D2-E1B60382F738}"/>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17102" t="26816" r="11047"/>
          <a:stretch/>
        </p:blipFill>
        <p:spPr>
          <a:xfrm>
            <a:off x="8012548" y="2559986"/>
            <a:ext cx="359095" cy="365760"/>
          </a:xfrm>
          <a:prstGeom prst="rect">
            <a:avLst/>
          </a:prstGeom>
        </p:spPr>
      </p:pic>
      <p:grpSp>
        <p:nvGrpSpPr>
          <p:cNvPr id="6" name="Group 5">
            <a:extLst>
              <a:ext uri="{FF2B5EF4-FFF2-40B4-BE49-F238E27FC236}">
                <a16:creationId xmlns:a16="http://schemas.microsoft.com/office/drawing/2014/main" id="{E80ECF60-964B-4FBB-8AE4-BECBCC6C3303}"/>
              </a:ext>
            </a:extLst>
          </p:cNvPr>
          <p:cNvGrpSpPr/>
          <p:nvPr/>
        </p:nvGrpSpPr>
        <p:grpSpPr>
          <a:xfrm>
            <a:off x="8071288" y="2025312"/>
            <a:ext cx="796400" cy="497796"/>
            <a:chOff x="8097923" y="2051946"/>
            <a:chExt cx="796400" cy="497796"/>
          </a:xfrm>
        </p:grpSpPr>
        <p:pic>
          <p:nvPicPr>
            <p:cNvPr id="146" name="Picture 3" descr="Image result for azure databricks">
              <a:extLst>
                <a:ext uri="{FF2B5EF4-FFF2-40B4-BE49-F238E27FC236}">
                  <a16:creationId xmlns:a16="http://schemas.microsoft.com/office/drawing/2014/main" id="{522F55A9-76AB-4215-94C9-4D5DBA6E263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391" r="36420" b="38761"/>
            <a:stretch/>
          </p:blipFill>
          <p:spPr bwMode="auto">
            <a:xfrm>
              <a:off x="8314675" y="2051946"/>
              <a:ext cx="362897" cy="365760"/>
            </a:xfrm>
            <a:prstGeom prst="rect">
              <a:avLst/>
            </a:prstGeom>
            <a:noFill/>
            <a:extLst>
              <a:ext uri="{909E8E84-426E-40DD-AFC4-6F175D3DCCD1}">
                <a14:hiddenFill xmlns:a14="http://schemas.microsoft.com/office/drawing/2010/main">
                  <a:solidFill>
                    <a:srgbClr val="FFFFFF"/>
                  </a:solidFill>
                </a14:hiddenFill>
              </a:ext>
            </a:extLst>
          </p:spPr>
        </p:pic>
        <p:sp>
          <p:nvSpPr>
            <p:cNvPr id="142" name="TextBox 141">
              <a:extLst>
                <a:ext uri="{FF2B5EF4-FFF2-40B4-BE49-F238E27FC236}">
                  <a16:creationId xmlns:a16="http://schemas.microsoft.com/office/drawing/2014/main" id="{89790DF0-3987-4A29-9F16-1C1E7392DC68}"/>
                </a:ext>
              </a:extLst>
            </p:cNvPr>
            <p:cNvSpPr txBox="1"/>
            <p:nvPr/>
          </p:nvSpPr>
          <p:spPr>
            <a:xfrm>
              <a:off x="8097923" y="2288132"/>
              <a:ext cx="796400" cy="261610"/>
            </a:xfrm>
            <a:prstGeom prst="rect">
              <a:avLst/>
            </a:prstGeom>
            <a:noFill/>
          </p:spPr>
          <p:txBody>
            <a:bodyPr wrap="square" rtlCol="0">
              <a:spAutoFit/>
            </a:bodyPr>
            <a:lstStyle/>
            <a:p>
              <a:pPr algn="ctr"/>
              <a:r>
                <a:rPr lang="en-US" sz="1100" dirty="0"/>
                <a:t>Databricks</a:t>
              </a:r>
            </a:p>
          </p:txBody>
        </p:sp>
      </p:grpSp>
      <p:grpSp>
        <p:nvGrpSpPr>
          <p:cNvPr id="5" name="Group 4">
            <a:extLst>
              <a:ext uri="{FF2B5EF4-FFF2-40B4-BE49-F238E27FC236}">
                <a16:creationId xmlns:a16="http://schemas.microsoft.com/office/drawing/2014/main" id="{C299856C-BFBB-45F5-ABF2-2B6E5447AAB4}"/>
              </a:ext>
            </a:extLst>
          </p:cNvPr>
          <p:cNvGrpSpPr/>
          <p:nvPr/>
        </p:nvGrpSpPr>
        <p:grpSpPr>
          <a:xfrm>
            <a:off x="8350195" y="2490443"/>
            <a:ext cx="494968" cy="488571"/>
            <a:chOff x="8225909" y="2499321"/>
            <a:chExt cx="494968" cy="488571"/>
          </a:xfrm>
        </p:grpSpPr>
        <p:pic>
          <p:nvPicPr>
            <p:cNvPr id="145" name="Picture 144">
              <a:extLst>
                <a:ext uri="{FF2B5EF4-FFF2-40B4-BE49-F238E27FC236}">
                  <a16:creationId xmlns:a16="http://schemas.microsoft.com/office/drawing/2014/main" id="{A38B3A1F-A873-4A73-BE38-69BD598DC5F4}"/>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18258" r="18586"/>
            <a:stretch/>
          </p:blipFill>
          <p:spPr>
            <a:xfrm>
              <a:off x="8357893" y="2499321"/>
              <a:ext cx="231000" cy="365760"/>
            </a:xfrm>
            <a:prstGeom prst="rect">
              <a:avLst/>
            </a:prstGeom>
          </p:spPr>
        </p:pic>
        <p:sp>
          <p:nvSpPr>
            <p:cNvPr id="143" name="TextBox 142">
              <a:extLst>
                <a:ext uri="{FF2B5EF4-FFF2-40B4-BE49-F238E27FC236}">
                  <a16:creationId xmlns:a16="http://schemas.microsoft.com/office/drawing/2014/main" id="{E4C9AF56-4B40-44E4-A4DB-CFA9419E70FA}"/>
                </a:ext>
              </a:extLst>
            </p:cNvPr>
            <p:cNvSpPr txBox="1"/>
            <p:nvPr/>
          </p:nvSpPr>
          <p:spPr>
            <a:xfrm>
              <a:off x="8225909" y="2726282"/>
              <a:ext cx="494968" cy="261610"/>
            </a:xfrm>
            <a:prstGeom prst="rect">
              <a:avLst/>
            </a:prstGeom>
            <a:noFill/>
          </p:spPr>
          <p:txBody>
            <a:bodyPr wrap="square" rtlCol="0">
              <a:spAutoFit/>
            </a:bodyPr>
            <a:lstStyle/>
            <a:p>
              <a:pPr algn="ctr"/>
              <a:r>
                <a:rPr lang="en-US" sz="1100" dirty="0"/>
                <a:t>Scala</a:t>
              </a:r>
            </a:p>
          </p:txBody>
        </p:sp>
      </p:grpSp>
      <p:pic>
        <p:nvPicPr>
          <p:cNvPr id="4" name="Picture 3">
            <a:extLst>
              <a:ext uri="{FF2B5EF4-FFF2-40B4-BE49-F238E27FC236}">
                <a16:creationId xmlns:a16="http://schemas.microsoft.com/office/drawing/2014/main" id="{FBA3FDC2-FF23-4215-8411-6F238FC23B8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444763" y="2566113"/>
            <a:ext cx="535966" cy="359633"/>
          </a:xfrm>
          <a:prstGeom prst="rect">
            <a:avLst/>
          </a:prstGeom>
        </p:spPr>
      </p:pic>
      <p:grpSp>
        <p:nvGrpSpPr>
          <p:cNvPr id="10" name="Group 9">
            <a:extLst>
              <a:ext uri="{FF2B5EF4-FFF2-40B4-BE49-F238E27FC236}">
                <a16:creationId xmlns:a16="http://schemas.microsoft.com/office/drawing/2014/main" id="{6A72AE12-AA8B-4394-9DF9-C144E1816864}"/>
              </a:ext>
            </a:extLst>
          </p:cNvPr>
          <p:cNvGrpSpPr/>
          <p:nvPr/>
        </p:nvGrpSpPr>
        <p:grpSpPr>
          <a:xfrm>
            <a:off x="4124095" y="2361000"/>
            <a:ext cx="926970" cy="296404"/>
            <a:chOff x="4124095" y="2361000"/>
            <a:chExt cx="926970" cy="296404"/>
          </a:xfrm>
        </p:grpSpPr>
        <p:grpSp>
          <p:nvGrpSpPr>
            <p:cNvPr id="104" name="Group 103">
              <a:extLst>
                <a:ext uri="{FF2B5EF4-FFF2-40B4-BE49-F238E27FC236}">
                  <a16:creationId xmlns:a16="http://schemas.microsoft.com/office/drawing/2014/main" id="{F7DADB19-BA56-4206-B7DC-87E3782C8629}"/>
                </a:ext>
              </a:extLst>
            </p:cNvPr>
            <p:cNvGrpSpPr/>
            <p:nvPr/>
          </p:nvGrpSpPr>
          <p:grpSpPr>
            <a:xfrm>
              <a:off x="4230404" y="2361000"/>
              <a:ext cx="714353" cy="285750"/>
              <a:chOff x="5100638" y="4953000"/>
              <a:chExt cx="714353" cy="571500"/>
            </a:xfrm>
          </p:grpSpPr>
          <p:sp>
            <p:nvSpPr>
              <p:cNvPr id="105" name="Rectangle 104">
                <a:extLst>
                  <a:ext uri="{FF2B5EF4-FFF2-40B4-BE49-F238E27FC236}">
                    <a16:creationId xmlns:a16="http://schemas.microsoft.com/office/drawing/2014/main" id="{F70F924D-5C3C-4383-9C45-F72BB0188416}"/>
                  </a:ext>
                </a:extLst>
              </p:cNvPr>
              <p:cNvSpPr/>
              <p:nvPr/>
            </p:nvSpPr>
            <p:spPr>
              <a:xfrm>
                <a:off x="5100638" y="4953000"/>
                <a:ext cx="714353" cy="14287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76C90613-F7B9-4006-AFA4-42225E97097D}"/>
                  </a:ext>
                </a:extLst>
              </p:cNvPr>
              <p:cNvSpPr/>
              <p:nvPr/>
            </p:nvSpPr>
            <p:spPr>
              <a:xfrm>
                <a:off x="5100638" y="5095875"/>
                <a:ext cx="714353" cy="1428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8882919E-498E-4404-B6C0-A7705755523C}"/>
                  </a:ext>
                </a:extLst>
              </p:cNvPr>
              <p:cNvSpPr/>
              <p:nvPr/>
            </p:nvSpPr>
            <p:spPr>
              <a:xfrm>
                <a:off x="5100638" y="5238750"/>
                <a:ext cx="714353" cy="14287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7DCA6387-F700-42EA-9807-063FEB5192AB}"/>
                  </a:ext>
                </a:extLst>
              </p:cNvPr>
              <p:cNvSpPr/>
              <p:nvPr/>
            </p:nvSpPr>
            <p:spPr>
              <a:xfrm>
                <a:off x="5100638" y="5381625"/>
                <a:ext cx="714353" cy="1428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6134288C-D2B4-4051-92F5-3ACAB0C6E8CD}"/>
                </a:ext>
              </a:extLst>
            </p:cNvPr>
            <p:cNvSpPr txBox="1"/>
            <p:nvPr/>
          </p:nvSpPr>
          <p:spPr>
            <a:xfrm>
              <a:off x="4124095" y="2395794"/>
              <a:ext cx="926970" cy="261610"/>
            </a:xfrm>
            <a:prstGeom prst="rect">
              <a:avLst/>
            </a:prstGeom>
            <a:noFill/>
          </p:spPr>
          <p:txBody>
            <a:bodyPr wrap="square" rtlCol="0">
              <a:spAutoFit/>
            </a:bodyPr>
            <a:lstStyle/>
            <a:p>
              <a:r>
                <a:rPr lang="en-US" sz="1100" dirty="0"/>
                <a:t>Change Feed</a:t>
              </a:r>
            </a:p>
          </p:txBody>
        </p:sp>
      </p:grpSp>
    </p:spTree>
    <p:extLst>
      <p:ext uri="{BB962C8B-B14F-4D97-AF65-F5344CB8AC3E}">
        <p14:creationId xmlns:p14="http://schemas.microsoft.com/office/powerpoint/2010/main" val="21228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2BCBC-B44F-4603-8855-817A57B5ED58}"/>
              </a:ext>
            </a:extLst>
          </p:cNvPr>
          <p:cNvSpPr>
            <a:spLocks noGrp="1"/>
          </p:cNvSpPr>
          <p:nvPr>
            <p:ph type="title"/>
          </p:nvPr>
        </p:nvSpPr>
        <p:spPr/>
        <p:txBody>
          <a:bodyPr/>
          <a:lstStyle/>
          <a:p>
            <a:r>
              <a:rPr lang="en-US" dirty="0"/>
              <a:t>Thoughts from the practitioners </a:t>
            </a:r>
            <a:r>
              <a:rPr lang="en-US" sz="1800" dirty="0"/>
              <a:t>(cont’d)</a:t>
            </a:r>
            <a:endParaRPr lang="en-US" dirty="0"/>
          </a:p>
        </p:txBody>
      </p:sp>
      <p:sp>
        <p:nvSpPr>
          <p:cNvPr id="3" name="Rectangle 2">
            <a:extLst>
              <a:ext uri="{FF2B5EF4-FFF2-40B4-BE49-F238E27FC236}">
                <a16:creationId xmlns:a16="http://schemas.microsoft.com/office/drawing/2014/main" id="{4AE7DD84-DA44-438C-A231-17C99F2DBD15}"/>
              </a:ext>
            </a:extLst>
          </p:cNvPr>
          <p:cNvSpPr/>
          <p:nvPr/>
        </p:nvSpPr>
        <p:spPr>
          <a:xfrm>
            <a:off x="4640827" y="688255"/>
            <a:ext cx="7022592" cy="5591274"/>
          </a:xfrm>
          <a:prstGeom prst="rect">
            <a:avLst/>
          </a:prstGeom>
        </p:spPr>
        <p:txBody>
          <a:bodyPr wrap="square" numCol="1">
            <a:spAutoFit/>
          </a:bodyPr>
          <a:lstStyle/>
          <a:p>
            <a:pPr marL="1143000" marR="0" lvl="2" indent="-228600">
              <a:spcBef>
                <a:spcPts val="0"/>
              </a:spcBef>
              <a:spcAft>
                <a:spcPts val="700"/>
              </a:spcAft>
              <a:buFont typeface="Courier New" panose="02070309020205020404" pitchFamily="49" charset="0"/>
              <a:buChar char="o"/>
            </a:pPr>
            <a:r>
              <a:rPr lang="en-US" sz="1200" dirty="0">
                <a:ea typeface="Times New Roman" panose="02020603050405020304" pitchFamily="18" charset="0"/>
                <a:cs typeface="Calibri" panose="020F0502020204030204" pitchFamily="34" charset="0"/>
              </a:rPr>
              <a:t>Use regression and classification to make predictions</a:t>
            </a:r>
          </a:p>
          <a:p>
            <a:pPr marL="1143000" marR="0" lvl="2" indent="-228600">
              <a:spcBef>
                <a:spcPts val="0"/>
              </a:spcBef>
              <a:spcAft>
                <a:spcPts val="700"/>
              </a:spcAft>
              <a:buFont typeface="Courier New" panose="02070309020205020404" pitchFamily="49" charset="0"/>
              <a:buChar char="o"/>
            </a:pPr>
            <a:r>
              <a:rPr lang="en-US" sz="1200" dirty="0">
                <a:ea typeface="Times New Roman" panose="02020603050405020304" pitchFamily="18" charset="0"/>
                <a:cs typeface="Calibri" panose="020F0502020204030204" pitchFamily="34" charset="0"/>
              </a:rPr>
              <a:t>Create Prototype‐based models</a:t>
            </a:r>
            <a:endParaRPr lang="en-US" sz="1200" dirty="0">
              <a:ea typeface="Calibri" panose="020F0502020204030204" pitchFamily="34" charset="0"/>
              <a:cs typeface="Times New Roman" panose="02020603050405020304" pitchFamily="18" charset="0"/>
            </a:endParaRPr>
          </a:p>
          <a:p>
            <a:pPr marL="1143000" marR="0" lvl="2" indent="-228600">
              <a:spcBef>
                <a:spcPts val="0"/>
              </a:spcBef>
              <a:spcAft>
                <a:spcPts val="700"/>
              </a:spcAft>
              <a:buFont typeface="Courier New" panose="02070309020205020404" pitchFamily="49" charset="0"/>
              <a:buChar char="o"/>
            </a:pPr>
            <a:r>
              <a:rPr lang="en-US" sz="1200" dirty="0">
                <a:ea typeface="Times New Roman" panose="02020603050405020304" pitchFamily="18" charset="0"/>
                <a:cs typeface="Calibri" panose="020F0502020204030204" pitchFamily="34" charset="0"/>
              </a:rPr>
              <a:t>Apply model to data and validate</a:t>
            </a:r>
            <a:endParaRPr lang="en-US" sz="1200" dirty="0">
              <a:ea typeface="Calibri" panose="020F0502020204030204" pitchFamily="34" charset="0"/>
              <a:cs typeface="Times New Roman" panose="02020603050405020304" pitchFamily="18" charset="0"/>
            </a:endParaRPr>
          </a:p>
          <a:p>
            <a:pPr marL="1143000" marR="0" lvl="2" indent="-228600">
              <a:spcBef>
                <a:spcPts val="0"/>
              </a:spcBef>
              <a:spcAft>
                <a:spcPts val="700"/>
              </a:spcAft>
              <a:buFont typeface="Courier New" panose="02070309020205020404" pitchFamily="49" charset="0"/>
              <a:buChar char="o"/>
            </a:pPr>
            <a:r>
              <a:rPr lang="en-US" sz="1200" dirty="0">
                <a:ea typeface="Times New Roman" panose="02020603050405020304" pitchFamily="18" charset="0"/>
                <a:cs typeface="Calibri" panose="020F0502020204030204" pitchFamily="34" charset="0"/>
              </a:rPr>
              <a:t>Start with the internal data - cleanse, wrangle and enrich data</a:t>
            </a:r>
          </a:p>
          <a:p>
            <a:pPr marL="1143000" lvl="2" indent="-228600">
              <a:spcAft>
                <a:spcPts val="700"/>
              </a:spcAft>
              <a:buFont typeface="Courier New" panose="02070309020205020404" pitchFamily="49" charset="0"/>
              <a:buChar char="o"/>
            </a:pPr>
            <a:r>
              <a:rPr lang="en-US" sz="1200" dirty="0">
                <a:cs typeface="Calibri" panose="020F0502020204030204" pitchFamily="34" charset="0"/>
              </a:rPr>
              <a:t>Compare old model to new model</a:t>
            </a:r>
          </a:p>
          <a:p>
            <a:pPr marL="1143000" lvl="2" indent="-228600">
              <a:spcAft>
                <a:spcPts val="700"/>
              </a:spcAft>
              <a:buFont typeface="Courier New" panose="02070309020205020404" pitchFamily="49" charset="0"/>
              <a:buChar char="o"/>
            </a:pPr>
            <a:r>
              <a:rPr lang="en-US" sz="1200" dirty="0">
                <a:cs typeface="Calibri" panose="020F0502020204030204" pitchFamily="34" charset="0"/>
              </a:rPr>
              <a:t>Compare different models</a:t>
            </a:r>
          </a:p>
          <a:p>
            <a:pPr marL="1143000" lvl="2" indent="-228600">
              <a:spcAft>
                <a:spcPts val="700"/>
              </a:spcAft>
              <a:buFont typeface="Courier New" panose="02070309020205020404" pitchFamily="49" charset="0"/>
              <a:buChar char="o"/>
            </a:pPr>
            <a:r>
              <a:rPr lang="en-US" sz="1200" dirty="0">
                <a:cs typeface="Calibri" panose="020F0502020204030204" pitchFamily="34" charset="0"/>
              </a:rPr>
              <a:t>The input data can be biased</a:t>
            </a:r>
          </a:p>
          <a:p>
            <a:pPr marL="1143000" lvl="2" indent="-228600">
              <a:spcAft>
                <a:spcPts val="700"/>
              </a:spcAft>
              <a:buFont typeface="Courier New" panose="02070309020205020404" pitchFamily="49" charset="0"/>
              <a:buChar char="o"/>
            </a:pPr>
            <a:r>
              <a:rPr lang="en-US" sz="1200" dirty="0">
                <a:cs typeface="Calibri" panose="020F0502020204030204" pitchFamily="34" charset="0"/>
              </a:rPr>
              <a:t>Prevent model bias - use a representative dataset, choose the right model, perform real-world testing on real-world datasets; Use multiple people to code the data, have participants review results, use disparate data sources, check for alternative explanations, review findings with peers</a:t>
            </a:r>
          </a:p>
          <a:p>
            <a:pPr marL="1143000" lvl="2" indent="-228600">
              <a:spcAft>
                <a:spcPts val="700"/>
              </a:spcAft>
              <a:buFont typeface="Courier New" panose="02070309020205020404" pitchFamily="49" charset="0"/>
              <a:buChar char="o"/>
            </a:pPr>
            <a:r>
              <a:rPr lang="en-US" sz="1200" dirty="0">
                <a:cs typeface="Calibri" panose="020F0502020204030204" pitchFamily="34" charset="0"/>
              </a:rPr>
              <a:t>Deploy - AWS cloud, API Gateway control, Direct Connect, Django, Flask, Azure Runbooks, ML Studio</a:t>
            </a:r>
          </a:p>
          <a:p>
            <a:pPr marL="176213" marR="0" lvl="1" indent="-176213">
              <a:spcBef>
                <a:spcPts val="0"/>
              </a:spcBef>
              <a:spcAft>
                <a:spcPts val="700"/>
              </a:spcAft>
              <a:buFont typeface="Symbol" panose="05050102010706020507" pitchFamily="18" charset="2"/>
              <a:buChar char=""/>
            </a:pPr>
            <a:r>
              <a:rPr lang="en-US" sz="1200" dirty="0">
                <a:cs typeface="Calibri" panose="020F0502020204030204" pitchFamily="34" charset="0"/>
              </a:rPr>
              <a:t>Implement Machine Learning as a service to provide real-time predictions</a:t>
            </a:r>
          </a:p>
          <a:p>
            <a:pPr marL="176213" marR="0" lvl="1" indent="-176213">
              <a:spcBef>
                <a:spcPts val="0"/>
              </a:spcBef>
              <a:spcAft>
                <a:spcPts val="700"/>
              </a:spcAft>
              <a:buFont typeface="Symbol" panose="05050102010706020507" pitchFamily="18" charset="2"/>
              <a:buChar char=""/>
            </a:pPr>
            <a:r>
              <a:rPr lang="en-US" sz="1200" dirty="0">
                <a:cs typeface="Calibri" panose="020F0502020204030204" pitchFamily="34" charset="0"/>
              </a:rPr>
              <a:t>Implement Stream analytics and machine learning capabilities to provide recommendations and detect fraud/issues in real-time</a:t>
            </a:r>
            <a:endParaRPr lang="en-US" sz="1200" b="1" dirty="0">
              <a:ea typeface="Times New Roman" panose="02020603050405020304" pitchFamily="18" charset="0"/>
              <a:cs typeface="Calibri" panose="020F0502020204030204" pitchFamily="34" charset="0"/>
            </a:endParaRPr>
          </a:p>
          <a:p>
            <a:pPr marR="0">
              <a:spcBef>
                <a:spcPts val="0"/>
              </a:spcBef>
              <a:spcAft>
                <a:spcPts val="700"/>
              </a:spcAft>
            </a:pPr>
            <a:r>
              <a:rPr lang="en-US" sz="1200" b="1" dirty="0">
                <a:ea typeface="Times New Roman" panose="02020603050405020304" pitchFamily="18" charset="0"/>
                <a:cs typeface="Calibri" panose="020F0502020204030204" pitchFamily="34" charset="0"/>
              </a:rPr>
              <a:t>Lessons Learned</a:t>
            </a:r>
            <a:endParaRPr lang="en-US" sz="1200" b="1" dirty="0">
              <a:ea typeface="Calibri" panose="020F0502020204030204" pitchFamily="34" charset="0"/>
              <a:cs typeface="Times New Roman" panose="02020603050405020304" pitchFamily="18" charset="0"/>
            </a:endParaRPr>
          </a:p>
          <a:p>
            <a:pPr marL="176213" marR="0" lvl="0" indent="-176213">
              <a:spcBef>
                <a:spcPts val="0"/>
              </a:spcBef>
              <a:spcAft>
                <a:spcPts val="700"/>
              </a:spcAft>
              <a:buFont typeface="Symbol" panose="05050102010706020507" pitchFamily="18" charset="2"/>
              <a:buChar char=""/>
            </a:pPr>
            <a:r>
              <a:rPr lang="en-US" sz="1200" dirty="0">
                <a:ea typeface="Times New Roman" panose="02020603050405020304" pitchFamily="18" charset="0"/>
                <a:cs typeface="Calibri" panose="020F0502020204030204" pitchFamily="34" charset="0"/>
              </a:rPr>
              <a:t>Business owners and product owners are critical</a:t>
            </a:r>
            <a:endParaRPr lang="en-US" sz="1200" dirty="0">
              <a:ea typeface="Calibri" panose="020F0502020204030204" pitchFamily="34" charset="0"/>
              <a:cs typeface="Times New Roman" panose="02020603050405020304" pitchFamily="18" charset="0"/>
            </a:endParaRPr>
          </a:p>
          <a:p>
            <a:pPr marL="176213" marR="0" lvl="0" indent="-176213">
              <a:spcBef>
                <a:spcPts val="0"/>
              </a:spcBef>
              <a:spcAft>
                <a:spcPts val="700"/>
              </a:spcAft>
              <a:buFont typeface="Symbol" panose="05050102010706020507" pitchFamily="18" charset="2"/>
              <a:buChar char=""/>
            </a:pPr>
            <a:r>
              <a:rPr lang="en-US" sz="1200" dirty="0">
                <a:ea typeface="Times New Roman" panose="02020603050405020304" pitchFamily="18" charset="0"/>
                <a:cs typeface="Calibri" panose="020F0502020204030204" pitchFamily="34" charset="0"/>
              </a:rPr>
              <a:t>Good data is very important - data cleansing, preparation and enrichment are critical</a:t>
            </a:r>
            <a:endParaRPr lang="en-US" sz="1200" dirty="0">
              <a:ea typeface="Calibri" panose="020F0502020204030204" pitchFamily="34" charset="0"/>
              <a:cs typeface="Times New Roman" panose="02020603050405020304" pitchFamily="18" charset="0"/>
            </a:endParaRPr>
          </a:p>
          <a:p>
            <a:pPr marL="176213" marR="0" lvl="0" indent="-176213">
              <a:spcBef>
                <a:spcPts val="0"/>
              </a:spcBef>
              <a:spcAft>
                <a:spcPts val="700"/>
              </a:spcAft>
              <a:buFont typeface="Symbol" panose="05050102010706020507" pitchFamily="18" charset="2"/>
              <a:buChar char=""/>
            </a:pPr>
            <a:r>
              <a:rPr lang="en-US" sz="1200" dirty="0">
                <a:ea typeface="Times New Roman" panose="02020603050405020304" pitchFamily="18" charset="0"/>
                <a:cs typeface="Calibri" panose="020F0502020204030204" pitchFamily="34" charset="0"/>
              </a:rPr>
              <a:t>Must have knowledge to create models and the judgment to use the right models</a:t>
            </a:r>
            <a:endParaRPr lang="en-US" sz="1200" dirty="0">
              <a:ea typeface="Calibri" panose="020F0502020204030204" pitchFamily="34" charset="0"/>
              <a:cs typeface="Times New Roman" panose="02020603050405020304" pitchFamily="18" charset="0"/>
            </a:endParaRPr>
          </a:p>
          <a:p>
            <a:pPr marL="176213" marR="0" lvl="0" indent="-176213">
              <a:spcBef>
                <a:spcPts val="0"/>
              </a:spcBef>
              <a:spcAft>
                <a:spcPts val="700"/>
              </a:spcAft>
              <a:buFont typeface="Symbol" panose="05050102010706020507" pitchFamily="18" charset="2"/>
              <a:buChar char=""/>
            </a:pPr>
            <a:r>
              <a:rPr lang="en-US" sz="1200" dirty="0">
                <a:ea typeface="Times New Roman" panose="02020603050405020304" pitchFamily="18" charset="0"/>
                <a:cs typeface="Calibri" panose="020F0502020204030204" pitchFamily="34" charset="0"/>
              </a:rPr>
              <a:t>Leverage </a:t>
            </a:r>
            <a:r>
              <a:rPr lang="en-US" sz="1200" b="1" dirty="0">
                <a:ea typeface="Times New Roman" panose="02020603050405020304" pitchFamily="18" charset="0"/>
                <a:cs typeface="Calibri" panose="020F0502020204030204" pitchFamily="34" charset="0"/>
              </a:rPr>
              <a:t>automatic model tuning </a:t>
            </a:r>
            <a:r>
              <a:rPr lang="en-US" sz="1200" dirty="0">
                <a:ea typeface="Times New Roman" panose="02020603050405020304" pitchFamily="18" charset="0"/>
                <a:cs typeface="Calibri" panose="020F0502020204030204" pitchFamily="34" charset="0"/>
              </a:rPr>
              <a:t>using tools such as, </a:t>
            </a:r>
            <a:r>
              <a:rPr lang="en-US" sz="1200" b="1" dirty="0" err="1">
                <a:ea typeface="Times New Roman" panose="02020603050405020304" pitchFamily="18" charset="0"/>
                <a:cs typeface="Calibri" panose="020F0502020204030204" pitchFamily="34" charset="0"/>
              </a:rPr>
              <a:t>Autopiler</a:t>
            </a:r>
            <a:r>
              <a:rPr lang="en-US" sz="1200" b="1" dirty="0">
                <a:ea typeface="Times New Roman" panose="02020603050405020304" pitchFamily="18" charset="0"/>
                <a:cs typeface="Calibri" panose="020F0502020204030204" pitchFamily="34" charset="0"/>
              </a:rPr>
              <a:t>, AWS </a:t>
            </a:r>
            <a:r>
              <a:rPr lang="en-US" sz="1200" b="1" dirty="0" err="1">
                <a:ea typeface="Times New Roman" panose="02020603050405020304" pitchFamily="18" charset="0"/>
                <a:cs typeface="Calibri" panose="020F0502020204030204" pitchFamily="34" charset="0"/>
              </a:rPr>
              <a:t>SageMaker</a:t>
            </a:r>
            <a:r>
              <a:rPr lang="en-US" sz="1200" b="1" dirty="0">
                <a:ea typeface="Times New Roman" panose="02020603050405020304" pitchFamily="18" charset="0"/>
                <a:cs typeface="Calibri" panose="020F0502020204030204" pitchFamily="34" charset="0"/>
              </a:rPr>
              <a:t>, Azure </a:t>
            </a:r>
            <a:r>
              <a:rPr lang="en-US" sz="1200" b="1" dirty="0" err="1">
                <a:ea typeface="Times New Roman" panose="02020603050405020304" pitchFamily="18" charset="0"/>
                <a:cs typeface="Calibri" panose="020F0502020204030204" pitchFamily="34" charset="0"/>
              </a:rPr>
              <a:t>HyperParameters</a:t>
            </a:r>
            <a:endParaRPr lang="en-US" sz="1200" b="1" dirty="0">
              <a:ea typeface="Calibri" panose="020F0502020204030204" pitchFamily="34" charset="0"/>
              <a:cs typeface="Times New Roman" panose="02020603050405020304" pitchFamily="18" charset="0"/>
            </a:endParaRPr>
          </a:p>
          <a:p>
            <a:pPr marL="176213" marR="0" lvl="0" indent="-176213">
              <a:spcBef>
                <a:spcPts val="0"/>
              </a:spcBef>
              <a:spcAft>
                <a:spcPts val="700"/>
              </a:spcAft>
              <a:buFont typeface="Symbol" panose="05050102010706020507" pitchFamily="18" charset="2"/>
              <a:buChar char=""/>
            </a:pPr>
            <a:r>
              <a:rPr lang="en-US" sz="1200" dirty="0">
                <a:ea typeface="Times New Roman" panose="02020603050405020304" pitchFamily="18" charset="0"/>
                <a:cs typeface="Calibri" panose="020F0502020204030204" pitchFamily="34" charset="0"/>
              </a:rPr>
              <a:t>Data engineers to need to ensure data pipeline with appropriate roadmaps </a:t>
            </a:r>
            <a:endParaRPr lang="en-US" sz="1200" dirty="0">
              <a:effectLst/>
              <a:ea typeface="Calibri" panose="020F0502020204030204" pitchFamily="34" charset="0"/>
              <a:cs typeface="Times New Roman" panose="02020603050405020304" pitchFamily="18" charset="0"/>
            </a:endParaRPr>
          </a:p>
        </p:txBody>
      </p:sp>
      <p:pic>
        <p:nvPicPr>
          <p:cNvPr id="1026" name="Picture 2" descr="Machine generated alternative text:&#10;000 &#10;1 c' D 0100110100011± &#10;110D010000011010103_i• &#10;01010 &#10;/@111001101010001••' &#10;•0 0 1101000 &#10;000'000001101'101 &#10;.n@1100110101000»-- &#10;-1 &#10;Machine Learning &#10;CoES -The Heart &#10;of ah Intelligent &#10;—o &#10;Organization ">
            <a:extLst>
              <a:ext uri="{FF2B5EF4-FFF2-40B4-BE49-F238E27FC236}">
                <a16:creationId xmlns:a16="http://schemas.microsoft.com/office/drawing/2014/main" id="{19C85DEA-050F-4FA5-AA0A-DFB49D8F9A83}"/>
              </a:ext>
            </a:extLst>
          </p:cNvPr>
          <p:cNvPicPr>
            <a:picLocks noChangeAspect="1" noChangeArrowheads="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r="47347"/>
          <a:stretch/>
        </p:blipFill>
        <p:spPr bwMode="auto">
          <a:xfrm>
            <a:off x="196770" y="1364096"/>
            <a:ext cx="4004079" cy="4129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7390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0A170-1907-439E-AA88-201D9730B508}"/>
              </a:ext>
            </a:extLst>
          </p:cNvPr>
          <p:cNvSpPr>
            <a:spLocks noGrp="1"/>
          </p:cNvSpPr>
          <p:nvPr>
            <p:ph type="title"/>
          </p:nvPr>
        </p:nvSpPr>
        <p:spPr/>
        <p:txBody>
          <a:bodyPr/>
          <a:lstStyle/>
          <a:p>
            <a:r>
              <a:rPr lang="en-US" dirty="0"/>
              <a:t>Databricks Connectors</a:t>
            </a:r>
          </a:p>
        </p:txBody>
      </p:sp>
      <p:grpSp>
        <p:nvGrpSpPr>
          <p:cNvPr id="9" name="Group 8">
            <a:extLst>
              <a:ext uri="{FF2B5EF4-FFF2-40B4-BE49-F238E27FC236}">
                <a16:creationId xmlns:a16="http://schemas.microsoft.com/office/drawing/2014/main" id="{8F00E034-65C8-4E4C-ABD3-AD043830D9E6}"/>
              </a:ext>
            </a:extLst>
          </p:cNvPr>
          <p:cNvGrpSpPr/>
          <p:nvPr/>
        </p:nvGrpSpPr>
        <p:grpSpPr>
          <a:xfrm>
            <a:off x="3383519" y="1726463"/>
            <a:ext cx="5424963" cy="4262449"/>
            <a:chOff x="452581" y="1435073"/>
            <a:chExt cx="3959593" cy="4262449"/>
          </a:xfrm>
        </p:grpSpPr>
        <p:sp>
          <p:nvSpPr>
            <p:cNvPr id="6" name="Rectangle 5">
              <a:extLst>
                <a:ext uri="{FF2B5EF4-FFF2-40B4-BE49-F238E27FC236}">
                  <a16:creationId xmlns:a16="http://schemas.microsoft.com/office/drawing/2014/main" id="{1A7E3001-09AE-44DC-8A3A-DC9A20F17767}"/>
                </a:ext>
              </a:extLst>
            </p:cNvPr>
            <p:cNvSpPr/>
            <p:nvPr/>
          </p:nvSpPr>
          <p:spPr>
            <a:xfrm>
              <a:off x="452581" y="1435073"/>
              <a:ext cx="2321541" cy="4262449"/>
            </a:xfrm>
            <a:prstGeom prst="rect">
              <a:avLst/>
            </a:prstGeom>
          </p:spPr>
          <p:txBody>
            <a:bodyPr wrap="square">
              <a:spAutoFit/>
            </a:bodyPr>
            <a:lstStyle/>
            <a:p>
              <a:pPr marL="285750" indent="-285750">
                <a:lnSpc>
                  <a:spcPct val="150000"/>
                </a:lnSpc>
                <a:buBlip>
                  <a:blip r:embed="rId2"/>
                </a:buBlip>
              </a:pPr>
              <a:r>
                <a:rPr lang="en-US" sz="1300" dirty="0">
                  <a:solidFill>
                    <a:srgbClr val="002060"/>
                  </a:solidFill>
                </a:rPr>
                <a:t>Amazon Redshift</a:t>
              </a:r>
            </a:p>
            <a:p>
              <a:pPr marL="285750" indent="-285750">
                <a:lnSpc>
                  <a:spcPct val="150000"/>
                </a:lnSpc>
                <a:buBlip>
                  <a:blip r:embed="rId2"/>
                </a:buBlip>
              </a:pPr>
              <a:r>
                <a:rPr lang="en-US" sz="1300" dirty="0">
                  <a:solidFill>
                    <a:srgbClr val="002060"/>
                  </a:solidFill>
                </a:rPr>
                <a:t>Amazon S3</a:t>
              </a:r>
            </a:p>
            <a:p>
              <a:pPr marL="285750" indent="-285750">
                <a:lnSpc>
                  <a:spcPct val="150000"/>
                </a:lnSpc>
                <a:buBlip>
                  <a:blip r:embed="rId2"/>
                </a:buBlip>
              </a:pPr>
              <a:r>
                <a:rPr lang="en-US" sz="1300" dirty="0">
                  <a:solidFill>
                    <a:srgbClr val="002060"/>
                  </a:solidFill>
                </a:rPr>
                <a:t>Amazon S3 Select</a:t>
              </a:r>
            </a:p>
            <a:p>
              <a:pPr marL="285750" indent="-285750">
                <a:lnSpc>
                  <a:spcPct val="150000"/>
                </a:lnSpc>
                <a:buBlip>
                  <a:blip r:embed="rId2"/>
                </a:buBlip>
              </a:pPr>
              <a:r>
                <a:rPr lang="en-US" sz="1300" dirty="0">
                  <a:solidFill>
                    <a:srgbClr val="002060"/>
                  </a:solidFill>
                </a:rPr>
                <a:t>Azure Blob Storage</a:t>
              </a:r>
            </a:p>
            <a:p>
              <a:pPr marL="285750" indent="-285750">
                <a:lnSpc>
                  <a:spcPct val="150000"/>
                </a:lnSpc>
                <a:buBlip>
                  <a:blip r:embed="rId2"/>
                </a:buBlip>
              </a:pPr>
              <a:r>
                <a:rPr lang="en-US" sz="1300" dirty="0">
                  <a:solidFill>
                    <a:srgbClr val="002060"/>
                  </a:solidFill>
                </a:rPr>
                <a:t>Azure Data Lake Storage Gen1</a:t>
              </a:r>
            </a:p>
            <a:p>
              <a:pPr marL="285750" indent="-285750">
                <a:lnSpc>
                  <a:spcPct val="150000"/>
                </a:lnSpc>
                <a:buBlip>
                  <a:blip r:embed="rId2"/>
                </a:buBlip>
              </a:pPr>
              <a:r>
                <a:rPr lang="en-US" sz="1300" dirty="0">
                  <a:solidFill>
                    <a:srgbClr val="002060"/>
                  </a:solidFill>
                </a:rPr>
                <a:t>Azure Data Lake Storage Gen2</a:t>
              </a:r>
            </a:p>
            <a:p>
              <a:pPr marL="285750" indent="-285750">
                <a:lnSpc>
                  <a:spcPct val="150000"/>
                </a:lnSpc>
                <a:buBlip>
                  <a:blip r:embed="rId2"/>
                </a:buBlip>
              </a:pPr>
              <a:r>
                <a:rPr lang="en-US" sz="1300" dirty="0">
                  <a:solidFill>
                    <a:srgbClr val="002060"/>
                  </a:solidFill>
                </a:rPr>
                <a:t>Azure Cosmos DB</a:t>
              </a:r>
            </a:p>
            <a:p>
              <a:pPr marL="285750" indent="-285750">
                <a:lnSpc>
                  <a:spcPct val="150000"/>
                </a:lnSpc>
                <a:buBlip>
                  <a:blip r:embed="rId2"/>
                </a:buBlip>
              </a:pPr>
              <a:r>
                <a:rPr lang="en-US" sz="1300" dirty="0">
                  <a:solidFill>
                    <a:srgbClr val="002060"/>
                  </a:solidFill>
                </a:rPr>
                <a:t>Azure SQL Data Warehouse</a:t>
              </a:r>
            </a:p>
            <a:p>
              <a:pPr marL="285750" indent="-285750">
                <a:lnSpc>
                  <a:spcPct val="150000"/>
                </a:lnSpc>
                <a:buBlip>
                  <a:blip r:embed="rId2"/>
                </a:buBlip>
              </a:pPr>
              <a:r>
                <a:rPr lang="en-US" sz="1300" dirty="0">
                  <a:solidFill>
                    <a:srgbClr val="002060"/>
                  </a:solidFill>
                </a:rPr>
                <a:t>SQL Databases using JDBC</a:t>
              </a:r>
            </a:p>
            <a:p>
              <a:pPr marL="285750" indent="-285750">
                <a:lnSpc>
                  <a:spcPct val="150000"/>
                </a:lnSpc>
                <a:buBlip>
                  <a:blip r:embed="rId2"/>
                </a:buBlip>
              </a:pPr>
              <a:r>
                <a:rPr lang="en-US" sz="1300" dirty="0">
                  <a:solidFill>
                    <a:srgbClr val="002060"/>
                  </a:solidFill>
                </a:rPr>
                <a:t>Binary File</a:t>
              </a:r>
            </a:p>
            <a:p>
              <a:pPr marL="285750" indent="-285750">
                <a:lnSpc>
                  <a:spcPct val="150000"/>
                </a:lnSpc>
                <a:buBlip>
                  <a:blip r:embed="rId2"/>
                </a:buBlip>
              </a:pPr>
              <a:r>
                <a:rPr lang="en-US" sz="1300" dirty="0">
                  <a:solidFill>
                    <a:srgbClr val="002060"/>
                  </a:solidFill>
                </a:rPr>
                <a:t>Cassandra</a:t>
              </a:r>
            </a:p>
            <a:p>
              <a:pPr marL="285750" indent="-285750">
                <a:lnSpc>
                  <a:spcPct val="150000"/>
                </a:lnSpc>
                <a:buBlip>
                  <a:blip r:embed="rId2"/>
                </a:buBlip>
              </a:pPr>
              <a:r>
                <a:rPr lang="en-US" sz="1300" dirty="0">
                  <a:solidFill>
                    <a:srgbClr val="002060"/>
                  </a:solidFill>
                </a:rPr>
                <a:t>Couchbase</a:t>
              </a:r>
            </a:p>
            <a:p>
              <a:pPr marL="285750" indent="-285750">
                <a:lnSpc>
                  <a:spcPct val="150000"/>
                </a:lnSpc>
                <a:buBlip>
                  <a:blip r:embed="rId2"/>
                </a:buBlip>
              </a:pPr>
              <a:r>
                <a:rPr lang="en-US" sz="1300" dirty="0" err="1">
                  <a:solidFill>
                    <a:srgbClr val="002060"/>
                  </a:solidFill>
                </a:rPr>
                <a:t>ElasticSearch</a:t>
              </a:r>
              <a:endParaRPr lang="en-US" sz="1300" dirty="0">
                <a:solidFill>
                  <a:srgbClr val="002060"/>
                </a:solidFill>
              </a:endParaRPr>
            </a:p>
            <a:p>
              <a:pPr marL="285750" indent="-285750">
                <a:lnSpc>
                  <a:spcPct val="150000"/>
                </a:lnSpc>
                <a:buBlip>
                  <a:blip r:embed="rId2"/>
                </a:buBlip>
              </a:pPr>
              <a:r>
                <a:rPr lang="en-US" sz="1300" dirty="0">
                  <a:solidFill>
                    <a:srgbClr val="002060"/>
                  </a:solidFill>
                </a:rPr>
                <a:t>Image</a:t>
              </a:r>
            </a:p>
          </p:txBody>
        </p:sp>
        <p:sp>
          <p:nvSpPr>
            <p:cNvPr id="7" name="Rectangle 6">
              <a:extLst>
                <a:ext uri="{FF2B5EF4-FFF2-40B4-BE49-F238E27FC236}">
                  <a16:creationId xmlns:a16="http://schemas.microsoft.com/office/drawing/2014/main" id="{5CEDB9FA-5EB5-4AEF-9E3B-AA9FFF83F4E3}"/>
                </a:ext>
              </a:extLst>
            </p:cNvPr>
            <p:cNvSpPr/>
            <p:nvPr/>
          </p:nvSpPr>
          <p:spPr>
            <a:xfrm>
              <a:off x="2574138" y="1435073"/>
              <a:ext cx="1838036" cy="4262449"/>
            </a:xfrm>
            <a:prstGeom prst="rect">
              <a:avLst/>
            </a:prstGeom>
          </p:spPr>
          <p:txBody>
            <a:bodyPr wrap="square">
              <a:spAutoFit/>
            </a:bodyPr>
            <a:lstStyle/>
            <a:p>
              <a:pPr marL="285750" indent="-285750">
                <a:lnSpc>
                  <a:spcPct val="150000"/>
                </a:lnSpc>
                <a:buBlip>
                  <a:blip r:embed="rId2"/>
                </a:buBlip>
              </a:pPr>
              <a:r>
                <a:rPr lang="en-US" sz="1300" dirty="0">
                  <a:solidFill>
                    <a:srgbClr val="002060"/>
                  </a:solidFill>
                </a:rPr>
                <a:t>Hive Tables</a:t>
              </a:r>
            </a:p>
            <a:p>
              <a:pPr marL="285750" indent="-285750">
                <a:lnSpc>
                  <a:spcPct val="150000"/>
                </a:lnSpc>
                <a:buBlip>
                  <a:blip r:embed="rId2"/>
                </a:buBlip>
              </a:pPr>
              <a:r>
                <a:rPr lang="en-US" sz="1300" dirty="0" err="1">
                  <a:solidFill>
                    <a:srgbClr val="002060"/>
                  </a:solidFill>
                </a:rPr>
                <a:t>MLflow</a:t>
              </a:r>
              <a:r>
                <a:rPr lang="en-US" sz="1300" dirty="0">
                  <a:solidFill>
                    <a:srgbClr val="002060"/>
                  </a:solidFill>
                </a:rPr>
                <a:t> Experiment</a:t>
              </a:r>
            </a:p>
            <a:p>
              <a:pPr marL="285750" indent="-285750">
                <a:lnSpc>
                  <a:spcPct val="150000"/>
                </a:lnSpc>
                <a:buBlip>
                  <a:blip r:embed="rId2"/>
                </a:buBlip>
              </a:pPr>
              <a:r>
                <a:rPr lang="en-US" sz="1300" dirty="0">
                  <a:solidFill>
                    <a:srgbClr val="002060"/>
                  </a:solidFill>
                </a:rPr>
                <a:t>MongoDB</a:t>
              </a:r>
            </a:p>
            <a:p>
              <a:pPr marL="285750" indent="-285750">
                <a:lnSpc>
                  <a:spcPct val="150000"/>
                </a:lnSpc>
                <a:buBlip>
                  <a:blip r:embed="rId2"/>
                </a:buBlip>
              </a:pPr>
              <a:r>
                <a:rPr lang="en-US" sz="1300" dirty="0">
                  <a:solidFill>
                    <a:srgbClr val="002060"/>
                  </a:solidFill>
                </a:rPr>
                <a:t>Neo4j</a:t>
              </a:r>
            </a:p>
            <a:p>
              <a:pPr marL="285750" indent="-285750">
                <a:lnSpc>
                  <a:spcPct val="150000"/>
                </a:lnSpc>
                <a:buBlip>
                  <a:blip r:embed="rId2"/>
                </a:buBlip>
              </a:pPr>
              <a:r>
                <a:rPr lang="en-US" sz="1300" dirty="0">
                  <a:solidFill>
                    <a:srgbClr val="002060"/>
                  </a:solidFill>
                </a:rPr>
                <a:t>Oracle</a:t>
              </a:r>
            </a:p>
            <a:p>
              <a:pPr marL="285750" indent="-285750">
                <a:lnSpc>
                  <a:spcPct val="150000"/>
                </a:lnSpc>
                <a:buBlip>
                  <a:blip r:embed="rId2"/>
                </a:buBlip>
              </a:pPr>
              <a:r>
                <a:rPr lang="en-US" sz="1300" dirty="0">
                  <a:solidFill>
                    <a:srgbClr val="002060"/>
                  </a:solidFill>
                </a:rPr>
                <a:t>Avro Files</a:t>
              </a:r>
            </a:p>
            <a:p>
              <a:pPr marL="285750" indent="-285750">
                <a:lnSpc>
                  <a:spcPct val="150000"/>
                </a:lnSpc>
                <a:buBlip>
                  <a:blip r:embed="rId2"/>
                </a:buBlip>
              </a:pPr>
              <a:r>
                <a:rPr lang="en-US" sz="1300" dirty="0">
                  <a:solidFill>
                    <a:srgbClr val="002060"/>
                  </a:solidFill>
                </a:rPr>
                <a:t>CSV Files</a:t>
              </a:r>
            </a:p>
            <a:p>
              <a:pPr marL="285750" indent="-285750">
                <a:lnSpc>
                  <a:spcPct val="150000"/>
                </a:lnSpc>
                <a:buBlip>
                  <a:blip r:embed="rId2"/>
                </a:buBlip>
              </a:pPr>
              <a:r>
                <a:rPr lang="en-US" sz="1300" dirty="0">
                  <a:solidFill>
                    <a:srgbClr val="002060"/>
                  </a:solidFill>
                </a:rPr>
                <a:t>JSON Files</a:t>
              </a:r>
            </a:p>
            <a:p>
              <a:pPr marL="285750" indent="-285750">
                <a:lnSpc>
                  <a:spcPct val="150000"/>
                </a:lnSpc>
                <a:buBlip>
                  <a:blip r:embed="rId2"/>
                </a:buBlip>
              </a:pPr>
              <a:r>
                <a:rPr lang="en-US" sz="1300" dirty="0">
                  <a:solidFill>
                    <a:srgbClr val="002060"/>
                  </a:solidFill>
                </a:rPr>
                <a:t>LZO Compressed Files</a:t>
              </a:r>
            </a:p>
            <a:p>
              <a:pPr marL="285750" indent="-285750">
                <a:lnSpc>
                  <a:spcPct val="150000"/>
                </a:lnSpc>
                <a:buBlip>
                  <a:blip r:embed="rId2"/>
                </a:buBlip>
              </a:pPr>
              <a:r>
                <a:rPr lang="en-US" sz="1300" dirty="0">
                  <a:solidFill>
                    <a:srgbClr val="002060"/>
                  </a:solidFill>
                </a:rPr>
                <a:t>Parquet Files</a:t>
              </a:r>
            </a:p>
            <a:p>
              <a:pPr marL="285750" indent="-285750">
                <a:lnSpc>
                  <a:spcPct val="150000"/>
                </a:lnSpc>
                <a:buBlip>
                  <a:blip r:embed="rId2"/>
                </a:buBlip>
              </a:pPr>
              <a:r>
                <a:rPr lang="en-US" sz="1300" dirty="0">
                  <a:solidFill>
                    <a:srgbClr val="002060"/>
                  </a:solidFill>
                </a:rPr>
                <a:t>Redis</a:t>
              </a:r>
            </a:p>
            <a:p>
              <a:pPr marL="285750" indent="-285750">
                <a:lnSpc>
                  <a:spcPct val="150000"/>
                </a:lnSpc>
                <a:buBlip>
                  <a:blip r:embed="rId2"/>
                </a:buBlip>
              </a:pPr>
              <a:r>
                <a:rPr lang="en-US" sz="1300" dirty="0" err="1">
                  <a:solidFill>
                    <a:srgbClr val="002060"/>
                  </a:solidFill>
                </a:rPr>
                <a:t>Riak</a:t>
              </a:r>
              <a:r>
                <a:rPr lang="en-US" sz="1300" dirty="0">
                  <a:solidFill>
                    <a:srgbClr val="002060"/>
                  </a:solidFill>
                </a:rPr>
                <a:t> Time Series</a:t>
              </a:r>
            </a:p>
            <a:p>
              <a:pPr marL="285750" indent="-285750">
                <a:lnSpc>
                  <a:spcPct val="150000"/>
                </a:lnSpc>
                <a:buBlip>
                  <a:blip r:embed="rId2"/>
                </a:buBlip>
              </a:pPr>
              <a:r>
                <a:rPr lang="en-US" sz="1300" dirty="0">
                  <a:solidFill>
                    <a:srgbClr val="002060"/>
                  </a:solidFill>
                </a:rPr>
                <a:t>Snowflake</a:t>
              </a:r>
            </a:p>
            <a:p>
              <a:pPr marL="285750" indent="-285750">
                <a:lnSpc>
                  <a:spcPct val="150000"/>
                </a:lnSpc>
                <a:buBlip>
                  <a:blip r:embed="rId2"/>
                </a:buBlip>
              </a:pPr>
              <a:r>
                <a:rPr lang="en-US" sz="1300" dirty="0">
                  <a:solidFill>
                    <a:srgbClr val="002060"/>
                  </a:solidFill>
                </a:rPr>
                <a:t>Zip Files</a:t>
              </a:r>
              <a:endParaRPr lang="en-US" sz="1300" b="0" i="0" u="none" strike="noStrike" dirty="0">
                <a:solidFill>
                  <a:srgbClr val="002060"/>
                </a:solidFill>
                <a:effectLst/>
              </a:endParaRPr>
            </a:p>
          </p:txBody>
        </p:sp>
      </p:grpSp>
      <p:sp>
        <p:nvSpPr>
          <p:cNvPr id="8" name="Rectangle 7">
            <a:extLst>
              <a:ext uri="{FF2B5EF4-FFF2-40B4-BE49-F238E27FC236}">
                <a16:creationId xmlns:a16="http://schemas.microsoft.com/office/drawing/2014/main" id="{40A86683-4345-41D4-8C11-3462370156FB}"/>
              </a:ext>
            </a:extLst>
          </p:cNvPr>
          <p:cNvSpPr/>
          <p:nvPr/>
        </p:nvSpPr>
        <p:spPr>
          <a:xfrm>
            <a:off x="442749" y="731863"/>
            <a:ext cx="11316631" cy="738664"/>
          </a:xfrm>
          <a:prstGeom prst="rect">
            <a:avLst/>
          </a:prstGeom>
        </p:spPr>
        <p:txBody>
          <a:bodyPr wrap="square">
            <a:spAutoFit/>
          </a:bodyPr>
          <a:lstStyle/>
          <a:p>
            <a:r>
              <a:rPr lang="en-US" sz="1400" dirty="0">
                <a:solidFill>
                  <a:srgbClr val="404040"/>
                </a:solidFill>
              </a:rPr>
              <a:t>You can access a wide variety of data sources in Databricks. A list of available data sources is provided below. Some data sources are directly supported in Databricks Runtime; others require that you create a Databricks and install it in a cluster. Many also include a notebook that demonstrates how to use the data source to read and write data.</a:t>
            </a:r>
          </a:p>
        </p:txBody>
      </p:sp>
    </p:spTree>
    <p:extLst>
      <p:ext uri="{BB962C8B-B14F-4D97-AF65-F5344CB8AC3E}">
        <p14:creationId xmlns:p14="http://schemas.microsoft.com/office/powerpoint/2010/main" val="30125612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EBE8E-F7D4-4825-8EC8-DF1AB304EB4E}"/>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089DBB1-4CF3-476A-AA18-E67F3E408D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3350" y="1042987"/>
            <a:ext cx="8077200" cy="2847975"/>
          </a:xfrm>
          <a:prstGeom prst="rect">
            <a:avLst/>
          </a:prstGeom>
        </p:spPr>
      </p:pic>
    </p:spTree>
    <p:extLst>
      <p:ext uri="{BB962C8B-B14F-4D97-AF65-F5344CB8AC3E}">
        <p14:creationId xmlns:p14="http://schemas.microsoft.com/office/powerpoint/2010/main" val="932641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Potential Healthcare use cases</a:t>
            </a:r>
          </a:p>
        </p:txBody>
      </p:sp>
      <p:sp>
        <p:nvSpPr>
          <p:cNvPr id="3" name="Rectangle 2">
            <a:extLst>
              <a:ext uri="{FF2B5EF4-FFF2-40B4-BE49-F238E27FC236}">
                <a16:creationId xmlns:a16="http://schemas.microsoft.com/office/drawing/2014/main" id="{3B3E8E18-5525-48A9-BBF2-D67536CC0E8F}"/>
              </a:ext>
            </a:extLst>
          </p:cNvPr>
          <p:cNvSpPr/>
          <p:nvPr/>
        </p:nvSpPr>
        <p:spPr>
          <a:xfrm>
            <a:off x="6038850" y="760596"/>
            <a:ext cx="5875168" cy="5262979"/>
          </a:xfrm>
          <a:prstGeom prst="rect">
            <a:avLst/>
          </a:prstGeom>
          <a:noFill/>
        </p:spPr>
        <p:txBody>
          <a:bodyPr wrap="square">
            <a:spAutoFit/>
          </a:bodyPr>
          <a:lstStyle/>
          <a:p>
            <a:pPr marL="171450" indent="-171450">
              <a:buFont typeface="Arial" panose="020B0604020202020204" pitchFamily="34" charset="0"/>
              <a:buChar char="•"/>
            </a:pPr>
            <a:r>
              <a:rPr lang="en-US" sz="1400" b="1" dirty="0">
                <a:ea typeface="Calibri" panose="020F0502020204030204" pitchFamily="34" charset="0"/>
                <a:cs typeface="Times New Roman" panose="02020603050405020304" pitchFamily="18" charset="0"/>
              </a:rPr>
              <a:t>Electronic Health Records </a:t>
            </a:r>
            <a:r>
              <a:rPr lang="en-US" sz="1400" dirty="0">
                <a:ea typeface="Calibri" panose="020F0502020204030204" pitchFamily="34" charset="0"/>
                <a:cs typeface="Times New Roman" panose="02020603050405020304" pitchFamily="18" charset="0"/>
              </a:rPr>
              <a:t>- keep track of each patient’s health chart and their medical reports, thereby reducing the need for duplicate tests and the associated cost.</a:t>
            </a:r>
          </a:p>
          <a:p>
            <a:endParaRPr lang="en-US" sz="1400" dirty="0">
              <a:ea typeface="Calibri" panose="020F0502020204030204" pitchFamily="34" charset="0"/>
              <a:cs typeface="Times New Roman" panose="02020603050405020304" pitchFamily="18" charset="0"/>
            </a:endParaRPr>
          </a:p>
          <a:p>
            <a:pPr marL="171450" indent="-171450">
              <a:buFont typeface="Arial" panose="020B0604020202020204" pitchFamily="34" charset="0"/>
              <a:buChar char="•"/>
            </a:pPr>
            <a:r>
              <a:rPr lang="en-US" sz="1400" b="1" dirty="0">
                <a:ea typeface="Calibri" panose="020F0502020204030204" pitchFamily="34" charset="0"/>
                <a:cs typeface="Times New Roman" panose="02020603050405020304" pitchFamily="18" charset="0"/>
              </a:rPr>
              <a:t>Real-time Alerts </a:t>
            </a:r>
            <a:r>
              <a:rPr lang="en-US" sz="1400" dirty="0">
                <a:ea typeface="Calibri" panose="020F0502020204030204" pitchFamily="34" charset="0"/>
                <a:cs typeface="Times New Roman" panose="02020603050405020304" pitchFamily="18" charset="0"/>
              </a:rPr>
              <a:t>- Help doctors analyze patient’s health conditions in real-time to make quick informed decisions. Clinical support decision can offer prescription(s) after analyzing a patient’s medical data.</a:t>
            </a:r>
          </a:p>
          <a:p>
            <a:endParaRPr lang="en-US" sz="1400" dirty="0">
              <a:ea typeface="Calibri" panose="020F0502020204030204" pitchFamily="34" charset="0"/>
              <a:cs typeface="Times New Roman" panose="02020603050405020304" pitchFamily="18" charset="0"/>
            </a:endParaRPr>
          </a:p>
          <a:p>
            <a:pPr marL="171450" indent="-171450">
              <a:buFont typeface="Arial" panose="020B0604020202020204" pitchFamily="34" charset="0"/>
              <a:buChar char="•"/>
            </a:pPr>
            <a:r>
              <a:rPr lang="en-US" sz="1400" b="1" dirty="0">
                <a:solidFill>
                  <a:srgbClr val="2A2A2A"/>
                </a:solidFill>
              </a:rPr>
              <a:t>Track devices and vehicles in real-time </a:t>
            </a:r>
            <a:r>
              <a:rPr lang="en-US" sz="1400" dirty="0">
                <a:solidFill>
                  <a:srgbClr val="2A2A2A"/>
                </a:solidFill>
              </a:rPr>
              <a:t>– track emergency transportation vehicles to make preparations to provide most expeditious care. Could be a difference between life and death.</a:t>
            </a:r>
            <a:r>
              <a:rPr lang="en-US" sz="1400" dirty="0">
                <a:ea typeface="Calibri" panose="020F0502020204030204" pitchFamily="34" charset="0"/>
                <a:cs typeface="Times New Roman" panose="02020603050405020304" pitchFamily="18" charset="0"/>
              </a:rPr>
              <a:t> </a:t>
            </a:r>
          </a:p>
          <a:p>
            <a:endParaRPr lang="en-US" sz="1400" dirty="0">
              <a:ea typeface="Calibri" panose="020F0502020204030204" pitchFamily="34" charset="0"/>
              <a:cs typeface="Times New Roman" panose="02020603050405020304" pitchFamily="18" charset="0"/>
            </a:endParaRPr>
          </a:p>
          <a:p>
            <a:pPr marL="171450" indent="-171450">
              <a:buFont typeface="Arial" panose="020B0604020202020204" pitchFamily="34" charset="0"/>
              <a:buChar char="•"/>
            </a:pPr>
            <a:r>
              <a:rPr lang="en-US" sz="1400" b="1" dirty="0">
                <a:ea typeface="Calibri" panose="020F0502020204030204" pitchFamily="34" charset="0"/>
                <a:cs typeface="Times New Roman" panose="02020603050405020304" pitchFamily="18" charset="0"/>
              </a:rPr>
              <a:t>Evidence Based Medicine </a:t>
            </a:r>
            <a:r>
              <a:rPr lang="en-US" sz="1400" dirty="0">
                <a:ea typeface="Calibri" panose="020F0502020204030204" pitchFamily="34" charset="0"/>
                <a:cs typeface="Times New Roman" panose="02020603050405020304" pitchFamily="18" charset="0"/>
              </a:rPr>
              <a:t>- provide doctors with the evidence of a patient’s record and comparison of symptoms to a larger patient database; thereby enabling accurate, faster, and more efficient treatments. It helps easy decision making and better patient care.</a:t>
            </a:r>
          </a:p>
          <a:p>
            <a:endParaRPr lang="en-US" sz="1400" dirty="0">
              <a:ea typeface="Calibri" panose="020F0502020204030204" pitchFamily="34" charset="0"/>
              <a:cs typeface="Times New Roman" panose="02020603050405020304" pitchFamily="18" charset="0"/>
            </a:endParaRPr>
          </a:p>
          <a:p>
            <a:pPr marL="171450" indent="-171450">
              <a:buFont typeface="Arial" panose="020B0604020202020204" pitchFamily="34" charset="0"/>
              <a:buChar char="•"/>
            </a:pPr>
            <a:r>
              <a:rPr lang="en-US" sz="1400" b="1" dirty="0">
                <a:ea typeface="Calibri" panose="020F0502020204030204" pitchFamily="34" charset="0"/>
                <a:cs typeface="Times New Roman" panose="02020603050405020304" pitchFamily="18" charset="0"/>
              </a:rPr>
              <a:t>Fraud Detection </a:t>
            </a:r>
            <a:r>
              <a:rPr lang="en-US" sz="1400" dirty="0">
                <a:ea typeface="Calibri" panose="020F0502020204030204" pitchFamily="34" charset="0"/>
                <a:cs typeface="Times New Roman" panose="02020603050405020304" pitchFamily="18" charset="0"/>
              </a:rPr>
              <a:t>- Every data is unique and it is essential to maintain the integrity of data along with its security. It helps in the billing, personal identity, and patient records. Providers can use real-time data analytics to prevent fraudulent insurance claims.</a:t>
            </a:r>
          </a:p>
          <a:p>
            <a:endParaRPr lang="en-US" sz="1400" dirty="0">
              <a:ea typeface="Calibri" panose="020F0502020204030204" pitchFamily="34" charset="0"/>
              <a:cs typeface="Times New Roman" panose="02020603050405020304" pitchFamily="18" charset="0"/>
            </a:endParaRPr>
          </a:p>
          <a:p>
            <a:pPr marL="171450" indent="-171450">
              <a:buFont typeface="Arial" panose="020B0604020202020204" pitchFamily="34" charset="0"/>
              <a:buChar char="•"/>
            </a:pPr>
            <a:r>
              <a:rPr lang="en-US" sz="1400" b="1" dirty="0">
                <a:ea typeface="Calibri" panose="020F0502020204030204" pitchFamily="34" charset="0"/>
                <a:cs typeface="Times New Roman" panose="02020603050405020304" pitchFamily="18" charset="0"/>
              </a:rPr>
              <a:t>Public Sentiment Analysis </a:t>
            </a:r>
            <a:r>
              <a:rPr lang="en-US" sz="1400" dirty="0">
                <a:ea typeface="Calibri" panose="020F0502020204030204" pitchFamily="34" charset="0"/>
                <a:cs typeface="Times New Roman" panose="02020603050405020304" pitchFamily="18" charset="0"/>
              </a:rPr>
              <a:t>- Help companies to be social media savvy and react quickly to public sentiment.</a:t>
            </a:r>
            <a:endParaRPr lang="en-US" sz="1100" dirty="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AD0336F4-8C90-4764-887F-31AF80773699}"/>
              </a:ext>
            </a:extLst>
          </p:cNvPr>
          <p:cNvPicPr>
            <a:picLocks noChangeAspect="1"/>
          </p:cNvPicPr>
          <p:nvPr/>
        </p:nvPicPr>
        <p:blipFill>
          <a:blip r:embed="rId2">
            <a:duotone>
              <a:schemeClr val="accent1">
                <a:shade val="45000"/>
                <a:satMod val="135000"/>
              </a:schemeClr>
              <a:prstClr val="white"/>
            </a:duotone>
          </a:blip>
          <a:stretch>
            <a:fillRect/>
          </a:stretch>
        </p:blipFill>
        <p:spPr>
          <a:xfrm>
            <a:off x="119062" y="1248960"/>
            <a:ext cx="5740910" cy="4286250"/>
          </a:xfrm>
          <a:prstGeom prst="rect">
            <a:avLst/>
          </a:prstGeom>
        </p:spPr>
      </p:pic>
    </p:spTree>
    <p:extLst>
      <p:ext uri="{BB962C8B-B14F-4D97-AF65-F5344CB8AC3E}">
        <p14:creationId xmlns:p14="http://schemas.microsoft.com/office/powerpoint/2010/main" val="109611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36BDD866-4DE1-4575-8559-1A32AD4F0C42}"/>
              </a:ext>
            </a:extLst>
          </p:cNvPr>
          <p:cNvSpPr/>
          <p:nvPr/>
        </p:nvSpPr>
        <p:spPr>
          <a:xfrm>
            <a:off x="5415379" y="967666"/>
            <a:ext cx="106532" cy="4740676"/>
          </a:xfrm>
          <a:prstGeom prst="roundRect">
            <a:avLst/>
          </a:prstGeom>
          <a:solidFill>
            <a:srgbClr val="5676B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74101A-D4D9-4CFA-BDDC-22F5BB74A74F}"/>
              </a:ext>
            </a:extLst>
          </p:cNvPr>
          <p:cNvSpPr>
            <a:spLocks noGrp="1"/>
          </p:cNvSpPr>
          <p:nvPr>
            <p:ph type="title"/>
          </p:nvPr>
        </p:nvSpPr>
        <p:spPr/>
        <p:txBody>
          <a:bodyPr/>
          <a:lstStyle/>
          <a:p>
            <a:r>
              <a:rPr lang="en-US" dirty="0">
                <a:latin typeface="Calibri" panose="020F0502020204030204" pitchFamily="34" charset="0"/>
                <a:ea typeface="Times New Roman" panose="02020603050405020304" pitchFamily="18" charset="0"/>
                <a:cs typeface="Calibri" panose="020F0502020204030204" pitchFamily="34" charset="0"/>
              </a:rPr>
              <a:t>Pros and Cons of Lambda Architecture</a:t>
            </a:r>
            <a:endParaRPr lang="en-US" dirty="0"/>
          </a:p>
        </p:txBody>
      </p:sp>
      <p:grpSp>
        <p:nvGrpSpPr>
          <p:cNvPr id="13" name="Group 12">
            <a:extLst>
              <a:ext uri="{FF2B5EF4-FFF2-40B4-BE49-F238E27FC236}">
                <a16:creationId xmlns:a16="http://schemas.microsoft.com/office/drawing/2014/main" id="{F92350E0-EB0D-4866-BB31-F9A7F8CB8BD5}"/>
              </a:ext>
            </a:extLst>
          </p:cNvPr>
          <p:cNvGrpSpPr/>
          <p:nvPr/>
        </p:nvGrpSpPr>
        <p:grpSpPr>
          <a:xfrm>
            <a:off x="395750" y="1066798"/>
            <a:ext cx="5029200" cy="369332"/>
            <a:chOff x="1967375" y="1066798"/>
            <a:chExt cx="3460164" cy="369332"/>
          </a:xfrm>
          <a:scene3d>
            <a:camera prst="orthographicFront">
              <a:rot lat="0" lon="0" rev="0"/>
            </a:camera>
            <a:lightRig rig="balanced" dir="t">
              <a:rot lat="0" lon="0" rev="8700000"/>
            </a:lightRig>
          </a:scene3d>
        </p:grpSpPr>
        <p:sp>
          <p:nvSpPr>
            <p:cNvPr id="8" name="Arrow: Pentagon 7">
              <a:extLst>
                <a:ext uri="{FF2B5EF4-FFF2-40B4-BE49-F238E27FC236}">
                  <a16:creationId xmlns:a16="http://schemas.microsoft.com/office/drawing/2014/main" id="{9196961B-78B2-4B20-9B57-5846A6189D14}"/>
                </a:ext>
              </a:extLst>
            </p:cNvPr>
            <p:cNvSpPr/>
            <p:nvPr/>
          </p:nvSpPr>
          <p:spPr>
            <a:xfrm rot="10800000">
              <a:off x="1967375" y="1070490"/>
              <a:ext cx="3460164" cy="361950"/>
            </a:xfrm>
            <a:prstGeom prst="homePlate">
              <a:avLst/>
            </a:prstGeom>
            <a:solidFill>
              <a:srgbClr val="467A00"/>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p>
          </p:txBody>
        </p:sp>
        <p:sp>
          <p:nvSpPr>
            <p:cNvPr id="10" name="TextBox 9">
              <a:extLst>
                <a:ext uri="{FF2B5EF4-FFF2-40B4-BE49-F238E27FC236}">
                  <a16:creationId xmlns:a16="http://schemas.microsoft.com/office/drawing/2014/main" id="{F1C2FE0F-360C-4BE7-93D0-28E00A97BB2F}"/>
                </a:ext>
              </a:extLst>
            </p:cNvPr>
            <p:cNvSpPr txBox="1"/>
            <p:nvPr/>
          </p:nvSpPr>
          <p:spPr>
            <a:xfrm>
              <a:off x="3392657" y="1066798"/>
              <a:ext cx="607843" cy="369332"/>
            </a:xfrm>
            <a:prstGeom prst="rect">
              <a:avLst/>
            </a:prstGeom>
            <a:noFill/>
            <a:ln>
              <a:noFill/>
            </a:ln>
            <a:effectLst>
              <a:outerShdw blurRad="44450" dist="27940" dir="5400000" algn="ctr">
                <a:srgbClr val="000000">
                  <a:alpha val="32000"/>
                </a:srgbClr>
              </a:outerShdw>
            </a:effectLst>
            <a:sp3d>
              <a:bevelT w="190500" h="38100"/>
            </a:sp3d>
          </p:spPr>
          <p:txBody>
            <a:bodyPr wrap="square" rtlCol="0">
              <a:spAutoFit/>
            </a:bodyPr>
            <a:lstStyle/>
            <a:p>
              <a:pPr algn="ctr"/>
              <a:r>
                <a:rPr lang="en-US" b="1" dirty="0">
                  <a:solidFill>
                    <a:schemeClr val="bg1"/>
                  </a:solidFill>
                </a:rPr>
                <a:t>Pros</a:t>
              </a:r>
            </a:p>
          </p:txBody>
        </p:sp>
      </p:grpSp>
      <p:grpSp>
        <p:nvGrpSpPr>
          <p:cNvPr id="12" name="Group 11">
            <a:extLst>
              <a:ext uri="{FF2B5EF4-FFF2-40B4-BE49-F238E27FC236}">
                <a16:creationId xmlns:a16="http://schemas.microsoft.com/office/drawing/2014/main" id="{086E2017-F4CC-4ABD-9BE6-B4B014517090}"/>
              </a:ext>
            </a:extLst>
          </p:cNvPr>
          <p:cNvGrpSpPr/>
          <p:nvPr/>
        </p:nvGrpSpPr>
        <p:grpSpPr>
          <a:xfrm>
            <a:off x="5502859" y="1066798"/>
            <a:ext cx="5029200" cy="369332"/>
            <a:chOff x="5483811" y="1077395"/>
            <a:chExt cx="3460164" cy="369332"/>
          </a:xfrm>
          <a:scene3d>
            <a:camera prst="orthographicFront">
              <a:rot lat="0" lon="0" rev="0"/>
            </a:camera>
            <a:lightRig rig="balanced" dir="t">
              <a:rot lat="0" lon="0" rev="8700000"/>
            </a:lightRig>
          </a:scene3d>
        </p:grpSpPr>
        <p:sp>
          <p:nvSpPr>
            <p:cNvPr id="7" name="Arrow: Pentagon 6">
              <a:extLst>
                <a:ext uri="{FF2B5EF4-FFF2-40B4-BE49-F238E27FC236}">
                  <a16:creationId xmlns:a16="http://schemas.microsoft.com/office/drawing/2014/main" id="{BF52505F-24CD-4F61-860E-B82176C06B5E}"/>
                </a:ext>
              </a:extLst>
            </p:cNvPr>
            <p:cNvSpPr/>
            <p:nvPr/>
          </p:nvSpPr>
          <p:spPr>
            <a:xfrm>
              <a:off x="5483811" y="1081086"/>
              <a:ext cx="3460164" cy="361950"/>
            </a:xfrm>
            <a:prstGeom prst="homePlate">
              <a:avLst/>
            </a:prstGeom>
            <a:solidFill>
              <a:schemeClr val="accent2">
                <a:lumMod val="75000"/>
              </a:schemeClr>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F896026-DB10-4056-8136-2465BCAA61BD}"/>
                </a:ext>
              </a:extLst>
            </p:cNvPr>
            <p:cNvSpPr txBox="1"/>
            <p:nvPr/>
          </p:nvSpPr>
          <p:spPr>
            <a:xfrm>
              <a:off x="6814745" y="1077395"/>
              <a:ext cx="798297" cy="369332"/>
            </a:xfrm>
            <a:prstGeom prst="rect">
              <a:avLst/>
            </a:prstGeom>
            <a:noFill/>
            <a:ln>
              <a:noFill/>
            </a:ln>
            <a:effectLst>
              <a:outerShdw blurRad="44450" dist="27940" dir="5400000" algn="ctr">
                <a:srgbClr val="000000">
                  <a:alpha val="32000"/>
                </a:srgbClr>
              </a:outerShdw>
            </a:effectLst>
            <a:sp3d>
              <a:bevelT w="190500" h="38100"/>
            </a:sp3d>
          </p:spPr>
          <p:txBody>
            <a:bodyPr wrap="square" rtlCol="0">
              <a:spAutoFit/>
            </a:bodyPr>
            <a:lstStyle/>
            <a:p>
              <a:pPr algn="ctr"/>
              <a:r>
                <a:rPr lang="en-US" b="1" dirty="0">
                  <a:solidFill>
                    <a:schemeClr val="bg1"/>
                  </a:solidFill>
                </a:rPr>
                <a:t>Cons</a:t>
              </a:r>
            </a:p>
          </p:txBody>
        </p:sp>
      </p:grpSp>
      <p:sp>
        <p:nvSpPr>
          <p:cNvPr id="14" name="Rectangle 13">
            <a:extLst>
              <a:ext uri="{FF2B5EF4-FFF2-40B4-BE49-F238E27FC236}">
                <a16:creationId xmlns:a16="http://schemas.microsoft.com/office/drawing/2014/main" id="{5D2A3B92-7D80-45C5-887C-D80536E56CCF}"/>
              </a:ext>
            </a:extLst>
          </p:cNvPr>
          <p:cNvSpPr/>
          <p:nvPr/>
        </p:nvSpPr>
        <p:spPr>
          <a:xfrm>
            <a:off x="640766" y="1440012"/>
            <a:ext cx="4702759" cy="4185761"/>
          </a:xfrm>
          <a:prstGeom prst="rect">
            <a:avLst/>
          </a:prstGeom>
        </p:spPr>
        <p:txBody>
          <a:bodyPr wrap="square">
            <a:spAutoFit/>
          </a:bodyPr>
          <a:lstStyle/>
          <a:p>
            <a:pPr marL="342900" marR="0" lvl="0" indent="-342900">
              <a:spcBef>
                <a:spcPts val="0"/>
              </a:spcBef>
              <a:spcAft>
                <a:spcPts val="0"/>
              </a:spcAft>
              <a:buSzPts val="1000"/>
              <a:buFont typeface="Symbol" panose="05050102010706020507" pitchFamily="18" charset="2"/>
              <a:buChar char=""/>
              <a:tabLst>
                <a:tab pos="457200" algn="l"/>
              </a:tabLst>
            </a:pPr>
            <a:r>
              <a:rPr lang="en-US" sz="1400" dirty="0">
                <a:ea typeface="Times New Roman" panose="02020603050405020304" pitchFamily="18" charset="0"/>
              </a:rPr>
              <a:t>Batch layer manages historical data with the fault tolerant distributed storage which ensures low possibility of errors even if the system crashes.</a:t>
            </a:r>
          </a:p>
          <a:p>
            <a:pPr marL="342900" marR="0" lvl="0" indent="-342900">
              <a:spcBef>
                <a:spcPts val="0"/>
              </a:spcBef>
              <a:spcAft>
                <a:spcPts val="0"/>
              </a:spcAft>
              <a:buSzPts val="1000"/>
              <a:buFont typeface="Symbol" panose="05050102010706020507" pitchFamily="18" charset="2"/>
              <a:buChar char=""/>
              <a:tabLst>
                <a:tab pos="457200" algn="l"/>
              </a:tabLst>
            </a:pPr>
            <a:endParaRPr lang="en-US" sz="1400" dirty="0">
              <a:ea typeface="Times New Roman" panose="02020603050405020304" pitchFamily="18" charset="0"/>
            </a:endParaRPr>
          </a:p>
          <a:p>
            <a:pPr marL="342900" indent="-342900">
              <a:buSzPts val="1000"/>
              <a:buFont typeface="Symbol" panose="05050102010706020507" pitchFamily="18" charset="2"/>
              <a:buChar char=""/>
              <a:tabLst>
                <a:tab pos="457200" algn="l"/>
              </a:tabLst>
            </a:pPr>
            <a:r>
              <a:rPr lang="en-US" sz="1400" dirty="0">
                <a:ea typeface="Times New Roman" panose="02020603050405020304" pitchFamily="18" charset="0"/>
              </a:rPr>
              <a:t>Fault tolerant to human errors.</a:t>
            </a:r>
          </a:p>
          <a:p>
            <a:pPr marL="342900" indent="-342900">
              <a:buSzPts val="1000"/>
              <a:buFont typeface="Symbol" panose="05050102010706020507" pitchFamily="18" charset="2"/>
              <a:buChar char=""/>
              <a:tabLst>
                <a:tab pos="457200" algn="l"/>
              </a:tabLst>
            </a:pPr>
            <a:endParaRPr lang="en-US" sz="1400" dirty="0"/>
          </a:p>
          <a:p>
            <a:pPr marL="342900" indent="-342900">
              <a:buSzPts val="1000"/>
              <a:buFont typeface="Symbol" panose="05050102010706020507" pitchFamily="18" charset="2"/>
              <a:buChar char=""/>
              <a:tabLst>
                <a:tab pos="457200" algn="l"/>
              </a:tabLst>
            </a:pPr>
            <a:r>
              <a:rPr lang="en-US" sz="1400" dirty="0"/>
              <a:t>React in real-time to the changing business/market scenarios.</a:t>
            </a:r>
          </a:p>
          <a:p>
            <a:pPr marL="342900" marR="0" lvl="0" indent="-342900">
              <a:spcBef>
                <a:spcPts val="0"/>
              </a:spcBef>
              <a:spcAft>
                <a:spcPts val="0"/>
              </a:spcAft>
              <a:buSzPts val="1000"/>
              <a:buFont typeface="Symbol" panose="05050102010706020507" pitchFamily="18" charset="2"/>
              <a:buChar char=""/>
              <a:tabLst>
                <a:tab pos="457200" algn="l"/>
              </a:tabLst>
            </a:pPr>
            <a:endParaRPr lang="en-US" sz="1400" dirty="0">
              <a:ea typeface="Times New Roman" panose="02020603050405020304" pitchFamily="18"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400" dirty="0">
                <a:ea typeface="Times New Roman" panose="02020603050405020304" pitchFamily="18" charset="0"/>
              </a:rPr>
              <a:t>It is a good balance of speed and reliability.</a:t>
            </a:r>
          </a:p>
          <a:p>
            <a:pPr marL="342900" marR="0" lvl="0" indent="-342900">
              <a:spcBef>
                <a:spcPts val="0"/>
              </a:spcBef>
              <a:spcAft>
                <a:spcPts val="0"/>
              </a:spcAft>
              <a:buSzPts val="1000"/>
              <a:buFont typeface="Symbol" panose="05050102010706020507" pitchFamily="18" charset="2"/>
              <a:buChar char=""/>
              <a:tabLst>
                <a:tab pos="457200" algn="l"/>
              </a:tabLst>
            </a:pPr>
            <a:endParaRPr lang="en-US" sz="1400" dirty="0">
              <a:ea typeface="Times New Roman" panose="02020603050405020304" pitchFamily="18"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400" dirty="0">
                <a:ea typeface="Times New Roman" panose="02020603050405020304" pitchFamily="18" charset="0"/>
              </a:rPr>
              <a:t>Scalable architecture for data processing.</a:t>
            </a:r>
          </a:p>
          <a:p>
            <a:pPr marL="342900" marR="0" lvl="0" indent="-342900">
              <a:spcBef>
                <a:spcPts val="0"/>
              </a:spcBef>
              <a:spcAft>
                <a:spcPts val="0"/>
              </a:spcAft>
              <a:buSzPts val="1000"/>
              <a:buFont typeface="Symbol" panose="05050102010706020507" pitchFamily="18" charset="2"/>
              <a:buChar char=""/>
              <a:tabLst>
                <a:tab pos="457200" algn="l"/>
              </a:tabLst>
            </a:pPr>
            <a:endParaRPr lang="en-US" sz="1400" dirty="0">
              <a:ea typeface="Times New Roman" panose="02020603050405020304" pitchFamily="18"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400" dirty="0"/>
              <a:t>New algorithms, analytics, or new business use cases can be applied at any time - by simply recreating the batch and speed views.</a:t>
            </a:r>
          </a:p>
          <a:p>
            <a:pPr marL="342900" marR="0" lvl="0" indent="-342900">
              <a:spcBef>
                <a:spcPts val="0"/>
              </a:spcBef>
              <a:spcAft>
                <a:spcPts val="0"/>
              </a:spcAft>
              <a:buSzPts val="1000"/>
              <a:buFont typeface="Symbol" panose="05050102010706020507" pitchFamily="18" charset="2"/>
              <a:buChar char=""/>
              <a:tabLst>
                <a:tab pos="457200" algn="l"/>
              </a:tabLst>
            </a:pPr>
            <a:endParaRPr lang="en-US" sz="1400" dirty="0">
              <a:ea typeface="Times New Roman" panose="02020603050405020304" pitchFamily="18"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400" dirty="0">
                <a:ea typeface="Times New Roman" panose="02020603050405020304" pitchFamily="18" charset="0"/>
              </a:rPr>
              <a:t>Separation of concerns enables each individual concern to be scaled individually.</a:t>
            </a:r>
          </a:p>
        </p:txBody>
      </p:sp>
      <p:sp>
        <p:nvSpPr>
          <p:cNvPr id="15" name="Rectangle 14">
            <a:extLst>
              <a:ext uri="{FF2B5EF4-FFF2-40B4-BE49-F238E27FC236}">
                <a16:creationId xmlns:a16="http://schemas.microsoft.com/office/drawing/2014/main" id="{9A5CE3AD-2399-4769-857E-CCDF8ECE4488}"/>
              </a:ext>
            </a:extLst>
          </p:cNvPr>
          <p:cNvSpPr/>
          <p:nvPr/>
        </p:nvSpPr>
        <p:spPr>
          <a:xfrm>
            <a:off x="5505450" y="1419750"/>
            <a:ext cx="5505450" cy="4185761"/>
          </a:xfrm>
          <a:prstGeom prst="rect">
            <a:avLst/>
          </a:prstGeom>
        </p:spPr>
        <p:txBody>
          <a:bodyPr wrap="square">
            <a:spAutoFit/>
          </a:bodyPr>
          <a:lstStyle/>
          <a:p>
            <a:pPr marL="342900" marR="0" lvl="0" indent="-342900">
              <a:spcBef>
                <a:spcPts val="0"/>
              </a:spcBef>
              <a:spcAft>
                <a:spcPts val="0"/>
              </a:spcAft>
              <a:buSzPts val="1000"/>
              <a:buFont typeface="Symbol" panose="05050102010706020507" pitchFamily="18" charset="2"/>
              <a:buChar char=""/>
              <a:tabLst>
                <a:tab pos="457200" algn="l"/>
              </a:tabLst>
            </a:pPr>
            <a:r>
              <a:rPr lang="en-US" sz="1400" dirty="0">
                <a:ea typeface="Times New Roman" panose="02020603050405020304" pitchFamily="18" charset="0"/>
              </a:rPr>
              <a:t>Considered complex because of its different layers. Changes in one layer necessitate changes on the other layer.</a:t>
            </a:r>
          </a:p>
          <a:p>
            <a:pPr marL="342900" marR="0" lvl="0" indent="-342900">
              <a:spcBef>
                <a:spcPts val="0"/>
              </a:spcBef>
              <a:spcAft>
                <a:spcPts val="0"/>
              </a:spcAft>
              <a:buSzPts val="1000"/>
              <a:buFont typeface="Symbol" panose="05050102010706020507" pitchFamily="18" charset="2"/>
              <a:buChar char=""/>
              <a:tabLst>
                <a:tab pos="457200" algn="l"/>
              </a:tabLst>
            </a:pPr>
            <a:endParaRPr lang="en-US" sz="1400" dirty="0">
              <a:ea typeface="Times New Roman" panose="02020603050405020304" pitchFamily="18"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400" dirty="0">
                <a:ea typeface="Times New Roman" panose="02020603050405020304" pitchFamily="18" charset="0"/>
              </a:rPr>
              <a:t>Two distinct and fully distributed layers (batch and speed), make maintenance and support activities duplicate and challenging.</a:t>
            </a:r>
          </a:p>
          <a:p>
            <a:pPr marL="342900" marR="0" lvl="0" indent="-342900">
              <a:spcBef>
                <a:spcPts val="0"/>
              </a:spcBef>
              <a:spcAft>
                <a:spcPts val="0"/>
              </a:spcAft>
              <a:buSzPts val="1000"/>
              <a:buFont typeface="Symbol" panose="05050102010706020507" pitchFamily="18" charset="2"/>
              <a:buChar char=""/>
              <a:tabLst>
                <a:tab pos="457200" algn="l"/>
              </a:tabLst>
            </a:pPr>
            <a:endParaRPr lang="en-US" sz="1400" dirty="0">
              <a:ea typeface="Times New Roman" panose="02020603050405020304" pitchFamily="18"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400" dirty="0">
                <a:ea typeface="Times New Roman" panose="02020603050405020304" pitchFamily="18" charset="0"/>
              </a:rPr>
              <a:t>It can result in coding overhead due to involvement of comprehensive processing.</a:t>
            </a:r>
          </a:p>
          <a:p>
            <a:pPr marL="342900" marR="0" lvl="0" indent="-342900">
              <a:spcBef>
                <a:spcPts val="0"/>
              </a:spcBef>
              <a:spcAft>
                <a:spcPts val="0"/>
              </a:spcAft>
              <a:buSzPts val="1000"/>
              <a:buFont typeface="Symbol" panose="05050102010706020507" pitchFamily="18" charset="2"/>
              <a:buChar char=""/>
              <a:tabLst>
                <a:tab pos="457200" algn="l"/>
              </a:tabLst>
            </a:pPr>
            <a:endParaRPr lang="en-US" sz="1400" dirty="0">
              <a:ea typeface="Times New Roman" panose="02020603050405020304" pitchFamily="18"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400" dirty="0">
                <a:ea typeface="Times New Roman" panose="02020603050405020304" pitchFamily="18" charset="0"/>
              </a:rPr>
              <a:t>Re-processes every batch cycle which is not beneficial in certain scenarios.</a:t>
            </a:r>
          </a:p>
          <a:p>
            <a:pPr marL="342900" marR="0" lvl="0" indent="-342900">
              <a:spcBef>
                <a:spcPts val="0"/>
              </a:spcBef>
              <a:spcAft>
                <a:spcPts val="0"/>
              </a:spcAft>
              <a:buSzPts val="1000"/>
              <a:buFont typeface="Symbol" panose="05050102010706020507" pitchFamily="18" charset="2"/>
              <a:buChar char=""/>
              <a:tabLst>
                <a:tab pos="457200" algn="l"/>
              </a:tabLst>
            </a:pPr>
            <a:endParaRPr lang="en-US" sz="1400" dirty="0">
              <a:ea typeface="Times New Roman" panose="02020603050405020304" pitchFamily="18"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400" dirty="0">
                <a:ea typeface="Times New Roman" panose="02020603050405020304" pitchFamily="18" charset="0"/>
              </a:rPr>
              <a:t>A data modeled with Lambda architecture is difficult to migrate or reorganize.</a:t>
            </a:r>
          </a:p>
          <a:p>
            <a:pPr marL="342900" marR="0" lvl="0" indent="-342900">
              <a:spcBef>
                <a:spcPts val="0"/>
              </a:spcBef>
              <a:spcAft>
                <a:spcPts val="0"/>
              </a:spcAft>
              <a:buSzPts val="1000"/>
              <a:buFont typeface="Symbol" panose="05050102010706020507" pitchFamily="18" charset="2"/>
              <a:buChar char=""/>
              <a:tabLst>
                <a:tab pos="457200" algn="l"/>
              </a:tabLst>
            </a:pPr>
            <a:endParaRPr lang="en-US" sz="1400" dirty="0">
              <a:ea typeface="Times New Roman" panose="02020603050405020304" pitchFamily="18"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400" dirty="0">
                <a:ea typeface="Times New Roman" panose="02020603050405020304" pitchFamily="18" charset="0"/>
              </a:rPr>
              <a:t>Multiple technologies would have to be mastered.</a:t>
            </a:r>
          </a:p>
          <a:p>
            <a:pPr marL="342900" marR="0" lvl="0" indent="-342900">
              <a:spcBef>
                <a:spcPts val="0"/>
              </a:spcBef>
              <a:spcAft>
                <a:spcPts val="0"/>
              </a:spcAft>
              <a:buSzPts val="1000"/>
              <a:buFont typeface="Symbol" panose="05050102010706020507" pitchFamily="18" charset="2"/>
              <a:buChar char=""/>
              <a:tabLst>
                <a:tab pos="457200" algn="l"/>
              </a:tabLst>
            </a:pPr>
            <a:endParaRPr lang="en-US" sz="1400" dirty="0">
              <a:ea typeface="Times New Roman" panose="02020603050405020304" pitchFamily="18"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400" dirty="0">
                <a:ea typeface="Times New Roman" panose="02020603050405020304" pitchFamily="18" charset="0"/>
              </a:rPr>
              <a:t>Implementing a Lambda Architecture with open sources technologies and then deploying in the cloud can be burdensome.</a:t>
            </a:r>
          </a:p>
        </p:txBody>
      </p:sp>
    </p:spTree>
    <p:extLst>
      <p:ext uri="{BB962C8B-B14F-4D97-AF65-F5344CB8AC3E}">
        <p14:creationId xmlns:p14="http://schemas.microsoft.com/office/powerpoint/2010/main" val="3638638014"/>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9797082BB0E414B9E1E9D450B4BB22A" ma:contentTypeVersion="0" ma:contentTypeDescription="Create a new document." ma:contentTypeScope="" ma:versionID="de5302659471292911018bb396aff58a">
  <xsd:schema xmlns:xsd="http://www.w3.org/2001/XMLSchema" xmlns:xs="http://www.w3.org/2001/XMLSchema" xmlns:p="http://schemas.microsoft.com/office/2006/metadata/properties" targetNamespace="http://schemas.microsoft.com/office/2006/metadata/properties" ma:root="true" ma:fieldsID="ba01422c621f02538f8cac128839b56d">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E6386C2-A5CE-4C65-AF9C-C50C88E5B095}">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37DB339A-C682-4412-AC77-02067B62C5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922942FC-8846-4C45-A4D7-FF4E836A98E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72340</TotalTime>
  <Words>14882</Words>
  <Application>Microsoft Office PowerPoint</Application>
  <PresentationFormat>Widescreen</PresentationFormat>
  <Paragraphs>1307</Paragraphs>
  <Slides>72</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72</vt:i4>
      </vt:variant>
    </vt:vector>
  </HeadingPairs>
  <TitlesOfParts>
    <vt:vector size="82" baseType="lpstr">
      <vt:lpstr>Arial</vt:lpstr>
      <vt:lpstr>Calibiri</vt:lpstr>
      <vt:lpstr>Calibri</vt:lpstr>
      <vt:lpstr>Century Gothic</vt:lpstr>
      <vt:lpstr>Courier New</vt:lpstr>
      <vt:lpstr>Roboto</vt:lpstr>
      <vt:lpstr>Symbol</vt:lpstr>
      <vt:lpstr>Times New Roman</vt:lpstr>
      <vt:lpstr>Wingdings</vt:lpstr>
      <vt:lpstr>Custom Design</vt:lpstr>
      <vt:lpstr>Kaiser Permanente – Lambda Reference Architecture</vt:lpstr>
      <vt:lpstr>Agenda</vt:lpstr>
      <vt:lpstr>Lambda Architecture</vt:lpstr>
      <vt:lpstr>Patterns &amp; Principles of Lambda Architecture</vt:lpstr>
      <vt:lpstr>Azure Lambda Architecture</vt:lpstr>
      <vt:lpstr>Azure Lambda Architecture with Change Feed</vt:lpstr>
      <vt:lpstr>Azure Lambda Architecture with Change Feed</vt:lpstr>
      <vt:lpstr>Potential Healthcare use cases</vt:lpstr>
      <vt:lpstr>Pros and Cons of Lambda Architecture</vt:lpstr>
      <vt:lpstr>Key Takeaway</vt:lpstr>
      <vt:lpstr>PowerPoint Presentation</vt:lpstr>
      <vt:lpstr>Appendix</vt:lpstr>
      <vt:lpstr>Big Data Architectures at a glance – Kappa, Lambda &amp; Delta Architectures </vt:lpstr>
      <vt:lpstr>Big Data Architectures at a glance – Kappa, Lambda &amp; Delta Architectures </vt:lpstr>
      <vt:lpstr>Big Data Architectures at a glance – Kappa, Lambda &amp; Delta Architectures – cont’d </vt:lpstr>
      <vt:lpstr>Cloud Adoption Best Practices</vt:lpstr>
      <vt:lpstr>General Software Architecture Best Practices</vt:lpstr>
      <vt:lpstr>Cloud Risks - Vulnerabilities, risks and guidelines</vt:lpstr>
      <vt:lpstr>Kappa Architecture</vt:lpstr>
      <vt:lpstr>Kappa Architecture</vt:lpstr>
      <vt:lpstr>Kappa Architecture – cont’d</vt:lpstr>
      <vt:lpstr>Kappa Architecture – use cases</vt:lpstr>
      <vt:lpstr>Pros and Cons of Kappa Architecture</vt:lpstr>
      <vt:lpstr>Lambda Architecture</vt:lpstr>
      <vt:lpstr>Azure Lambda Architecture with Change Feed – Detailed I</vt:lpstr>
      <vt:lpstr>Azure Lambda Architecture with Change Feed – Detailed II</vt:lpstr>
      <vt:lpstr>Streaming at scale using Azure Lambda Architecture with Change Feed</vt:lpstr>
      <vt:lpstr>Lambda Architecture on Azure Platform</vt:lpstr>
      <vt:lpstr>Delta Architecture</vt:lpstr>
      <vt:lpstr>Delta Architecture</vt:lpstr>
      <vt:lpstr>Delta Architecture</vt:lpstr>
      <vt:lpstr>Delta Architecture Benefits</vt:lpstr>
      <vt:lpstr>Delta Architecture use cases</vt:lpstr>
      <vt:lpstr>Delta Architecture</vt:lpstr>
      <vt:lpstr>Work in Progress</vt:lpstr>
      <vt:lpstr>Lambda Architecture</vt:lpstr>
      <vt:lpstr>Patterns of Lambda Architecture</vt:lpstr>
      <vt:lpstr>Azure Lambda Architecture</vt:lpstr>
      <vt:lpstr>Azure Lambda Architecture with Change Feed</vt:lpstr>
      <vt:lpstr>Potential Healthcare use cases</vt:lpstr>
      <vt:lpstr>PowerPoint Presentation</vt:lpstr>
      <vt:lpstr>Kappa Architecture – Detail I</vt:lpstr>
      <vt:lpstr>Kappa Architecture – Detail II</vt:lpstr>
      <vt:lpstr>Lambda Architecture using Azure Cosmos DB via change feed</vt:lpstr>
      <vt:lpstr>Azure Delta Lake Architecture</vt:lpstr>
      <vt:lpstr>Azure Data Lake - Reference Architecture </vt:lpstr>
      <vt:lpstr>IoT Architecture</vt:lpstr>
      <vt:lpstr>PowerPoint Presentation</vt:lpstr>
      <vt:lpstr>Streaming at scale using Azure Lambda Architecture with Change Feed</vt:lpstr>
      <vt:lpstr>PowerPoint Presentation</vt:lpstr>
      <vt:lpstr>PowerPoint Presentation</vt:lpstr>
      <vt:lpstr>Data source types</vt:lpstr>
      <vt:lpstr>SQL Server Data Migration conceptual view</vt:lpstr>
      <vt:lpstr>SQL Server Data Migration detailed</vt:lpstr>
      <vt:lpstr>SQL Server Data Migration detailed</vt:lpstr>
      <vt:lpstr>POC Plan</vt:lpstr>
      <vt:lpstr>Azure Databricks - Overview</vt:lpstr>
      <vt:lpstr>Azure Databricks Features</vt:lpstr>
      <vt:lpstr>Databricks - Reference Architecture </vt:lpstr>
      <vt:lpstr>Lifecycle of a Machine Learning project</vt:lpstr>
      <vt:lpstr>Modeling</vt:lpstr>
      <vt:lpstr>Modeling</vt:lpstr>
      <vt:lpstr>Modeling</vt:lpstr>
      <vt:lpstr>Deployment</vt:lpstr>
      <vt:lpstr>Deployment</vt:lpstr>
      <vt:lpstr>Roles in Machine  Learning</vt:lpstr>
      <vt:lpstr>Roles and Responsibilities in a Machine Learning project</vt:lpstr>
      <vt:lpstr>Roles and Skill Competencies in a Machine Learning project</vt:lpstr>
      <vt:lpstr>Thoughts from the practitioners</vt:lpstr>
      <vt:lpstr>Thoughts from the practitioners (cont’d)</vt:lpstr>
      <vt:lpstr>Databricks Connectors</vt:lpstr>
      <vt:lpstr>PowerPoint Presentation</vt:lpstr>
    </vt:vector>
  </TitlesOfParts>
  <Company>Cognizant Technology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Kaiser Exec Sponsor Review Deck</dc:title>
  <dc:creator>C, Satish Kumar (Cognizant)</dc:creator>
  <cp:lastModifiedBy>Dave Cheema</cp:lastModifiedBy>
  <cp:revision>5648</cp:revision>
  <dcterms:created xsi:type="dcterms:W3CDTF">2017-01-03T07:31:06Z</dcterms:created>
  <dcterms:modified xsi:type="dcterms:W3CDTF">2020-02-29T01:58:00Z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0x01010029797082BB0E414B9E1E9D450B4BB22A</vt:lpwstr>
  </property>
</Properties>
</file>